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6858000" cx="12192000"/>
  <p:notesSz cx="6858000" cy="9144000"/>
  <p:embeddedFontLst>
    <p:embeddedFont>
      <p:font typeface="PT Serif"/>
      <p:regular r:id="rId35"/>
      <p:bold r:id="rId36"/>
      <p:italic r:id="rId37"/>
      <p:boldItalic r:id="rId38"/>
    </p:embeddedFont>
    <p:embeddedFont>
      <p:font typeface="Source Sans Pr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3" roundtripDataSignature="AMtx7mhf5bMzZChTgpeAht+daNv/odeg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1EC096-9186-4C4E-B720-F4549B61595F}">
  <a:tblStyle styleId="{591EC096-9186-4C4E-B720-F4549B61595F}"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7E8"/>
          </a:solidFill>
        </a:fill>
      </a:tcStyle>
    </a:wholeTbl>
    <a:band1H>
      <a:tcTxStyle b="off" i="off"/>
      <a:tcStyle>
        <a:fill>
          <a:solidFill>
            <a:srgbClr val="CACCCF"/>
          </a:solidFill>
        </a:fill>
      </a:tcStyle>
    </a:band1H>
    <a:band2H>
      <a:tcTxStyle b="off" i="off"/>
    </a:band2H>
    <a:band1V>
      <a:tcTxStyle b="off" i="off"/>
      <a:tcStyle>
        <a:fill>
          <a:solidFill>
            <a:srgbClr val="CACCCF"/>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41ADFA70-B1C2-4763-BD52-A7A2D47B4348}"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SourceSansPro-bold.fntdata"/><Relationship Id="rId20" Type="http://schemas.openxmlformats.org/officeDocument/2006/relationships/slide" Target="slides/slide14.xml"/><Relationship Id="rId42" Type="http://schemas.openxmlformats.org/officeDocument/2006/relationships/font" Target="fonts/SourceSansPro-boldItalic.fntdata"/><Relationship Id="rId41" Type="http://schemas.openxmlformats.org/officeDocument/2006/relationships/font" Target="fonts/SourceSansPro-italic.fntdata"/><Relationship Id="rId22" Type="http://schemas.openxmlformats.org/officeDocument/2006/relationships/slide" Target="slides/slide16.xml"/><Relationship Id="rId21" Type="http://schemas.openxmlformats.org/officeDocument/2006/relationships/slide" Target="slides/slide15.xml"/><Relationship Id="rId43"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TSerif-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TSerif-italic.fntdata"/><Relationship Id="rId14" Type="http://schemas.openxmlformats.org/officeDocument/2006/relationships/slide" Target="slides/slide8.xml"/><Relationship Id="rId36" Type="http://schemas.openxmlformats.org/officeDocument/2006/relationships/font" Target="fonts/PTSerif-bold.fntdata"/><Relationship Id="rId17" Type="http://schemas.openxmlformats.org/officeDocument/2006/relationships/slide" Target="slides/slide11.xml"/><Relationship Id="rId39" Type="http://schemas.openxmlformats.org/officeDocument/2006/relationships/font" Target="fonts/SourceSansPro-regular.fntdata"/><Relationship Id="rId16" Type="http://schemas.openxmlformats.org/officeDocument/2006/relationships/slide" Target="slides/slide10.xml"/><Relationship Id="rId38" Type="http://schemas.openxmlformats.org/officeDocument/2006/relationships/font" Target="fonts/PTSerif-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7" name="Google Shape;62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0" name="Google Shape;64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5" name="Google Shape;65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7" name="Google Shape;69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5" name="Google Shape;72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9" name="Google Shape;73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5" name="Google Shape;75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1" name="Google Shape;77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1" name="Google Shape;79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2" name="Google Shape;79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9" name="Google Shape;81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3" name="Google Shape;843;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1" name="Google Shape;86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800"/>
              <a:buFont typeface="Arial"/>
              <a:buNone/>
            </a:pPr>
            <a:r>
              <a:t/>
            </a:r>
            <a:endParaRPr sz="800">
              <a:solidFill>
                <a:schemeClr val="dk1"/>
              </a:solidFill>
            </a:endParaRPr>
          </a:p>
        </p:txBody>
      </p:sp>
      <p:sp>
        <p:nvSpPr>
          <p:cNvPr id="869" name="Google Shape;86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8" name="Google Shape;100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6" name="Google Shape;101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030" name="Google Shape;1030;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057" name="Google Shape;1057;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077" name="Google Shape;1077;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396" name="Google Shape;39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800"/>
              <a:buFont typeface="Arial"/>
              <a:buNone/>
            </a:pPr>
            <a:r>
              <a:t/>
            </a:r>
            <a:endParaRPr sz="800">
              <a:solidFill>
                <a:schemeClr val="dk1"/>
              </a:solidFill>
            </a:endParaRPr>
          </a:p>
        </p:txBody>
      </p:sp>
      <p:sp>
        <p:nvSpPr>
          <p:cNvPr id="474" name="Google Shape;47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2" name="Google Shape;59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0" name="Google Shape;60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4.png"/><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4.png"/><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4.pn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4.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Slide">
  <p:cSld name="10_Title Slide">
    <p:spTree>
      <p:nvGrpSpPr>
        <p:cNvPr id="15" name="Shape 15"/>
        <p:cNvGrpSpPr/>
        <p:nvPr/>
      </p:nvGrpSpPr>
      <p:grpSpPr>
        <a:xfrm>
          <a:off x="0" y="0"/>
          <a:ext cx="0" cy="0"/>
          <a:chOff x="0" y="0"/>
          <a:chExt cx="0" cy="0"/>
        </a:xfrm>
      </p:grpSpPr>
      <p:pic>
        <p:nvPicPr>
          <p:cNvPr id="16" name="Google Shape;16;p37"/>
          <p:cNvPicPr preferRelativeResize="0"/>
          <p:nvPr/>
        </p:nvPicPr>
        <p:blipFill rotWithShape="1">
          <a:blip r:embed="rId2">
            <a:alphaModFix/>
          </a:blip>
          <a:srcRect b="14400" l="-1" r="14401" t="0"/>
          <a:stretch/>
        </p:blipFill>
        <p:spPr>
          <a:xfrm>
            <a:off x="0" y="0"/>
            <a:ext cx="12192000" cy="6858000"/>
          </a:xfrm>
          <a:prstGeom prst="rect">
            <a:avLst/>
          </a:prstGeom>
          <a:noFill/>
          <a:ln>
            <a:noFill/>
          </a:ln>
        </p:spPr>
      </p:pic>
      <p:sp>
        <p:nvSpPr>
          <p:cNvPr id="17" name="Google Shape;17;p37"/>
          <p:cNvSpPr/>
          <p:nvPr/>
        </p:nvSpPr>
        <p:spPr>
          <a:xfrm>
            <a:off x="0" y="0"/>
            <a:ext cx="12192000" cy="6858000"/>
          </a:xfrm>
          <a:prstGeom prst="rect">
            <a:avLst/>
          </a:prstGeom>
          <a:solidFill>
            <a:schemeClr val="accent1">
              <a:alpha val="8509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 name="Google Shape;18;p37"/>
          <p:cNvSpPr txBox="1"/>
          <p:nvPr>
            <p:ph type="ctrTitle"/>
          </p:nvPr>
        </p:nvSpPr>
        <p:spPr>
          <a:xfrm>
            <a:off x="341868" y="1683430"/>
            <a:ext cx="7261656"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7"/>
          <p:cNvSpPr txBox="1"/>
          <p:nvPr>
            <p:ph idx="1" type="subTitle"/>
          </p:nvPr>
        </p:nvSpPr>
        <p:spPr>
          <a:xfrm>
            <a:off x="341868" y="4529342"/>
            <a:ext cx="4852432" cy="365125"/>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37"/>
          <p:cNvSpPr txBox="1"/>
          <p:nvPr>
            <p:ph idx="10" type="dt"/>
          </p:nvPr>
        </p:nvSpPr>
        <p:spPr>
          <a:xfrm>
            <a:off x="341868" y="4904441"/>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7"/>
          <p:cNvSpPr txBox="1"/>
          <p:nvPr>
            <p:ph idx="2" type="body"/>
          </p:nvPr>
        </p:nvSpPr>
        <p:spPr>
          <a:xfrm>
            <a:off x="341868" y="1269031"/>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0" i="0" sz="1600">
                <a:solidFill>
                  <a:schemeClr val="lt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2" name="Google Shape;22;p37"/>
          <p:cNvPicPr preferRelativeResize="0"/>
          <p:nvPr/>
        </p:nvPicPr>
        <p:blipFill rotWithShape="1">
          <a:blip r:embed="rId3">
            <a:alphaModFix/>
          </a:blip>
          <a:srcRect b="0" l="0" r="0" t="0"/>
          <a:stretch/>
        </p:blipFill>
        <p:spPr>
          <a:xfrm>
            <a:off x="10313774" y="6051214"/>
            <a:ext cx="1623008" cy="486903"/>
          </a:xfrm>
          <a:prstGeom prst="rect">
            <a:avLst/>
          </a:prstGeom>
          <a:noFill/>
          <a:ln>
            <a:noFill/>
          </a:ln>
        </p:spPr>
      </p:pic>
      <p:pic>
        <p:nvPicPr>
          <p:cNvPr id="23" name="Google Shape;23;p37"/>
          <p:cNvPicPr preferRelativeResize="0"/>
          <p:nvPr/>
        </p:nvPicPr>
        <p:blipFill rotWithShape="1">
          <a:blip r:embed="rId4">
            <a:alphaModFix/>
          </a:blip>
          <a:srcRect b="0" l="0" r="0" t="0"/>
          <a:stretch/>
        </p:blipFill>
        <p:spPr>
          <a:xfrm>
            <a:off x="10297298" y="6051214"/>
            <a:ext cx="1623008" cy="486903"/>
          </a:xfrm>
          <a:prstGeom prst="rect">
            <a:avLst/>
          </a:prstGeom>
          <a:noFill/>
          <a:ln>
            <a:noFill/>
          </a:ln>
        </p:spPr>
      </p:pic>
      <p:pic>
        <p:nvPicPr>
          <p:cNvPr id="24" name="Google Shape;24;p37"/>
          <p:cNvPicPr preferRelativeResize="0"/>
          <p:nvPr/>
        </p:nvPicPr>
        <p:blipFill rotWithShape="1">
          <a:blip r:embed="rId5">
            <a:alphaModFix/>
          </a:blip>
          <a:srcRect b="0" l="0" r="0" t="0"/>
          <a:stretch/>
        </p:blipFill>
        <p:spPr>
          <a:xfrm>
            <a:off x="424248" y="5988105"/>
            <a:ext cx="2604948" cy="580008"/>
          </a:xfrm>
          <a:prstGeom prst="rect">
            <a:avLst/>
          </a:prstGeom>
          <a:noFill/>
          <a:ln>
            <a:noFill/>
          </a:ln>
        </p:spPr>
      </p:pic>
    </p:spTree>
  </p:cSld>
  <p:clrMapOvr>
    <a:masterClrMapping/>
  </p:clrMapOvr>
  <p:extLst>
    <p:ext uri="{DCECCB84-F9BA-43D5-87BE-67443E8EF086}">
      <p15:sldGuideLst>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bg>
      <p:bgPr>
        <a:solidFill>
          <a:srgbClr val="C6F6FF"/>
        </a:solidFill>
      </p:bgPr>
    </p:bg>
    <p:spTree>
      <p:nvGrpSpPr>
        <p:cNvPr id="84" name="Shape 84"/>
        <p:cNvGrpSpPr/>
        <p:nvPr/>
      </p:nvGrpSpPr>
      <p:grpSpPr>
        <a:xfrm>
          <a:off x="0" y="0"/>
          <a:ext cx="0" cy="0"/>
          <a:chOff x="0" y="0"/>
          <a:chExt cx="0" cy="0"/>
        </a:xfrm>
      </p:grpSpPr>
      <p:sp>
        <p:nvSpPr>
          <p:cNvPr id="85" name="Google Shape;85;p41"/>
          <p:cNvSpPr txBox="1"/>
          <p:nvPr>
            <p:ph type="ctrTitle"/>
          </p:nvPr>
        </p:nvSpPr>
        <p:spPr>
          <a:xfrm>
            <a:off x="341868" y="2612711"/>
            <a:ext cx="9411732"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41"/>
          <p:cNvSpPr txBox="1"/>
          <p:nvPr>
            <p:ph idx="1" type="body"/>
          </p:nvPr>
        </p:nvSpPr>
        <p:spPr>
          <a:xfrm>
            <a:off x="341868" y="2198312"/>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0" i="0" sz="1600">
                <a:solidFill>
                  <a:schemeClr val="dk2"/>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41"/>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41"/>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bg>
      <p:bgPr>
        <a:solidFill>
          <a:srgbClr val="014479"/>
        </a:solidFill>
      </p:bgPr>
    </p:bg>
    <p:spTree>
      <p:nvGrpSpPr>
        <p:cNvPr id="89" name="Shape 89"/>
        <p:cNvGrpSpPr/>
        <p:nvPr/>
      </p:nvGrpSpPr>
      <p:grpSpPr>
        <a:xfrm>
          <a:off x="0" y="0"/>
          <a:ext cx="0" cy="0"/>
          <a:chOff x="0" y="0"/>
          <a:chExt cx="0" cy="0"/>
        </a:xfrm>
      </p:grpSpPr>
      <p:sp>
        <p:nvSpPr>
          <p:cNvPr id="90" name="Google Shape;90;p42"/>
          <p:cNvSpPr txBox="1"/>
          <p:nvPr>
            <p:ph type="ctrTitle"/>
          </p:nvPr>
        </p:nvSpPr>
        <p:spPr>
          <a:xfrm>
            <a:off x="341868" y="2612711"/>
            <a:ext cx="7261656"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42"/>
          <p:cNvSpPr txBox="1"/>
          <p:nvPr>
            <p:ph idx="1" type="body"/>
          </p:nvPr>
        </p:nvSpPr>
        <p:spPr>
          <a:xfrm>
            <a:off x="341868" y="2198312"/>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0" i="0" sz="1600">
                <a:solidFill>
                  <a:schemeClr val="lt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42"/>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E8E8E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42"/>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Slide">
  <p:cSld name="11_Title Slide">
    <p:bg>
      <p:bgPr>
        <a:solidFill>
          <a:schemeClr val="accent1"/>
        </a:solidFill>
      </p:bgPr>
    </p:bg>
    <p:spTree>
      <p:nvGrpSpPr>
        <p:cNvPr id="94" name="Shape 94"/>
        <p:cNvGrpSpPr/>
        <p:nvPr/>
      </p:nvGrpSpPr>
      <p:grpSpPr>
        <a:xfrm>
          <a:off x="0" y="0"/>
          <a:ext cx="0" cy="0"/>
          <a:chOff x="0" y="0"/>
          <a:chExt cx="0" cy="0"/>
        </a:xfrm>
      </p:grpSpPr>
      <p:sp>
        <p:nvSpPr>
          <p:cNvPr id="95" name="Google Shape;95;p43"/>
          <p:cNvSpPr txBox="1"/>
          <p:nvPr>
            <p:ph type="ctrTitle"/>
          </p:nvPr>
        </p:nvSpPr>
        <p:spPr>
          <a:xfrm>
            <a:off x="2465171" y="2612711"/>
            <a:ext cx="7261656" cy="1632577"/>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43"/>
          <p:cNvSpPr txBox="1"/>
          <p:nvPr>
            <p:ph idx="1" type="body"/>
          </p:nvPr>
        </p:nvSpPr>
        <p:spPr>
          <a:xfrm>
            <a:off x="3972696" y="2198312"/>
            <a:ext cx="4246607" cy="36665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1600"/>
              <a:buNone/>
              <a:defRPr b="0" i="0" sz="1600">
                <a:solidFill>
                  <a:schemeClr val="lt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43"/>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43"/>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Slide">
  <p:cSld name="12_Title Slide">
    <p:bg>
      <p:bgPr>
        <a:solidFill>
          <a:srgbClr val="BFE4FF"/>
        </a:solidFill>
      </p:bgPr>
    </p:bg>
    <p:spTree>
      <p:nvGrpSpPr>
        <p:cNvPr id="99" name="Shape 99"/>
        <p:cNvGrpSpPr/>
        <p:nvPr/>
      </p:nvGrpSpPr>
      <p:grpSpPr>
        <a:xfrm>
          <a:off x="0" y="0"/>
          <a:ext cx="0" cy="0"/>
          <a:chOff x="0" y="0"/>
          <a:chExt cx="0" cy="0"/>
        </a:xfrm>
      </p:grpSpPr>
      <p:sp>
        <p:nvSpPr>
          <p:cNvPr id="100" name="Google Shape;100;p44"/>
          <p:cNvSpPr txBox="1"/>
          <p:nvPr>
            <p:ph type="ctrTitle"/>
          </p:nvPr>
        </p:nvSpPr>
        <p:spPr>
          <a:xfrm>
            <a:off x="2465171" y="2612711"/>
            <a:ext cx="7261656" cy="1632577"/>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44"/>
          <p:cNvSpPr txBox="1"/>
          <p:nvPr>
            <p:ph idx="1" type="body"/>
          </p:nvPr>
        </p:nvSpPr>
        <p:spPr>
          <a:xfrm>
            <a:off x="3972696" y="2198312"/>
            <a:ext cx="4246607" cy="36665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600"/>
              <a:buNone/>
              <a:defRPr b="0" i="0" sz="1600">
                <a:solidFill>
                  <a:schemeClr val="dk2"/>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44"/>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44"/>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4" name="Shape 104"/>
        <p:cNvGrpSpPr/>
        <p:nvPr/>
      </p:nvGrpSpPr>
      <p:grpSpPr>
        <a:xfrm>
          <a:off x="0" y="0"/>
          <a:ext cx="0" cy="0"/>
          <a:chOff x="0" y="0"/>
          <a:chExt cx="0" cy="0"/>
        </a:xfrm>
      </p:grpSpPr>
      <p:sp>
        <p:nvSpPr>
          <p:cNvPr id="105" name="Google Shape;105;p45"/>
          <p:cNvSpPr txBox="1"/>
          <p:nvPr>
            <p:ph type="title"/>
          </p:nvPr>
        </p:nvSpPr>
        <p:spPr>
          <a:xfrm>
            <a:off x="312812" y="831349"/>
            <a:ext cx="11353800" cy="74698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45"/>
          <p:cNvSpPr txBox="1"/>
          <p:nvPr>
            <p:ph idx="1" type="body"/>
          </p:nvPr>
        </p:nvSpPr>
        <p:spPr>
          <a:xfrm>
            <a:off x="327000" y="1697046"/>
            <a:ext cx="11353800"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2"/>
              </a:buClr>
              <a:buSzPts val="1400"/>
              <a:buFont typeface="Noto Sans Symbols"/>
              <a:buChar char="▪"/>
              <a:defRPr/>
            </a:lvl1pPr>
            <a:lvl2pPr indent="-308610" lvl="1" marL="914400" algn="l">
              <a:lnSpc>
                <a:spcPct val="90000"/>
              </a:lnSpc>
              <a:spcBef>
                <a:spcPts val="500"/>
              </a:spcBef>
              <a:spcAft>
                <a:spcPts val="0"/>
              </a:spcAft>
              <a:buClr>
                <a:schemeClr val="accent2"/>
              </a:buClr>
              <a:buSzPts val="1260"/>
              <a:buFont typeface="Noto Sans Symbols"/>
              <a:buChar char="▪"/>
              <a:defRPr/>
            </a:lvl2pPr>
            <a:lvl3pPr indent="-299719" lvl="2" marL="1371600" algn="l">
              <a:lnSpc>
                <a:spcPct val="90000"/>
              </a:lnSpc>
              <a:spcBef>
                <a:spcPts val="500"/>
              </a:spcBef>
              <a:spcAft>
                <a:spcPts val="0"/>
              </a:spcAft>
              <a:buClr>
                <a:schemeClr val="accent2"/>
              </a:buClr>
              <a:buSzPts val="1120"/>
              <a:buFont typeface="Noto Sans Symbols"/>
              <a:buChar char="▪"/>
              <a:defRPr/>
            </a:lvl3pPr>
            <a:lvl4pPr indent="-290830" lvl="3" marL="1828800" algn="l">
              <a:lnSpc>
                <a:spcPct val="90000"/>
              </a:lnSpc>
              <a:spcBef>
                <a:spcPts val="500"/>
              </a:spcBef>
              <a:spcAft>
                <a:spcPts val="0"/>
              </a:spcAft>
              <a:buClr>
                <a:schemeClr val="accent2"/>
              </a:buClr>
              <a:buSzPts val="980"/>
              <a:buFont typeface="Noto Sans Symbols"/>
              <a:buChar char="▪"/>
              <a:defRPr/>
            </a:lvl4pPr>
            <a:lvl5pPr indent="-290829" lvl="4" marL="2286000" algn="l">
              <a:lnSpc>
                <a:spcPct val="90000"/>
              </a:lnSpc>
              <a:spcBef>
                <a:spcPts val="500"/>
              </a:spcBef>
              <a:spcAft>
                <a:spcPts val="0"/>
              </a:spcAft>
              <a:buClr>
                <a:schemeClr val="accent2"/>
              </a:buClr>
              <a:buSzPts val="98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45"/>
          <p:cNvSpPr txBox="1"/>
          <p:nvPr>
            <p:ph idx="10" type="dt"/>
          </p:nvPr>
        </p:nvSpPr>
        <p:spPr>
          <a:xfrm>
            <a:off x="325244"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45"/>
          <p:cNvSpPr txBox="1"/>
          <p:nvPr>
            <p:ph idx="11" type="ftr"/>
          </p:nvPr>
        </p:nvSpPr>
        <p:spPr>
          <a:xfrm>
            <a:off x="7380732"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45"/>
          <p:cNvSpPr txBox="1"/>
          <p:nvPr>
            <p:ph idx="12" type="sldNum"/>
          </p:nvPr>
        </p:nvSpPr>
        <p:spPr>
          <a:xfrm>
            <a:off x="11483006"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0" name="Google Shape;110;p45"/>
          <p:cNvSpPr txBox="1"/>
          <p:nvPr>
            <p:ph idx="2" type="body"/>
          </p:nvPr>
        </p:nvSpPr>
        <p:spPr>
          <a:xfrm>
            <a:off x="327680" y="486053"/>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1" name="Shape 111"/>
        <p:cNvGrpSpPr/>
        <p:nvPr/>
      </p:nvGrpSpPr>
      <p:grpSpPr>
        <a:xfrm>
          <a:off x="0" y="0"/>
          <a:ext cx="0" cy="0"/>
          <a:chOff x="0" y="0"/>
          <a:chExt cx="0" cy="0"/>
        </a:xfrm>
      </p:grpSpPr>
      <p:sp>
        <p:nvSpPr>
          <p:cNvPr id="112" name="Google Shape;112;p46"/>
          <p:cNvSpPr txBox="1"/>
          <p:nvPr>
            <p:ph type="title"/>
          </p:nvPr>
        </p:nvSpPr>
        <p:spPr>
          <a:xfrm>
            <a:off x="305378" y="373491"/>
            <a:ext cx="5382228" cy="134821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46"/>
          <p:cNvSpPr txBox="1"/>
          <p:nvPr>
            <p:ph idx="1" type="body"/>
          </p:nvPr>
        </p:nvSpPr>
        <p:spPr>
          <a:xfrm>
            <a:off x="320246" y="1721708"/>
            <a:ext cx="5382228"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2"/>
              </a:buClr>
              <a:buSzPts val="1400"/>
              <a:buFont typeface="Noto Sans Symbols"/>
              <a:buChar char="▪"/>
              <a:defRPr/>
            </a:lvl1pPr>
            <a:lvl2pPr indent="-308610" lvl="1" marL="914400" algn="l">
              <a:lnSpc>
                <a:spcPct val="90000"/>
              </a:lnSpc>
              <a:spcBef>
                <a:spcPts val="500"/>
              </a:spcBef>
              <a:spcAft>
                <a:spcPts val="0"/>
              </a:spcAft>
              <a:buClr>
                <a:schemeClr val="accent2"/>
              </a:buClr>
              <a:buSzPts val="1260"/>
              <a:buFont typeface="Noto Sans Symbols"/>
              <a:buChar char="▪"/>
              <a:defRPr/>
            </a:lvl2pPr>
            <a:lvl3pPr indent="-299719" lvl="2" marL="1371600" algn="l">
              <a:lnSpc>
                <a:spcPct val="90000"/>
              </a:lnSpc>
              <a:spcBef>
                <a:spcPts val="500"/>
              </a:spcBef>
              <a:spcAft>
                <a:spcPts val="0"/>
              </a:spcAft>
              <a:buClr>
                <a:schemeClr val="accent2"/>
              </a:buClr>
              <a:buSzPts val="1120"/>
              <a:buFont typeface="Noto Sans Symbols"/>
              <a:buChar char="▪"/>
              <a:defRPr/>
            </a:lvl3pPr>
            <a:lvl4pPr indent="-290830" lvl="3" marL="1828800" algn="l">
              <a:lnSpc>
                <a:spcPct val="90000"/>
              </a:lnSpc>
              <a:spcBef>
                <a:spcPts val="500"/>
              </a:spcBef>
              <a:spcAft>
                <a:spcPts val="0"/>
              </a:spcAft>
              <a:buClr>
                <a:schemeClr val="accent2"/>
              </a:buClr>
              <a:buSzPts val="980"/>
              <a:buFont typeface="Noto Sans Symbols"/>
              <a:buChar char="▪"/>
              <a:defRPr/>
            </a:lvl4pPr>
            <a:lvl5pPr indent="-290829" lvl="4" marL="2286000" algn="l">
              <a:lnSpc>
                <a:spcPct val="90000"/>
              </a:lnSpc>
              <a:spcBef>
                <a:spcPts val="500"/>
              </a:spcBef>
              <a:spcAft>
                <a:spcPts val="0"/>
              </a:spcAft>
              <a:buClr>
                <a:schemeClr val="accent2"/>
              </a:buClr>
              <a:buSzPts val="98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46"/>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46"/>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46"/>
          <p:cNvSpPr/>
          <p:nvPr>
            <p:ph idx="2" type="pic"/>
          </p:nvPr>
        </p:nvSpPr>
        <p:spPr>
          <a:xfrm>
            <a:off x="6096000" y="0"/>
            <a:ext cx="6096000" cy="68580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wo Content">
  <p:cSld name="4_Two Content">
    <p:spTree>
      <p:nvGrpSpPr>
        <p:cNvPr id="117" name="Shape 117"/>
        <p:cNvGrpSpPr/>
        <p:nvPr/>
      </p:nvGrpSpPr>
      <p:grpSpPr>
        <a:xfrm>
          <a:off x="0" y="0"/>
          <a:ext cx="0" cy="0"/>
          <a:chOff x="0" y="0"/>
          <a:chExt cx="0" cy="0"/>
        </a:xfrm>
      </p:grpSpPr>
      <p:sp>
        <p:nvSpPr>
          <p:cNvPr id="118" name="Google Shape;118;p47"/>
          <p:cNvSpPr txBox="1"/>
          <p:nvPr>
            <p:ph idx="1" type="body"/>
          </p:nvPr>
        </p:nvSpPr>
        <p:spPr>
          <a:xfrm>
            <a:off x="320246" y="1721708"/>
            <a:ext cx="5382228"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2"/>
              </a:buClr>
              <a:buSzPts val="1400"/>
              <a:buFont typeface="Noto Sans Symbols"/>
              <a:buChar char="▪"/>
              <a:defRPr/>
            </a:lvl1pPr>
            <a:lvl2pPr indent="-308610" lvl="1" marL="914400" algn="l">
              <a:lnSpc>
                <a:spcPct val="90000"/>
              </a:lnSpc>
              <a:spcBef>
                <a:spcPts val="500"/>
              </a:spcBef>
              <a:spcAft>
                <a:spcPts val="0"/>
              </a:spcAft>
              <a:buClr>
                <a:schemeClr val="accent2"/>
              </a:buClr>
              <a:buSzPts val="1260"/>
              <a:buFont typeface="Noto Sans Symbols"/>
              <a:buChar char="▪"/>
              <a:defRPr/>
            </a:lvl2pPr>
            <a:lvl3pPr indent="-299719" lvl="2" marL="1371600" algn="l">
              <a:lnSpc>
                <a:spcPct val="90000"/>
              </a:lnSpc>
              <a:spcBef>
                <a:spcPts val="500"/>
              </a:spcBef>
              <a:spcAft>
                <a:spcPts val="0"/>
              </a:spcAft>
              <a:buClr>
                <a:schemeClr val="accent2"/>
              </a:buClr>
              <a:buSzPts val="1120"/>
              <a:buFont typeface="Noto Sans Symbols"/>
              <a:buChar char="▪"/>
              <a:defRPr/>
            </a:lvl3pPr>
            <a:lvl4pPr indent="-290830" lvl="3" marL="1828800" algn="l">
              <a:lnSpc>
                <a:spcPct val="90000"/>
              </a:lnSpc>
              <a:spcBef>
                <a:spcPts val="500"/>
              </a:spcBef>
              <a:spcAft>
                <a:spcPts val="0"/>
              </a:spcAft>
              <a:buClr>
                <a:schemeClr val="accent2"/>
              </a:buClr>
              <a:buSzPts val="980"/>
              <a:buFont typeface="Noto Sans Symbols"/>
              <a:buChar char="▪"/>
              <a:defRPr/>
            </a:lvl4pPr>
            <a:lvl5pPr indent="-290829" lvl="4" marL="2286000" algn="l">
              <a:lnSpc>
                <a:spcPct val="90000"/>
              </a:lnSpc>
              <a:spcBef>
                <a:spcPts val="500"/>
              </a:spcBef>
              <a:spcAft>
                <a:spcPts val="0"/>
              </a:spcAft>
              <a:buClr>
                <a:schemeClr val="accent2"/>
              </a:buClr>
              <a:buSzPts val="98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47"/>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47"/>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47"/>
          <p:cNvSpPr/>
          <p:nvPr>
            <p:ph idx="2" type="pic"/>
          </p:nvPr>
        </p:nvSpPr>
        <p:spPr>
          <a:xfrm>
            <a:off x="6096000" y="0"/>
            <a:ext cx="6096000" cy="6858000"/>
          </a:xfrm>
          <a:prstGeom prst="rect">
            <a:avLst/>
          </a:prstGeom>
          <a:noFill/>
          <a:ln>
            <a:noFill/>
          </a:ln>
        </p:spPr>
      </p:sp>
      <p:sp>
        <p:nvSpPr>
          <p:cNvPr id="122" name="Google Shape;122;p47"/>
          <p:cNvSpPr txBox="1"/>
          <p:nvPr>
            <p:ph type="title"/>
          </p:nvPr>
        </p:nvSpPr>
        <p:spPr>
          <a:xfrm>
            <a:off x="312812" y="831349"/>
            <a:ext cx="11353800" cy="74698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47"/>
          <p:cNvSpPr txBox="1"/>
          <p:nvPr>
            <p:ph idx="3" type="body"/>
          </p:nvPr>
        </p:nvSpPr>
        <p:spPr>
          <a:xfrm>
            <a:off x="327680" y="486053"/>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wo Content">
  <p:cSld name="5_Two Content">
    <p:spTree>
      <p:nvGrpSpPr>
        <p:cNvPr id="124" name="Shape 124"/>
        <p:cNvGrpSpPr/>
        <p:nvPr/>
      </p:nvGrpSpPr>
      <p:grpSpPr>
        <a:xfrm>
          <a:off x="0" y="0"/>
          <a:ext cx="0" cy="0"/>
          <a:chOff x="0" y="0"/>
          <a:chExt cx="0" cy="0"/>
        </a:xfrm>
      </p:grpSpPr>
      <p:sp>
        <p:nvSpPr>
          <p:cNvPr id="125" name="Google Shape;125;p49"/>
          <p:cNvSpPr txBox="1"/>
          <p:nvPr>
            <p:ph idx="1" type="body"/>
          </p:nvPr>
        </p:nvSpPr>
        <p:spPr>
          <a:xfrm>
            <a:off x="320245" y="1721708"/>
            <a:ext cx="6311213"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2"/>
              </a:buClr>
              <a:buSzPts val="1400"/>
              <a:buFont typeface="Noto Sans Symbols"/>
              <a:buChar char="▪"/>
              <a:defRPr sz="2000"/>
            </a:lvl1pPr>
            <a:lvl2pPr indent="-308610" lvl="1" marL="914400" algn="l">
              <a:lnSpc>
                <a:spcPct val="90000"/>
              </a:lnSpc>
              <a:spcBef>
                <a:spcPts val="500"/>
              </a:spcBef>
              <a:spcAft>
                <a:spcPts val="0"/>
              </a:spcAft>
              <a:buClr>
                <a:schemeClr val="accent2"/>
              </a:buClr>
              <a:buSzPts val="1260"/>
              <a:buFont typeface="Noto Sans Symbols"/>
              <a:buChar char="▪"/>
              <a:defRPr sz="1800"/>
            </a:lvl2pPr>
            <a:lvl3pPr indent="-299719" lvl="2" marL="1371600" algn="l">
              <a:lnSpc>
                <a:spcPct val="90000"/>
              </a:lnSpc>
              <a:spcBef>
                <a:spcPts val="500"/>
              </a:spcBef>
              <a:spcAft>
                <a:spcPts val="0"/>
              </a:spcAft>
              <a:buClr>
                <a:schemeClr val="accent2"/>
              </a:buClr>
              <a:buSzPts val="1120"/>
              <a:buFont typeface="Noto Sans Symbols"/>
              <a:buChar char="▪"/>
              <a:defRPr sz="1600"/>
            </a:lvl3pPr>
            <a:lvl4pPr indent="-290830" lvl="3" marL="1828800" algn="l">
              <a:lnSpc>
                <a:spcPct val="90000"/>
              </a:lnSpc>
              <a:spcBef>
                <a:spcPts val="500"/>
              </a:spcBef>
              <a:spcAft>
                <a:spcPts val="0"/>
              </a:spcAft>
              <a:buClr>
                <a:schemeClr val="accent2"/>
              </a:buClr>
              <a:buSzPts val="980"/>
              <a:buFont typeface="Noto Sans Symbols"/>
              <a:buChar char="▪"/>
              <a:defRPr sz="1400"/>
            </a:lvl4pPr>
            <a:lvl5pPr indent="-290829" lvl="4" marL="2286000" algn="l">
              <a:lnSpc>
                <a:spcPct val="90000"/>
              </a:lnSpc>
              <a:spcBef>
                <a:spcPts val="500"/>
              </a:spcBef>
              <a:spcAft>
                <a:spcPts val="0"/>
              </a:spcAft>
              <a:buClr>
                <a:schemeClr val="accent2"/>
              </a:buClr>
              <a:buSzPts val="980"/>
              <a:buFont typeface="Noto Sans Symbols"/>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49"/>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49"/>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8" name="Google Shape;128;p49"/>
          <p:cNvSpPr/>
          <p:nvPr>
            <p:ph idx="2" type="pic"/>
          </p:nvPr>
        </p:nvSpPr>
        <p:spPr>
          <a:xfrm>
            <a:off x="7372696" y="0"/>
            <a:ext cx="4819304" cy="6858000"/>
          </a:xfrm>
          <a:prstGeom prst="rect">
            <a:avLst/>
          </a:prstGeom>
          <a:noFill/>
          <a:ln>
            <a:noFill/>
          </a:ln>
        </p:spPr>
      </p:sp>
      <p:sp>
        <p:nvSpPr>
          <p:cNvPr id="129" name="Google Shape;129;p49"/>
          <p:cNvSpPr txBox="1"/>
          <p:nvPr>
            <p:ph type="title"/>
          </p:nvPr>
        </p:nvSpPr>
        <p:spPr>
          <a:xfrm>
            <a:off x="312812" y="831349"/>
            <a:ext cx="11353800" cy="74698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49"/>
          <p:cNvSpPr txBox="1"/>
          <p:nvPr>
            <p:ph idx="3" type="body"/>
          </p:nvPr>
        </p:nvSpPr>
        <p:spPr>
          <a:xfrm>
            <a:off x="327680" y="486053"/>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 name="Shape 131"/>
        <p:cNvGrpSpPr/>
        <p:nvPr/>
      </p:nvGrpSpPr>
      <p:grpSpPr>
        <a:xfrm>
          <a:off x="0" y="0"/>
          <a:ext cx="0" cy="0"/>
          <a:chOff x="0" y="0"/>
          <a:chExt cx="0" cy="0"/>
        </a:xfrm>
      </p:grpSpPr>
      <p:sp>
        <p:nvSpPr>
          <p:cNvPr id="132" name="Google Shape;132;p50"/>
          <p:cNvSpPr txBox="1"/>
          <p:nvPr>
            <p:ph type="title"/>
          </p:nvPr>
        </p:nvSpPr>
        <p:spPr>
          <a:xfrm>
            <a:off x="302632" y="372559"/>
            <a:ext cx="10515600"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50"/>
          <p:cNvSpPr txBox="1"/>
          <p:nvPr>
            <p:ph idx="10" type="dt"/>
          </p:nvPr>
        </p:nvSpPr>
        <p:spPr>
          <a:xfrm>
            <a:off x="325244"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50"/>
          <p:cNvSpPr txBox="1"/>
          <p:nvPr>
            <p:ph idx="11" type="ftr"/>
          </p:nvPr>
        </p:nvSpPr>
        <p:spPr>
          <a:xfrm>
            <a:off x="7380732"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50"/>
          <p:cNvSpPr txBox="1"/>
          <p:nvPr>
            <p:ph idx="12" type="sldNum"/>
          </p:nvPr>
        </p:nvSpPr>
        <p:spPr>
          <a:xfrm>
            <a:off x="11483006"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6" name="Shape 136"/>
        <p:cNvGrpSpPr/>
        <p:nvPr/>
      </p:nvGrpSpPr>
      <p:grpSpPr>
        <a:xfrm>
          <a:off x="0" y="0"/>
          <a:ext cx="0" cy="0"/>
          <a:chOff x="0" y="0"/>
          <a:chExt cx="0" cy="0"/>
        </a:xfrm>
      </p:grpSpPr>
      <p:sp>
        <p:nvSpPr>
          <p:cNvPr id="137" name="Google Shape;137;p51"/>
          <p:cNvSpPr txBox="1"/>
          <p:nvPr>
            <p:ph idx="10" type="dt"/>
          </p:nvPr>
        </p:nvSpPr>
        <p:spPr>
          <a:xfrm>
            <a:off x="325244"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51"/>
          <p:cNvSpPr txBox="1"/>
          <p:nvPr>
            <p:ph idx="11" type="ftr"/>
          </p:nvPr>
        </p:nvSpPr>
        <p:spPr>
          <a:xfrm>
            <a:off x="7380732"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51"/>
          <p:cNvSpPr txBox="1"/>
          <p:nvPr>
            <p:ph idx="12" type="sldNum"/>
          </p:nvPr>
        </p:nvSpPr>
        <p:spPr>
          <a:xfrm>
            <a:off x="11483006"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2"/>
          <p:cNvSpPr txBox="1"/>
          <p:nvPr>
            <p:ph type="title"/>
          </p:nvPr>
        </p:nvSpPr>
        <p:spPr>
          <a:xfrm>
            <a:off x="312812" y="373491"/>
            <a:ext cx="11353800" cy="74698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2"/>
          <p:cNvSpPr txBox="1"/>
          <p:nvPr>
            <p:ph idx="1" type="body"/>
          </p:nvPr>
        </p:nvSpPr>
        <p:spPr>
          <a:xfrm>
            <a:off x="320246" y="1253331"/>
            <a:ext cx="11353800"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2"/>
              </a:buClr>
              <a:buSzPts val="1400"/>
              <a:buFont typeface="Noto Sans Symbols"/>
              <a:buChar char="▪"/>
              <a:defRPr/>
            </a:lvl1pPr>
            <a:lvl2pPr indent="-308610" lvl="1" marL="914400" algn="l">
              <a:lnSpc>
                <a:spcPct val="90000"/>
              </a:lnSpc>
              <a:spcBef>
                <a:spcPts val="500"/>
              </a:spcBef>
              <a:spcAft>
                <a:spcPts val="0"/>
              </a:spcAft>
              <a:buClr>
                <a:schemeClr val="accent2"/>
              </a:buClr>
              <a:buSzPts val="1260"/>
              <a:buFont typeface="Noto Sans Symbols"/>
              <a:buChar char="▪"/>
              <a:defRPr/>
            </a:lvl2pPr>
            <a:lvl3pPr indent="-299719" lvl="2" marL="1371600" algn="l">
              <a:lnSpc>
                <a:spcPct val="90000"/>
              </a:lnSpc>
              <a:spcBef>
                <a:spcPts val="500"/>
              </a:spcBef>
              <a:spcAft>
                <a:spcPts val="0"/>
              </a:spcAft>
              <a:buClr>
                <a:schemeClr val="accent2"/>
              </a:buClr>
              <a:buSzPts val="1120"/>
              <a:buFont typeface="Noto Sans Symbols"/>
              <a:buChar char="▪"/>
              <a:defRPr/>
            </a:lvl3pPr>
            <a:lvl4pPr indent="-290830" lvl="3" marL="1828800" algn="l">
              <a:lnSpc>
                <a:spcPct val="90000"/>
              </a:lnSpc>
              <a:spcBef>
                <a:spcPts val="500"/>
              </a:spcBef>
              <a:spcAft>
                <a:spcPts val="0"/>
              </a:spcAft>
              <a:buClr>
                <a:schemeClr val="accent2"/>
              </a:buClr>
              <a:buSzPts val="980"/>
              <a:buFont typeface="Noto Sans Symbols"/>
              <a:buChar char="▪"/>
              <a:defRPr/>
            </a:lvl4pPr>
            <a:lvl5pPr indent="-290829" lvl="4" marL="2286000" algn="l">
              <a:lnSpc>
                <a:spcPct val="90000"/>
              </a:lnSpc>
              <a:spcBef>
                <a:spcPts val="500"/>
              </a:spcBef>
              <a:spcAft>
                <a:spcPts val="0"/>
              </a:spcAft>
              <a:buClr>
                <a:schemeClr val="accent2"/>
              </a:buClr>
              <a:buSzPts val="98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32"/>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2"/>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spTree>
      <p:nvGrpSpPr>
        <p:cNvPr id="140" name="Shape 140"/>
        <p:cNvGrpSpPr/>
        <p:nvPr/>
      </p:nvGrpSpPr>
      <p:grpSpPr>
        <a:xfrm>
          <a:off x="0" y="0"/>
          <a:ext cx="0" cy="0"/>
          <a:chOff x="0" y="0"/>
          <a:chExt cx="0" cy="0"/>
        </a:xfrm>
      </p:grpSpPr>
      <p:sp>
        <p:nvSpPr>
          <p:cNvPr id="141" name="Google Shape;141;p52"/>
          <p:cNvSpPr/>
          <p:nvPr/>
        </p:nvSpPr>
        <p:spPr>
          <a:xfrm>
            <a:off x="6096000" y="0"/>
            <a:ext cx="6104239"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2" name="Google Shape;142;p52"/>
          <p:cNvSpPr txBox="1"/>
          <p:nvPr>
            <p:ph type="title"/>
          </p:nvPr>
        </p:nvSpPr>
        <p:spPr>
          <a:xfrm>
            <a:off x="320246" y="2270681"/>
            <a:ext cx="5273246" cy="134821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52"/>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52"/>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5" name="Google Shape;145;p52"/>
          <p:cNvSpPr txBox="1"/>
          <p:nvPr>
            <p:ph idx="1" type="body"/>
          </p:nvPr>
        </p:nvSpPr>
        <p:spPr>
          <a:xfrm>
            <a:off x="320246" y="3618898"/>
            <a:ext cx="5273246" cy="178803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indent="-228600" lvl="1" marL="914400" algn="l">
              <a:lnSpc>
                <a:spcPct val="90000"/>
              </a:lnSpc>
              <a:spcBef>
                <a:spcPts val="500"/>
              </a:spcBef>
              <a:spcAft>
                <a:spcPts val="0"/>
              </a:spcAft>
              <a:buClr>
                <a:schemeClr val="accent2"/>
              </a:buClr>
              <a:buSzPts val="1260"/>
              <a:buFont typeface="Noto Sans Symbols"/>
              <a:buNone/>
              <a:defRPr/>
            </a:lvl2pPr>
            <a:lvl3pPr indent="-228600" lvl="2" marL="1371600" algn="l">
              <a:lnSpc>
                <a:spcPct val="90000"/>
              </a:lnSpc>
              <a:spcBef>
                <a:spcPts val="500"/>
              </a:spcBef>
              <a:spcAft>
                <a:spcPts val="0"/>
              </a:spcAft>
              <a:buClr>
                <a:schemeClr val="accent2"/>
              </a:buClr>
              <a:buSzPts val="1120"/>
              <a:buFont typeface="Noto Sans Symbols"/>
              <a:buNone/>
              <a:defRPr/>
            </a:lvl3pPr>
            <a:lvl4pPr indent="-228600" lvl="3" marL="1828800" algn="l">
              <a:lnSpc>
                <a:spcPct val="90000"/>
              </a:lnSpc>
              <a:spcBef>
                <a:spcPts val="500"/>
              </a:spcBef>
              <a:spcAft>
                <a:spcPts val="0"/>
              </a:spcAft>
              <a:buClr>
                <a:schemeClr val="accent2"/>
              </a:buClr>
              <a:buSzPts val="980"/>
              <a:buFont typeface="Noto Sans Symbols"/>
              <a:buNone/>
              <a:defRPr/>
            </a:lvl4pPr>
            <a:lvl5pPr indent="-228600" lvl="4" marL="2286000" algn="l">
              <a:lnSpc>
                <a:spcPct val="90000"/>
              </a:lnSpc>
              <a:spcBef>
                <a:spcPts val="500"/>
              </a:spcBef>
              <a:spcAft>
                <a:spcPts val="0"/>
              </a:spcAft>
              <a:buClr>
                <a:schemeClr val="accent2"/>
              </a:buClr>
              <a:buSzPts val="980"/>
              <a:buFont typeface="Noto Sans Symbols"/>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wo Content">
  <p:cSld name="3_Two Content">
    <p:spTree>
      <p:nvGrpSpPr>
        <p:cNvPr id="146" name="Shape 146"/>
        <p:cNvGrpSpPr/>
        <p:nvPr/>
      </p:nvGrpSpPr>
      <p:grpSpPr>
        <a:xfrm>
          <a:off x="0" y="0"/>
          <a:ext cx="0" cy="0"/>
          <a:chOff x="0" y="0"/>
          <a:chExt cx="0" cy="0"/>
        </a:xfrm>
      </p:grpSpPr>
      <p:sp>
        <p:nvSpPr>
          <p:cNvPr id="147" name="Google Shape;147;p53"/>
          <p:cNvSpPr/>
          <p:nvPr/>
        </p:nvSpPr>
        <p:spPr>
          <a:xfrm>
            <a:off x="6096000" y="0"/>
            <a:ext cx="6104239" cy="6858000"/>
          </a:xfrm>
          <a:prstGeom prst="rect">
            <a:avLst/>
          </a:prstGeom>
          <a:solidFill>
            <a:srgbClr val="BFE4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p53"/>
          <p:cNvSpPr txBox="1"/>
          <p:nvPr>
            <p:ph type="title"/>
          </p:nvPr>
        </p:nvSpPr>
        <p:spPr>
          <a:xfrm>
            <a:off x="320246" y="2270681"/>
            <a:ext cx="5273246" cy="134821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53"/>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53"/>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1" name="Google Shape;151;p53"/>
          <p:cNvSpPr txBox="1"/>
          <p:nvPr>
            <p:ph idx="1" type="body"/>
          </p:nvPr>
        </p:nvSpPr>
        <p:spPr>
          <a:xfrm>
            <a:off x="320246" y="3618898"/>
            <a:ext cx="5273246" cy="178803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indent="-228600" lvl="1" marL="914400" algn="l">
              <a:lnSpc>
                <a:spcPct val="90000"/>
              </a:lnSpc>
              <a:spcBef>
                <a:spcPts val="500"/>
              </a:spcBef>
              <a:spcAft>
                <a:spcPts val="0"/>
              </a:spcAft>
              <a:buClr>
                <a:schemeClr val="accent2"/>
              </a:buClr>
              <a:buSzPts val="1260"/>
              <a:buFont typeface="Noto Sans Symbols"/>
              <a:buNone/>
              <a:defRPr/>
            </a:lvl2pPr>
            <a:lvl3pPr indent="-228600" lvl="2" marL="1371600" algn="l">
              <a:lnSpc>
                <a:spcPct val="90000"/>
              </a:lnSpc>
              <a:spcBef>
                <a:spcPts val="500"/>
              </a:spcBef>
              <a:spcAft>
                <a:spcPts val="0"/>
              </a:spcAft>
              <a:buClr>
                <a:schemeClr val="accent2"/>
              </a:buClr>
              <a:buSzPts val="1120"/>
              <a:buFont typeface="Noto Sans Symbols"/>
              <a:buNone/>
              <a:defRPr/>
            </a:lvl3pPr>
            <a:lvl4pPr indent="-228600" lvl="3" marL="1828800" algn="l">
              <a:lnSpc>
                <a:spcPct val="90000"/>
              </a:lnSpc>
              <a:spcBef>
                <a:spcPts val="500"/>
              </a:spcBef>
              <a:spcAft>
                <a:spcPts val="0"/>
              </a:spcAft>
              <a:buClr>
                <a:schemeClr val="accent2"/>
              </a:buClr>
              <a:buSzPts val="980"/>
              <a:buFont typeface="Noto Sans Symbols"/>
              <a:buNone/>
              <a:defRPr/>
            </a:lvl4pPr>
            <a:lvl5pPr indent="-228600" lvl="4" marL="2286000" algn="l">
              <a:lnSpc>
                <a:spcPct val="90000"/>
              </a:lnSpc>
              <a:spcBef>
                <a:spcPts val="500"/>
              </a:spcBef>
              <a:spcAft>
                <a:spcPts val="0"/>
              </a:spcAft>
              <a:buClr>
                <a:schemeClr val="accent2"/>
              </a:buClr>
              <a:buSzPts val="980"/>
              <a:buFont typeface="Noto Sans Symbols"/>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2" name="Shape 152"/>
        <p:cNvGrpSpPr/>
        <p:nvPr/>
      </p:nvGrpSpPr>
      <p:grpSpPr>
        <a:xfrm>
          <a:off x="0" y="0"/>
          <a:ext cx="0" cy="0"/>
          <a:chOff x="0" y="0"/>
          <a:chExt cx="0" cy="0"/>
        </a:xfrm>
      </p:grpSpPr>
      <p:sp>
        <p:nvSpPr>
          <p:cNvPr id="153" name="Google Shape;153;p54"/>
          <p:cNvSpPr txBox="1"/>
          <p:nvPr>
            <p:ph type="title"/>
          </p:nvPr>
        </p:nvSpPr>
        <p:spPr>
          <a:xfrm>
            <a:off x="331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T Serif"/>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54"/>
          <p:cNvSpPr/>
          <p:nvPr>
            <p:ph idx="2" type="pic"/>
          </p:nvPr>
        </p:nvSpPr>
        <p:spPr>
          <a:xfrm>
            <a:off x="5600700" y="992187"/>
            <a:ext cx="6172200" cy="4873625"/>
          </a:xfrm>
          <a:prstGeom prst="rect">
            <a:avLst/>
          </a:prstGeom>
          <a:noFill/>
          <a:ln>
            <a:noFill/>
          </a:ln>
        </p:spPr>
      </p:sp>
      <p:sp>
        <p:nvSpPr>
          <p:cNvPr id="155" name="Google Shape;155;p54"/>
          <p:cNvSpPr txBox="1"/>
          <p:nvPr>
            <p:ph idx="1" type="body"/>
          </p:nvPr>
        </p:nvSpPr>
        <p:spPr>
          <a:xfrm>
            <a:off x="331788" y="2428081"/>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sz="1600"/>
            </a:lvl1pPr>
            <a:lvl2pPr indent="-228600" lvl="1" marL="914400" algn="l">
              <a:lnSpc>
                <a:spcPct val="90000"/>
              </a:lnSpc>
              <a:spcBef>
                <a:spcPts val="500"/>
              </a:spcBef>
              <a:spcAft>
                <a:spcPts val="0"/>
              </a:spcAft>
              <a:buClr>
                <a:schemeClr val="dk2"/>
              </a:buClr>
              <a:buSzPts val="1400"/>
              <a:buNone/>
              <a:defRPr sz="1400"/>
            </a:lvl2pPr>
            <a:lvl3pPr indent="-228600" lvl="2" marL="1371600" algn="l">
              <a:lnSpc>
                <a:spcPct val="90000"/>
              </a:lnSpc>
              <a:spcBef>
                <a:spcPts val="500"/>
              </a:spcBef>
              <a:spcAft>
                <a:spcPts val="0"/>
              </a:spcAft>
              <a:buClr>
                <a:schemeClr val="dk2"/>
              </a:buClr>
              <a:buSzPts val="1200"/>
              <a:buNone/>
              <a:defRPr sz="1200"/>
            </a:lvl3pPr>
            <a:lvl4pPr indent="-228600" lvl="3" marL="1828800" algn="l">
              <a:lnSpc>
                <a:spcPct val="90000"/>
              </a:lnSpc>
              <a:spcBef>
                <a:spcPts val="500"/>
              </a:spcBef>
              <a:spcAft>
                <a:spcPts val="0"/>
              </a:spcAft>
              <a:buClr>
                <a:schemeClr val="dk2"/>
              </a:buClr>
              <a:buSzPts val="1000"/>
              <a:buNone/>
              <a:defRPr sz="1000"/>
            </a:lvl4pPr>
            <a:lvl5pPr indent="-228600" lvl="4" marL="2286000" algn="l">
              <a:lnSpc>
                <a:spcPct val="90000"/>
              </a:lnSpc>
              <a:spcBef>
                <a:spcPts val="500"/>
              </a:spcBef>
              <a:spcAft>
                <a:spcPts val="0"/>
              </a:spcAft>
              <a:buClr>
                <a:schemeClr val="dk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6" name="Google Shape;156;p54"/>
          <p:cNvSpPr txBox="1"/>
          <p:nvPr>
            <p:ph idx="10" type="dt"/>
          </p:nvPr>
        </p:nvSpPr>
        <p:spPr>
          <a:xfrm>
            <a:off x="325244"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54"/>
          <p:cNvSpPr txBox="1"/>
          <p:nvPr>
            <p:ph idx="11" type="ftr"/>
          </p:nvPr>
        </p:nvSpPr>
        <p:spPr>
          <a:xfrm>
            <a:off x="7380732"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54"/>
          <p:cNvSpPr txBox="1"/>
          <p:nvPr>
            <p:ph idx="12" type="sldNum"/>
          </p:nvPr>
        </p:nvSpPr>
        <p:spPr>
          <a:xfrm>
            <a:off x="11483006"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sp>
        <p:nvSpPr>
          <p:cNvPr id="160" name="Google Shape;160;g1132e777682_0_368"/>
          <p:cNvSpPr txBox="1"/>
          <p:nvPr>
            <p:ph type="ctrTitle"/>
          </p:nvPr>
        </p:nvSpPr>
        <p:spPr>
          <a:xfrm>
            <a:off x="1524000" y="3429000"/>
            <a:ext cx="9144000" cy="1982400"/>
          </a:xfrm>
          <a:prstGeom prst="rect">
            <a:avLst/>
          </a:prstGeom>
          <a:noFill/>
          <a:ln>
            <a:noFill/>
          </a:ln>
        </p:spPr>
        <p:txBody>
          <a:bodyPr anchorCtr="0" anchor="b" bIns="60925" lIns="121900" spcFirstLastPara="1" rIns="121900" wrap="square" tIns="60925">
            <a:normAutofit/>
          </a:bodyPr>
          <a:lstStyle>
            <a:lvl1pPr lvl="0" rtl="0" algn="ctr">
              <a:lnSpc>
                <a:spcPct val="100000"/>
              </a:lnSpc>
              <a:spcBef>
                <a:spcPts val="0"/>
              </a:spcBef>
              <a:spcAft>
                <a:spcPts val="0"/>
              </a:spcAft>
              <a:buClr>
                <a:schemeClr val="dk1"/>
              </a:buClr>
              <a:buSzPts val="4800"/>
              <a:buFont typeface="Source Sans Pro"/>
              <a:buNone/>
              <a:defRPr b="1" i="0" sz="4800">
                <a:solidFill>
                  <a:schemeClr val="dk1"/>
                </a:solidFill>
                <a:latin typeface="Source Sans Pro"/>
                <a:ea typeface="Source Sans Pro"/>
                <a:cs typeface="Source Sans Pro"/>
                <a:sym typeface="Source Sans Pro"/>
              </a:defRPr>
            </a:lvl1pPr>
            <a:lvl2pPr lvl="1" rtl="0" algn="l">
              <a:lnSpc>
                <a:spcPct val="100000"/>
              </a:lnSpc>
              <a:spcBef>
                <a:spcPts val="0"/>
              </a:spcBef>
              <a:spcAft>
                <a:spcPts val="0"/>
              </a:spcAft>
              <a:buSzPts val="1900"/>
              <a:buNone/>
              <a:defRPr/>
            </a:lvl2pPr>
            <a:lvl3pPr lvl="2" rtl="0" algn="l">
              <a:lnSpc>
                <a:spcPct val="100000"/>
              </a:lnSpc>
              <a:spcBef>
                <a:spcPts val="0"/>
              </a:spcBef>
              <a:spcAft>
                <a:spcPts val="0"/>
              </a:spcAft>
              <a:buSzPts val="1900"/>
              <a:buNone/>
              <a:defRPr/>
            </a:lvl3pPr>
            <a:lvl4pPr lvl="3" rtl="0" algn="l">
              <a:lnSpc>
                <a:spcPct val="100000"/>
              </a:lnSpc>
              <a:spcBef>
                <a:spcPts val="0"/>
              </a:spcBef>
              <a:spcAft>
                <a:spcPts val="0"/>
              </a:spcAft>
              <a:buSzPts val="1900"/>
              <a:buNone/>
              <a:defRPr/>
            </a:lvl4pPr>
            <a:lvl5pPr lvl="4" rtl="0" algn="l">
              <a:lnSpc>
                <a:spcPct val="100000"/>
              </a:lnSpc>
              <a:spcBef>
                <a:spcPts val="0"/>
              </a:spcBef>
              <a:spcAft>
                <a:spcPts val="0"/>
              </a:spcAft>
              <a:buSzPts val="19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1900"/>
              <a:buNone/>
              <a:defRPr/>
            </a:lvl7pPr>
            <a:lvl8pPr lvl="7" rtl="0" algn="l">
              <a:lnSpc>
                <a:spcPct val="100000"/>
              </a:lnSpc>
              <a:spcBef>
                <a:spcPts val="0"/>
              </a:spcBef>
              <a:spcAft>
                <a:spcPts val="0"/>
              </a:spcAft>
              <a:buSzPts val="1900"/>
              <a:buNone/>
              <a:defRPr/>
            </a:lvl8pPr>
            <a:lvl9pPr lvl="8" rtl="0" algn="l">
              <a:lnSpc>
                <a:spcPct val="100000"/>
              </a:lnSpc>
              <a:spcBef>
                <a:spcPts val="0"/>
              </a:spcBef>
              <a:spcAft>
                <a:spcPts val="0"/>
              </a:spcAft>
              <a:buSzPts val="1900"/>
              <a:buNone/>
              <a:defRPr/>
            </a:lvl9pPr>
          </a:lstStyle>
          <a:p/>
        </p:txBody>
      </p:sp>
      <p:sp>
        <p:nvSpPr>
          <p:cNvPr id="161" name="Google Shape;161;g1132e777682_0_368"/>
          <p:cNvSpPr txBox="1"/>
          <p:nvPr>
            <p:ph idx="1" type="subTitle"/>
          </p:nvPr>
        </p:nvSpPr>
        <p:spPr>
          <a:xfrm>
            <a:off x="1524000" y="5411413"/>
            <a:ext cx="9144000" cy="760800"/>
          </a:xfrm>
          <a:prstGeom prst="rect">
            <a:avLst/>
          </a:prstGeom>
          <a:noFill/>
          <a:ln>
            <a:noFill/>
          </a:ln>
        </p:spPr>
        <p:txBody>
          <a:bodyPr anchorCtr="0" anchor="t" bIns="60925" lIns="121900" spcFirstLastPara="1" rIns="121900" wrap="square" tIns="60925">
            <a:normAutofit/>
          </a:bodyPr>
          <a:lstStyle>
            <a:lvl1pPr lvl="0" rtl="0" algn="ctr">
              <a:lnSpc>
                <a:spcPct val="120000"/>
              </a:lnSpc>
              <a:spcBef>
                <a:spcPts val="0"/>
              </a:spcBef>
              <a:spcAft>
                <a:spcPts val="0"/>
              </a:spcAft>
              <a:buClr>
                <a:schemeClr val="lt2"/>
              </a:buClr>
              <a:buSzPts val="1900"/>
              <a:buNone/>
              <a:defRPr sz="1900">
                <a:solidFill>
                  <a:schemeClr val="lt2"/>
                </a:solidFill>
              </a:defRPr>
            </a:lvl1pPr>
            <a:lvl2pPr lvl="1" rtl="0" algn="ctr">
              <a:lnSpc>
                <a:spcPct val="120000"/>
              </a:lnSpc>
              <a:spcBef>
                <a:spcPts val="0"/>
              </a:spcBef>
              <a:spcAft>
                <a:spcPts val="0"/>
              </a:spcAft>
              <a:buClr>
                <a:schemeClr val="dk2"/>
              </a:buClr>
              <a:buSzPts val="2000"/>
              <a:buNone/>
              <a:defRPr sz="2000"/>
            </a:lvl2pPr>
            <a:lvl3pPr lvl="2" rtl="0" algn="ctr">
              <a:lnSpc>
                <a:spcPct val="120000"/>
              </a:lnSpc>
              <a:spcBef>
                <a:spcPts val="800"/>
              </a:spcBef>
              <a:spcAft>
                <a:spcPts val="0"/>
              </a:spcAft>
              <a:buClr>
                <a:schemeClr val="dk2"/>
              </a:buClr>
              <a:buSzPts val="1800"/>
              <a:buNone/>
              <a:defRPr sz="1800"/>
            </a:lvl3pPr>
            <a:lvl4pPr lvl="3" rtl="0" algn="ctr">
              <a:lnSpc>
                <a:spcPct val="120000"/>
              </a:lnSpc>
              <a:spcBef>
                <a:spcPts val="800"/>
              </a:spcBef>
              <a:spcAft>
                <a:spcPts val="0"/>
              </a:spcAft>
              <a:buClr>
                <a:schemeClr val="dk2"/>
              </a:buClr>
              <a:buSzPts val="1600"/>
              <a:buNone/>
              <a:defRPr sz="1600"/>
            </a:lvl4pPr>
            <a:lvl5pPr lvl="4" rtl="0" algn="ctr">
              <a:lnSpc>
                <a:spcPct val="120000"/>
              </a:lnSpc>
              <a:spcBef>
                <a:spcPts val="800"/>
              </a:spcBef>
              <a:spcAft>
                <a:spcPts val="0"/>
              </a:spcAft>
              <a:buClr>
                <a:schemeClr val="dk2"/>
              </a:buClr>
              <a:buSzPts val="1600"/>
              <a:buNone/>
              <a:defRPr sz="1600"/>
            </a:lvl5pPr>
            <a:lvl6pPr lvl="5" rtl="0" algn="ctr">
              <a:lnSpc>
                <a:spcPct val="90000"/>
              </a:lnSpc>
              <a:spcBef>
                <a:spcPts val="8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62" name="Google Shape;162;g1132e777682_0_368"/>
          <p:cNvSpPr txBox="1"/>
          <p:nvPr>
            <p:ph idx="11" type="ftr"/>
          </p:nvPr>
        </p:nvSpPr>
        <p:spPr>
          <a:xfrm>
            <a:off x="4038600" y="6356351"/>
            <a:ext cx="4114800" cy="365100"/>
          </a:xfrm>
          <a:prstGeom prst="rect">
            <a:avLst/>
          </a:prstGeom>
          <a:noFill/>
          <a:ln>
            <a:noFill/>
          </a:ln>
        </p:spPr>
        <p:txBody>
          <a:bodyPr anchorCtr="0" anchor="ctr" bIns="60925" lIns="121900" spcFirstLastPara="1" rIns="121900" wrap="square" tIns="60925">
            <a:noAutofit/>
          </a:bodyPr>
          <a:lstStyle>
            <a:lvl1pPr lvl="0" rtl="0" algn="ctr">
              <a:lnSpc>
                <a:spcPct val="100000"/>
              </a:lnSpc>
              <a:spcBef>
                <a:spcPts val="0"/>
              </a:spcBef>
              <a:spcAft>
                <a:spcPts val="0"/>
              </a:spcAft>
              <a:buSzPts val="1900"/>
              <a:buNone/>
              <a:defRPr/>
            </a:lvl1pPr>
            <a:lvl2pPr lvl="1" rtl="0" algn="l">
              <a:lnSpc>
                <a:spcPct val="100000"/>
              </a:lnSpc>
              <a:spcBef>
                <a:spcPts val="0"/>
              </a:spcBef>
              <a:spcAft>
                <a:spcPts val="0"/>
              </a:spcAft>
              <a:buSzPts val="1900"/>
              <a:buNone/>
              <a:defRPr/>
            </a:lvl2pPr>
            <a:lvl3pPr lvl="2" rtl="0" algn="l">
              <a:lnSpc>
                <a:spcPct val="100000"/>
              </a:lnSpc>
              <a:spcBef>
                <a:spcPts val="0"/>
              </a:spcBef>
              <a:spcAft>
                <a:spcPts val="0"/>
              </a:spcAft>
              <a:buSzPts val="1900"/>
              <a:buNone/>
              <a:defRPr/>
            </a:lvl3pPr>
            <a:lvl4pPr lvl="3" rtl="0" algn="l">
              <a:lnSpc>
                <a:spcPct val="100000"/>
              </a:lnSpc>
              <a:spcBef>
                <a:spcPts val="0"/>
              </a:spcBef>
              <a:spcAft>
                <a:spcPts val="0"/>
              </a:spcAft>
              <a:buSzPts val="1900"/>
              <a:buNone/>
              <a:defRPr/>
            </a:lvl4pPr>
            <a:lvl5pPr lvl="4" rtl="0" algn="l">
              <a:lnSpc>
                <a:spcPct val="100000"/>
              </a:lnSpc>
              <a:spcBef>
                <a:spcPts val="0"/>
              </a:spcBef>
              <a:spcAft>
                <a:spcPts val="0"/>
              </a:spcAft>
              <a:buSzPts val="19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1900"/>
              <a:buNone/>
              <a:defRPr/>
            </a:lvl7pPr>
            <a:lvl8pPr lvl="7" rtl="0" algn="l">
              <a:lnSpc>
                <a:spcPct val="100000"/>
              </a:lnSpc>
              <a:spcBef>
                <a:spcPts val="0"/>
              </a:spcBef>
              <a:spcAft>
                <a:spcPts val="0"/>
              </a:spcAft>
              <a:buSzPts val="1900"/>
              <a:buNone/>
              <a:defRPr/>
            </a:lvl8pPr>
            <a:lvl9pPr lvl="8" rtl="0" algn="l">
              <a:lnSpc>
                <a:spcPct val="100000"/>
              </a:lnSpc>
              <a:spcBef>
                <a:spcPts val="0"/>
              </a:spcBef>
              <a:spcAft>
                <a:spcPts val="0"/>
              </a:spcAft>
              <a:buSzPts val="19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163" name="Shape 163"/>
        <p:cNvGrpSpPr/>
        <p:nvPr/>
      </p:nvGrpSpPr>
      <p:grpSpPr>
        <a:xfrm>
          <a:off x="0" y="0"/>
          <a:ext cx="0" cy="0"/>
          <a:chOff x="0" y="0"/>
          <a:chExt cx="0" cy="0"/>
        </a:xfrm>
      </p:grpSpPr>
      <p:sp>
        <p:nvSpPr>
          <p:cNvPr id="164" name="Google Shape;164;g1132e777682_0_372"/>
          <p:cNvSpPr txBox="1"/>
          <p:nvPr>
            <p:ph type="title"/>
          </p:nvPr>
        </p:nvSpPr>
        <p:spPr>
          <a:xfrm>
            <a:off x="609600" y="685800"/>
            <a:ext cx="10972800" cy="839700"/>
          </a:xfrm>
          <a:prstGeom prst="rect">
            <a:avLst/>
          </a:prstGeom>
          <a:noFill/>
          <a:ln>
            <a:noFill/>
          </a:ln>
        </p:spPr>
        <p:txBody>
          <a:bodyPr anchorCtr="0" anchor="t" bIns="60925" lIns="121900" spcFirstLastPara="1" rIns="121900" wrap="square" tIns="60925">
            <a:normAutofit/>
          </a:bodyPr>
          <a:lstStyle>
            <a:lvl1pPr lvl="0" rtl="0" algn="l">
              <a:lnSpc>
                <a:spcPct val="100000"/>
              </a:lnSpc>
              <a:spcBef>
                <a:spcPts val="0"/>
              </a:spcBef>
              <a:spcAft>
                <a:spcPts val="0"/>
              </a:spcAft>
              <a:buClr>
                <a:schemeClr val="accent1"/>
              </a:buClr>
              <a:buSzPts val="4000"/>
              <a:buFont typeface="Source Sans Pro"/>
              <a:buNone/>
              <a:defRPr sz="4000"/>
            </a:lvl1pPr>
            <a:lvl2pPr lvl="1" rtl="0" algn="l">
              <a:lnSpc>
                <a:spcPct val="100000"/>
              </a:lnSpc>
              <a:spcBef>
                <a:spcPts val="0"/>
              </a:spcBef>
              <a:spcAft>
                <a:spcPts val="0"/>
              </a:spcAft>
              <a:buSzPts val="1900"/>
              <a:buNone/>
              <a:defRPr/>
            </a:lvl2pPr>
            <a:lvl3pPr lvl="2" rtl="0" algn="l">
              <a:lnSpc>
                <a:spcPct val="100000"/>
              </a:lnSpc>
              <a:spcBef>
                <a:spcPts val="0"/>
              </a:spcBef>
              <a:spcAft>
                <a:spcPts val="0"/>
              </a:spcAft>
              <a:buSzPts val="1900"/>
              <a:buNone/>
              <a:defRPr/>
            </a:lvl3pPr>
            <a:lvl4pPr lvl="3" rtl="0" algn="l">
              <a:lnSpc>
                <a:spcPct val="100000"/>
              </a:lnSpc>
              <a:spcBef>
                <a:spcPts val="0"/>
              </a:spcBef>
              <a:spcAft>
                <a:spcPts val="0"/>
              </a:spcAft>
              <a:buSzPts val="1900"/>
              <a:buNone/>
              <a:defRPr/>
            </a:lvl4pPr>
            <a:lvl5pPr lvl="4" rtl="0" algn="l">
              <a:lnSpc>
                <a:spcPct val="100000"/>
              </a:lnSpc>
              <a:spcBef>
                <a:spcPts val="0"/>
              </a:spcBef>
              <a:spcAft>
                <a:spcPts val="0"/>
              </a:spcAft>
              <a:buSzPts val="19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1900"/>
              <a:buNone/>
              <a:defRPr/>
            </a:lvl7pPr>
            <a:lvl8pPr lvl="7" rtl="0" algn="l">
              <a:lnSpc>
                <a:spcPct val="100000"/>
              </a:lnSpc>
              <a:spcBef>
                <a:spcPts val="0"/>
              </a:spcBef>
              <a:spcAft>
                <a:spcPts val="0"/>
              </a:spcAft>
              <a:buSzPts val="1900"/>
              <a:buNone/>
              <a:defRPr/>
            </a:lvl8pPr>
            <a:lvl9pPr lvl="8" rtl="0" algn="l">
              <a:lnSpc>
                <a:spcPct val="100000"/>
              </a:lnSpc>
              <a:spcBef>
                <a:spcPts val="0"/>
              </a:spcBef>
              <a:spcAft>
                <a:spcPts val="0"/>
              </a:spcAft>
              <a:buSzPts val="1900"/>
              <a:buNone/>
              <a:defRPr/>
            </a:lvl9pPr>
          </a:lstStyle>
          <a:p/>
        </p:txBody>
      </p:sp>
      <p:sp>
        <p:nvSpPr>
          <p:cNvPr id="165" name="Google Shape;165;g1132e777682_0_372"/>
          <p:cNvSpPr txBox="1"/>
          <p:nvPr>
            <p:ph idx="1" type="body"/>
          </p:nvPr>
        </p:nvSpPr>
        <p:spPr>
          <a:xfrm>
            <a:off x="609600" y="1701801"/>
            <a:ext cx="10972800" cy="4470300"/>
          </a:xfrm>
          <a:prstGeom prst="rect">
            <a:avLst/>
          </a:prstGeom>
          <a:noFill/>
          <a:ln>
            <a:noFill/>
          </a:ln>
        </p:spPr>
        <p:txBody>
          <a:bodyPr anchorCtr="0" anchor="t" bIns="60925" lIns="121900" spcFirstLastPara="1" rIns="121900" wrap="square" tIns="60925">
            <a:normAutofit/>
          </a:bodyPr>
          <a:lstStyle>
            <a:lvl1pPr indent="-431800" lvl="0" marL="457200" rtl="0" algn="l">
              <a:lnSpc>
                <a:spcPct val="120000"/>
              </a:lnSpc>
              <a:spcBef>
                <a:spcPts val="0"/>
              </a:spcBef>
              <a:spcAft>
                <a:spcPts val="0"/>
              </a:spcAft>
              <a:buClr>
                <a:schemeClr val="dk2"/>
              </a:buClr>
              <a:buSzPts val="3200"/>
              <a:buChar char="•"/>
              <a:defRPr sz="3200"/>
            </a:lvl1pPr>
            <a:lvl2pPr indent="-400050" lvl="1" marL="914400" rtl="0" algn="l">
              <a:lnSpc>
                <a:spcPct val="120000"/>
              </a:lnSpc>
              <a:spcBef>
                <a:spcPts val="800"/>
              </a:spcBef>
              <a:spcAft>
                <a:spcPts val="0"/>
              </a:spcAft>
              <a:buClr>
                <a:schemeClr val="dk2"/>
              </a:buClr>
              <a:buSzPts val="2700"/>
              <a:buChar char="•"/>
              <a:defRPr sz="2700"/>
            </a:lvl2pPr>
            <a:lvl3pPr indent="-381000" lvl="2" marL="1371600" rtl="0" algn="l">
              <a:lnSpc>
                <a:spcPct val="120000"/>
              </a:lnSpc>
              <a:spcBef>
                <a:spcPts val="800"/>
              </a:spcBef>
              <a:spcAft>
                <a:spcPts val="0"/>
              </a:spcAft>
              <a:buClr>
                <a:schemeClr val="dk2"/>
              </a:buClr>
              <a:buSzPts val="2400"/>
              <a:buChar char="•"/>
              <a:defRPr sz="2400"/>
            </a:lvl3pPr>
            <a:lvl4pPr indent="-330200" lvl="3" marL="1828800" rtl="0" algn="l">
              <a:lnSpc>
                <a:spcPct val="120000"/>
              </a:lnSpc>
              <a:spcBef>
                <a:spcPts val="800"/>
              </a:spcBef>
              <a:spcAft>
                <a:spcPts val="0"/>
              </a:spcAft>
              <a:buClr>
                <a:schemeClr val="dk2"/>
              </a:buClr>
              <a:buSzPts val="1600"/>
              <a:buChar char="•"/>
              <a:defRPr sz="1600"/>
            </a:lvl4pPr>
            <a:lvl5pPr indent="-330200" lvl="4" marL="2286000" rtl="0" algn="l">
              <a:lnSpc>
                <a:spcPct val="120000"/>
              </a:lnSpc>
              <a:spcBef>
                <a:spcPts val="800"/>
              </a:spcBef>
              <a:spcAft>
                <a:spcPts val="0"/>
              </a:spcAft>
              <a:buClr>
                <a:schemeClr val="dk2"/>
              </a:buClr>
              <a:buSzPts val="1600"/>
              <a:buChar char="•"/>
              <a:defRPr sz="1600"/>
            </a:lvl5pPr>
            <a:lvl6pPr indent="-381000" lvl="5" marL="2743200" rtl="0" algn="l">
              <a:lnSpc>
                <a:spcPct val="90000"/>
              </a:lnSpc>
              <a:spcBef>
                <a:spcPts val="800"/>
              </a:spcBef>
              <a:spcAft>
                <a:spcPts val="0"/>
              </a:spcAft>
              <a:buClr>
                <a:schemeClr val="dk1"/>
              </a:buClr>
              <a:buSzPts val="2400"/>
              <a:buChar char="•"/>
              <a:defRPr/>
            </a:lvl6pPr>
            <a:lvl7pPr indent="-381000" lvl="6" marL="3200400" rtl="0" algn="l">
              <a:lnSpc>
                <a:spcPct val="90000"/>
              </a:lnSpc>
              <a:spcBef>
                <a:spcPts val="500"/>
              </a:spcBef>
              <a:spcAft>
                <a:spcPts val="0"/>
              </a:spcAft>
              <a:buClr>
                <a:schemeClr val="dk1"/>
              </a:buClr>
              <a:buSzPts val="2400"/>
              <a:buChar char="•"/>
              <a:defRPr/>
            </a:lvl7pPr>
            <a:lvl8pPr indent="-381000" lvl="7" marL="3657600" rtl="0" algn="l">
              <a:lnSpc>
                <a:spcPct val="90000"/>
              </a:lnSpc>
              <a:spcBef>
                <a:spcPts val="500"/>
              </a:spcBef>
              <a:spcAft>
                <a:spcPts val="0"/>
              </a:spcAft>
              <a:buClr>
                <a:schemeClr val="dk1"/>
              </a:buClr>
              <a:buSzPts val="2400"/>
              <a:buChar char="•"/>
              <a:defRPr/>
            </a:lvl8pPr>
            <a:lvl9pPr indent="-381000" lvl="8" marL="4114800" rtl="0" algn="l">
              <a:lnSpc>
                <a:spcPct val="90000"/>
              </a:lnSpc>
              <a:spcBef>
                <a:spcPts val="500"/>
              </a:spcBef>
              <a:spcAft>
                <a:spcPts val="0"/>
              </a:spcAft>
              <a:buClr>
                <a:schemeClr val="dk1"/>
              </a:buClr>
              <a:buSzPts val="2400"/>
              <a:buChar char="•"/>
              <a:defRPr/>
            </a:lvl9pPr>
          </a:lstStyle>
          <a:p/>
        </p:txBody>
      </p:sp>
      <p:sp>
        <p:nvSpPr>
          <p:cNvPr id="166" name="Google Shape;166;g1132e777682_0_372"/>
          <p:cNvSpPr txBox="1"/>
          <p:nvPr>
            <p:ph idx="10" type="dt"/>
          </p:nvPr>
        </p:nvSpPr>
        <p:spPr>
          <a:xfrm>
            <a:off x="609600" y="6356351"/>
            <a:ext cx="2743200" cy="365100"/>
          </a:xfrm>
          <a:prstGeom prst="rect">
            <a:avLst/>
          </a:prstGeom>
          <a:noFill/>
          <a:ln>
            <a:noFill/>
          </a:ln>
        </p:spPr>
        <p:txBody>
          <a:bodyPr anchorCtr="0" anchor="ctr" bIns="60925" lIns="121900" spcFirstLastPara="1" rIns="121900" wrap="square" tIns="60925">
            <a:noAutofit/>
          </a:bodyPr>
          <a:lstStyle>
            <a:lvl1pPr lvl="0" rtl="0" algn="l">
              <a:lnSpc>
                <a:spcPct val="100000"/>
              </a:lnSpc>
              <a:spcBef>
                <a:spcPts val="0"/>
              </a:spcBef>
              <a:spcAft>
                <a:spcPts val="0"/>
              </a:spcAft>
              <a:buSzPts val="1900"/>
              <a:buNone/>
              <a:defRPr/>
            </a:lvl1pPr>
            <a:lvl2pPr lvl="1" rtl="0" algn="l">
              <a:lnSpc>
                <a:spcPct val="100000"/>
              </a:lnSpc>
              <a:spcBef>
                <a:spcPts val="0"/>
              </a:spcBef>
              <a:spcAft>
                <a:spcPts val="0"/>
              </a:spcAft>
              <a:buSzPts val="1900"/>
              <a:buNone/>
              <a:defRPr/>
            </a:lvl2pPr>
            <a:lvl3pPr lvl="2" rtl="0" algn="l">
              <a:lnSpc>
                <a:spcPct val="100000"/>
              </a:lnSpc>
              <a:spcBef>
                <a:spcPts val="0"/>
              </a:spcBef>
              <a:spcAft>
                <a:spcPts val="0"/>
              </a:spcAft>
              <a:buSzPts val="1900"/>
              <a:buNone/>
              <a:defRPr/>
            </a:lvl3pPr>
            <a:lvl4pPr lvl="3" rtl="0" algn="l">
              <a:lnSpc>
                <a:spcPct val="100000"/>
              </a:lnSpc>
              <a:spcBef>
                <a:spcPts val="0"/>
              </a:spcBef>
              <a:spcAft>
                <a:spcPts val="0"/>
              </a:spcAft>
              <a:buSzPts val="1900"/>
              <a:buNone/>
              <a:defRPr/>
            </a:lvl4pPr>
            <a:lvl5pPr lvl="4" rtl="0" algn="l">
              <a:lnSpc>
                <a:spcPct val="100000"/>
              </a:lnSpc>
              <a:spcBef>
                <a:spcPts val="0"/>
              </a:spcBef>
              <a:spcAft>
                <a:spcPts val="0"/>
              </a:spcAft>
              <a:buSzPts val="19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1900"/>
              <a:buNone/>
              <a:defRPr/>
            </a:lvl7pPr>
            <a:lvl8pPr lvl="7" rtl="0" algn="l">
              <a:lnSpc>
                <a:spcPct val="100000"/>
              </a:lnSpc>
              <a:spcBef>
                <a:spcPts val="0"/>
              </a:spcBef>
              <a:spcAft>
                <a:spcPts val="0"/>
              </a:spcAft>
              <a:buSzPts val="1900"/>
              <a:buNone/>
              <a:defRPr/>
            </a:lvl8pPr>
            <a:lvl9pPr lvl="8" rtl="0" algn="l">
              <a:lnSpc>
                <a:spcPct val="100000"/>
              </a:lnSpc>
              <a:spcBef>
                <a:spcPts val="0"/>
              </a:spcBef>
              <a:spcAft>
                <a:spcPts val="0"/>
              </a:spcAft>
              <a:buSzPts val="1900"/>
              <a:buNone/>
              <a:defRPr/>
            </a:lvl9pPr>
          </a:lstStyle>
          <a:p/>
        </p:txBody>
      </p:sp>
      <p:sp>
        <p:nvSpPr>
          <p:cNvPr id="167" name="Google Shape;167;g1132e777682_0_372"/>
          <p:cNvSpPr txBox="1"/>
          <p:nvPr>
            <p:ph idx="11" type="ftr"/>
          </p:nvPr>
        </p:nvSpPr>
        <p:spPr>
          <a:xfrm>
            <a:off x="4038600" y="6356351"/>
            <a:ext cx="4114800" cy="365100"/>
          </a:xfrm>
          <a:prstGeom prst="rect">
            <a:avLst/>
          </a:prstGeom>
          <a:noFill/>
          <a:ln>
            <a:noFill/>
          </a:ln>
        </p:spPr>
        <p:txBody>
          <a:bodyPr anchorCtr="0" anchor="ctr" bIns="60925" lIns="121900" spcFirstLastPara="1" rIns="121900" wrap="square" tIns="60925">
            <a:noAutofit/>
          </a:bodyPr>
          <a:lstStyle>
            <a:lvl1pPr lvl="0" rtl="0" algn="ctr">
              <a:lnSpc>
                <a:spcPct val="100000"/>
              </a:lnSpc>
              <a:spcBef>
                <a:spcPts val="0"/>
              </a:spcBef>
              <a:spcAft>
                <a:spcPts val="0"/>
              </a:spcAft>
              <a:buSzPts val="1900"/>
              <a:buNone/>
              <a:defRPr/>
            </a:lvl1pPr>
            <a:lvl2pPr lvl="1" rtl="0" algn="l">
              <a:lnSpc>
                <a:spcPct val="100000"/>
              </a:lnSpc>
              <a:spcBef>
                <a:spcPts val="0"/>
              </a:spcBef>
              <a:spcAft>
                <a:spcPts val="0"/>
              </a:spcAft>
              <a:buSzPts val="1900"/>
              <a:buNone/>
              <a:defRPr/>
            </a:lvl2pPr>
            <a:lvl3pPr lvl="2" rtl="0" algn="l">
              <a:lnSpc>
                <a:spcPct val="100000"/>
              </a:lnSpc>
              <a:spcBef>
                <a:spcPts val="0"/>
              </a:spcBef>
              <a:spcAft>
                <a:spcPts val="0"/>
              </a:spcAft>
              <a:buSzPts val="1900"/>
              <a:buNone/>
              <a:defRPr/>
            </a:lvl3pPr>
            <a:lvl4pPr lvl="3" rtl="0" algn="l">
              <a:lnSpc>
                <a:spcPct val="100000"/>
              </a:lnSpc>
              <a:spcBef>
                <a:spcPts val="0"/>
              </a:spcBef>
              <a:spcAft>
                <a:spcPts val="0"/>
              </a:spcAft>
              <a:buSzPts val="1900"/>
              <a:buNone/>
              <a:defRPr/>
            </a:lvl4pPr>
            <a:lvl5pPr lvl="4" rtl="0" algn="l">
              <a:lnSpc>
                <a:spcPct val="100000"/>
              </a:lnSpc>
              <a:spcBef>
                <a:spcPts val="0"/>
              </a:spcBef>
              <a:spcAft>
                <a:spcPts val="0"/>
              </a:spcAft>
              <a:buSzPts val="19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1900"/>
              <a:buNone/>
              <a:defRPr/>
            </a:lvl7pPr>
            <a:lvl8pPr lvl="7" rtl="0" algn="l">
              <a:lnSpc>
                <a:spcPct val="100000"/>
              </a:lnSpc>
              <a:spcBef>
                <a:spcPts val="0"/>
              </a:spcBef>
              <a:spcAft>
                <a:spcPts val="0"/>
              </a:spcAft>
              <a:buSzPts val="1900"/>
              <a:buNone/>
              <a:defRPr/>
            </a:lvl8pPr>
            <a:lvl9pPr lvl="8" rtl="0" algn="l">
              <a:lnSpc>
                <a:spcPct val="100000"/>
              </a:lnSpc>
              <a:spcBef>
                <a:spcPts val="0"/>
              </a:spcBef>
              <a:spcAft>
                <a:spcPts val="0"/>
              </a:spcAft>
              <a:buSzPts val="1900"/>
              <a:buNone/>
              <a:defRPr/>
            </a:lvl9pPr>
          </a:lstStyle>
          <a:p/>
        </p:txBody>
      </p:sp>
      <p:sp>
        <p:nvSpPr>
          <p:cNvPr id="168" name="Google Shape;168;g1132e777682_0_372"/>
          <p:cNvSpPr txBox="1"/>
          <p:nvPr>
            <p:ph idx="12" type="sldNum"/>
          </p:nvPr>
        </p:nvSpPr>
        <p:spPr>
          <a:xfrm>
            <a:off x="10668000" y="6356351"/>
            <a:ext cx="914400" cy="365100"/>
          </a:xfrm>
          <a:prstGeom prst="rect">
            <a:avLst/>
          </a:prstGeom>
          <a:noFill/>
          <a:ln>
            <a:noFill/>
          </a:ln>
        </p:spPr>
        <p:txBody>
          <a:bodyPr anchorCtr="0" anchor="ctr" bIns="60925" lIns="121900" spcFirstLastPara="1" rIns="121900" wrap="square" tIns="609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g1132e777682_0_372"/>
          <p:cNvSpPr txBox="1"/>
          <p:nvPr>
            <p:ph idx="2" type="body"/>
          </p:nvPr>
        </p:nvSpPr>
        <p:spPr>
          <a:xfrm>
            <a:off x="609600" y="330200"/>
            <a:ext cx="10972800" cy="355500"/>
          </a:xfrm>
          <a:prstGeom prst="rect">
            <a:avLst/>
          </a:prstGeom>
          <a:noFill/>
          <a:ln>
            <a:noFill/>
          </a:ln>
        </p:spPr>
        <p:txBody>
          <a:bodyPr anchorCtr="0" anchor="t" bIns="60925" lIns="121900" spcFirstLastPara="1" rIns="121900" wrap="square" tIns="60925">
            <a:noAutofit/>
          </a:bodyPr>
          <a:lstStyle>
            <a:lvl1pPr indent="-228600" lvl="0" marL="457200" rtl="0" algn="l">
              <a:lnSpc>
                <a:spcPct val="120000"/>
              </a:lnSpc>
              <a:spcBef>
                <a:spcPts val="0"/>
              </a:spcBef>
              <a:spcAft>
                <a:spcPts val="0"/>
              </a:spcAft>
              <a:buClr>
                <a:schemeClr val="lt2"/>
              </a:buClr>
              <a:buSzPts val="1600"/>
              <a:buNone/>
              <a:defRPr b="1" sz="1600" cap="none">
                <a:solidFill>
                  <a:schemeClr val="lt2"/>
                </a:solidFill>
              </a:defRPr>
            </a:lvl1pPr>
            <a:lvl2pPr indent="-311150" lvl="1" marL="914400" rtl="0" algn="l">
              <a:lnSpc>
                <a:spcPct val="120000"/>
              </a:lnSpc>
              <a:spcBef>
                <a:spcPts val="800"/>
              </a:spcBef>
              <a:spcAft>
                <a:spcPts val="0"/>
              </a:spcAft>
              <a:buClr>
                <a:schemeClr val="dk2"/>
              </a:buClr>
              <a:buSzPts val="1300"/>
              <a:buChar char="•"/>
              <a:defRPr sz="1300"/>
            </a:lvl2pPr>
            <a:lvl3pPr indent="-311150" lvl="2" marL="1371600" rtl="0" algn="l">
              <a:lnSpc>
                <a:spcPct val="120000"/>
              </a:lnSpc>
              <a:spcBef>
                <a:spcPts val="800"/>
              </a:spcBef>
              <a:spcAft>
                <a:spcPts val="0"/>
              </a:spcAft>
              <a:buClr>
                <a:schemeClr val="dk2"/>
              </a:buClr>
              <a:buSzPts val="1300"/>
              <a:buChar char="•"/>
              <a:defRPr sz="1300"/>
            </a:lvl3pPr>
            <a:lvl4pPr indent="-311150" lvl="3" marL="1828800" rtl="0" algn="l">
              <a:lnSpc>
                <a:spcPct val="120000"/>
              </a:lnSpc>
              <a:spcBef>
                <a:spcPts val="800"/>
              </a:spcBef>
              <a:spcAft>
                <a:spcPts val="0"/>
              </a:spcAft>
              <a:buClr>
                <a:schemeClr val="dk2"/>
              </a:buClr>
              <a:buSzPts val="1300"/>
              <a:buChar char="•"/>
              <a:defRPr sz="1300"/>
            </a:lvl4pPr>
            <a:lvl5pPr indent="-311150" lvl="4" marL="2286000" rtl="0" algn="l">
              <a:lnSpc>
                <a:spcPct val="120000"/>
              </a:lnSpc>
              <a:spcBef>
                <a:spcPts val="800"/>
              </a:spcBef>
              <a:spcAft>
                <a:spcPts val="0"/>
              </a:spcAft>
              <a:buClr>
                <a:schemeClr val="dk2"/>
              </a:buClr>
              <a:buSzPts val="1300"/>
              <a:buChar char="•"/>
              <a:defRPr sz="1300"/>
            </a:lvl5pPr>
            <a:lvl6pPr indent="-381000" lvl="5" marL="2743200" rtl="0" algn="l">
              <a:lnSpc>
                <a:spcPct val="90000"/>
              </a:lnSpc>
              <a:spcBef>
                <a:spcPts val="800"/>
              </a:spcBef>
              <a:spcAft>
                <a:spcPts val="0"/>
              </a:spcAft>
              <a:buClr>
                <a:schemeClr val="dk1"/>
              </a:buClr>
              <a:buSzPts val="2400"/>
              <a:buChar char="•"/>
              <a:defRPr/>
            </a:lvl6pPr>
            <a:lvl7pPr indent="-381000" lvl="6" marL="3200400" rtl="0" algn="l">
              <a:lnSpc>
                <a:spcPct val="90000"/>
              </a:lnSpc>
              <a:spcBef>
                <a:spcPts val="500"/>
              </a:spcBef>
              <a:spcAft>
                <a:spcPts val="0"/>
              </a:spcAft>
              <a:buClr>
                <a:schemeClr val="dk1"/>
              </a:buClr>
              <a:buSzPts val="2400"/>
              <a:buChar char="•"/>
              <a:defRPr/>
            </a:lvl7pPr>
            <a:lvl8pPr indent="-381000" lvl="7" marL="3657600" rtl="0" algn="l">
              <a:lnSpc>
                <a:spcPct val="90000"/>
              </a:lnSpc>
              <a:spcBef>
                <a:spcPts val="500"/>
              </a:spcBef>
              <a:spcAft>
                <a:spcPts val="0"/>
              </a:spcAft>
              <a:buClr>
                <a:schemeClr val="dk1"/>
              </a:buClr>
              <a:buSzPts val="2400"/>
              <a:buChar char="•"/>
              <a:defRPr/>
            </a:lvl8pPr>
            <a:lvl9pPr indent="-381000" lvl="8" marL="4114800" rtl="0" algn="l">
              <a:lnSpc>
                <a:spcPct val="90000"/>
              </a:lnSpc>
              <a:spcBef>
                <a:spcPts val="500"/>
              </a:spcBef>
              <a:spcAft>
                <a:spcPts val="0"/>
              </a:spcAft>
              <a:buClr>
                <a:schemeClr val="dk1"/>
              </a:buClr>
              <a:buSzPts val="2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6" name="Shape 176"/>
        <p:cNvGrpSpPr/>
        <p:nvPr/>
      </p:nvGrpSpPr>
      <p:grpSpPr>
        <a:xfrm>
          <a:off x="0" y="0"/>
          <a:ext cx="0" cy="0"/>
          <a:chOff x="0" y="0"/>
          <a:chExt cx="0" cy="0"/>
        </a:xfrm>
      </p:grpSpPr>
      <p:sp>
        <p:nvSpPr>
          <p:cNvPr id="177" name="Google Shape;177;p34"/>
          <p:cNvSpPr txBox="1"/>
          <p:nvPr>
            <p:ph type="title"/>
          </p:nvPr>
        </p:nvSpPr>
        <p:spPr>
          <a:xfrm>
            <a:off x="312812" y="373491"/>
            <a:ext cx="11353800" cy="74698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34"/>
          <p:cNvSpPr txBox="1"/>
          <p:nvPr>
            <p:ph idx="1" type="body"/>
          </p:nvPr>
        </p:nvSpPr>
        <p:spPr>
          <a:xfrm>
            <a:off x="320246" y="1253331"/>
            <a:ext cx="11353800"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2"/>
              </a:buClr>
              <a:buSzPts val="1400"/>
              <a:buFont typeface="Noto Sans Symbols"/>
              <a:buChar char="▪"/>
              <a:defRPr/>
            </a:lvl1pPr>
            <a:lvl2pPr indent="-308610" lvl="1" marL="914400" algn="l">
              <a:lnSpc>
                <a:spcPct val="90000"/>
              </a:lnSpc>
              <a:spcBef>
                <a:spcPts val="500"/>
              </a:spcBef>
              <a:spcAft>
                <a:spcPts val="0"/>
              </a:spcAft>
              <a:buClr>
                <a:schemeClr val="accent2"/>
              </a:buClr>
              <a:buSzPts val="1260"/>
              <a:buFont typeface="Noto Sans Symbols"/>
              <a:buChar char="▪"/>
              <a:defRPr/>
            </a:lvl2pPr>
            <a:lvl3pPr indent="-299719" lvl="2" marL="1371600" algn="l">
              <a:lnSpc>
                <a:spcPct val="90000"/>
              </a:lnSpc>
              <a:spcBef>
                <a:spcPts val="500"/>
              </a:spcBef>
              <a:spcAft>
                <a:spcPts val="0"/>
              </a:spcAft>
              <a:buClr>
                <a:schemeClr val="accent2"/>
              </a:buClr>
              <a:buSzPts val="1120"/>
              <a:buFont typeface="Noto Sans Symbols"/>
              <a:buChar char="▪"/>
              <a:defRPr/>
            </a:lvl3pPr>
            <a:lvl4pPr indent="-290830" lvl="3" marL="1828800" algn="l">
              <a:lnSpc>
                <a:spcPct val="90000"/>
              </a:lnSpc>
              <a:spcBef>
                <a:spcPts val="500"/>
              </a:spcBef>
              <a:spcAft>
                <a:spcPts val="0"/>
              </a:spcAft>
              <a:buClr>
                <a:schemeClr val="accent2"/>
              </a:buClr>
              <a:buSzPts val="980"/>
              <a:buFont typeface="Noto Sans Symbols"/>
              <a:buChar char="▪"/>
              <a:defRPr/>
            </a:lvl4pPr>
            <a:lvl5pPr indent="-290829" lvl="4" marL="2286000" algn="l">
              <a:lnSpc>
                <a:spcPct val="90000"/>
              </a:lnSpc>
              <a:spcBef>
                <a:spcPts val="500"/>
              </a:spcBef>
              <a:spcAft>
                <a:spcPts val="0"/>
              </a:spcAft>
              <a:buClr>
                <a:schemeClr val="accent2"/>
              </a:buClr>
              <a:buSzPts val="98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9" name="Google Shape;179;p34"/>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34"/>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81" name="Shape 181"/>
        <p:cNvGrpSpPr/>
        <p:nvPr/>
      </p:nvGrpSpPr>
      <p:grpSpPr>
        <a:xfrm>
          <a:off x="0" y="0"/>
          <a:ext cx="0" cy="0"/>
          <a:chOff x="0" y="0"/>
          <a:chExt cx="0" cy="0"/>
        </a:xfrm>
      </p:grpSpPr>
      <p:sp>
        <p:nvSpPr>
          <p:cNvPr id="182" name="Google Shape;182;p66"/>
          <p:cNvSpPr txBox="1"/>
          <p:nvPr>
            <p:ph type="title"/>
          </p:nvPr>
        </p:nvSpPr>
        <p:spPr>
          <a:xfrm>
            <a:off x="312812" y="831349"/>
            <a:ext cx="11353800" cy="74698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66"/>
          <p:cNvSpPr txBox="1"/>
          <p:nvPr>
            <p:ph idx="1" type="body"/>
          </p:nvPr>
        </p:nvSpPr>
        <p:spPr>
          <a:xfrm>
            <a:off x="327000" y="1697046"/>
            <a:ext cx="11353800"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2"/>
              </a:buClr>
              <a:buSzPts val="1400"/>
              <a:buFont typeface="Noto Sans Symbols"/>
              <a:buChar char="▪"/>
              <a:defRPr/>
            </a:lvl1pPr>
            <a:lvl2pPr indent="-308610" lvl="1" marL="914400" algn="l">
              <a:lnSpc>
                <a:spcPct val="90000"/>
              </a:lnSpc>
              <a:spcBef>
                <a:spcPts val="500"/>
              </a:spcBef>
              <a:spcAft>
                <a:spcPts val="0"/>
              </a:spcAft>
              <a:buClr>
                <a:schemeClr val="accent2"/>
              </a:buClr>
              <a:buSzPts val="1260"/>
              <a:buFont typeface="Noto Sans Symbols"/>
              <a:buChar char="▪"/>
              <a:defRPr/>
            </a:lvl2pPr>
            <a:lvl3pPr indent="-299719" lvl="2" marL="1371600" algn="l">
              <a:lnSpc>
                <a:spcPct val="90000"/>
              </a:lnSpc>
              <a:spcBef>
                <a:spcPts val="500"/>
              </a:spcBef>
              <a:spcAft>
                <a:spcPts val="0"/>
              </a:spcAft>
              <a:buClr>
                <a:schemeClr val="accent2"/>
              </a:buClr>
              <a:buSzPts val="1120"/>
              <a:buFont typeface="Noto Sans Symbols"/>
              <a:buChar char="▪"/>
              <a:defRPr/>
            </a:lvl3pPr>
            <a:lvl4pPr indent="-290830" lvl="3" marL="1828800" algn="l">
              <a:lnSpc>
                <a:spcPct val="90000"/>
              </a:lnSpc>
              <a:spcBef>
                <a:spcPts val="500"/>
              </a:spcBef>
              <a:spcAft>
                <a:spcPts val="0"/>
              </a:spcAft>
              <a:buClr>
                <a:schemeClr val="accent2"/>
              </a:buClr>
              <a:buSzPts val="980"/>
              <a:buFont typeface="Noto Sans Symbols"/>
              <a:buChar char="▪"/>
              <a:defRPr/>
            </a:lvl4pPr>
            <a:lvl5pPr indent="-290829" lvl="4" marL="2286000" algn="l">
              <a:lnSpc>
                <a:spcPct val="90000"/>
              </a:lnSpc>
              <a:spcBef>
                <a:spcPts val="500"/>
              </a:spcBef>
              <a:spcAft>
                <a:spcPts val="0"/>
              </a:spcAft>
              <a:buClr>
                <a:schemeClr val="accent2"/>
              </a:buClr>
              <a:buSzPts val="98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66"/>
          <p:cNvSpPr txBox="1"/>
          <p:nvPr>
            <p:ph idx="10" type="dt"/>
          </p:nvPr>
        </p:nvSpPr>
        <p:spPr>
          <a:xfrm>
            <a:off x="325244"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66"/>
          <p:cNvSpPr txBox="1"/>
          <p:nvPr>
            <p:ph idx="11" type="ftr"/>
          </p:nvPr>
        </p:nvSpPr>
        <p:spPr>
          <a:xfrm>
            <a:off x="7380732"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66"/>
          <p:cNvSpPr txBox="1"/>
          <p:nvPr>
            <p:ph idx="12" type="sldNum"/>
          </p:nvPr>
        </p:nvSpPr>
        <p:spPr>
          <a:xfrm>
            <a:off x="11483006"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7" name="Google Shape;187;p66"/>
          <p:cNvSpPr txBox="1"/>
          <p:nvPr>
            <p:ph idx="2" type="body"/>
          </p:nvPr>
        </p:nvSpPr>
        <p:spPr>
          <a:xfrm>
            <a:off x="327680" y="486053"/>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188" name="Shape 188"/>
        <p:cNvGrpSpPr/>
        <p:nvPr/>
      </p:nvGrpSpPr>
      <p:grpSpPr>
        <a:xfrm>
          <a:off x="0" y="0"/>
          <a:ext cx="0" cy="0"/>
          <a:chOff x="0" y="0"/>
          <a:chExt cx="0" cy="0"/>
        </a:xfrm>
      </p:grpSpPr>
      <p:sp>
        <p:nvSpPr>
          <p:cNvPr id="189" name="Google Shape;189;p55"/>
          <p:cNvSpPr/>
          <p:nvPr/>
        </p:nvSpPr>
        <p:spPr>
          <a:xfrm>
            <a:off x="0" y="1"/>
            <a:ext cx="12192000" cy="573563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0" name="Google Shape;190;p55"/>
          <p:cNvSpPr txBox="1"/>
          <p:nvPr>
            <p:ph type="ctrTitle"/>
          </p:nvPr>
        </p:nvSpPr>
        <p:spPr>
          <a:xfrm>
            <a:off x="325391" y="1908431"/>
            <a:ext cx="7830960" cy="181321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91" name="Google Shape;191;p55"/>
          <p:cNvPicPr preferRelativeResize="0"/>
          <p:nvPr/>
        </p:nvPicPr>
        <p:blipFill rotWithShape="1">
          <a:blip r:embed="rId2">
            <a:alphaModFix/>
          </a:blip>
          <a:srcRect b="0" l="0" r="0" t="0"/>
          <a:stretch/>
        </p:blipFill>
        <p:spPr>
          <a:xfrm>
            <a:off x="432486" y="6122767"/>
            <a:ext cx="1873603" cy="415350"/>
          </a:xfrm>
          <a:prstGeom prst="rect">
            <a:avLst/>
          </a:prstGeom>
          <a:noFill/>
          <a:ln>
            <a:noFill/>
          </a:ln>
        </p:spPr>
      </p:pic>
      <p:pic>
        <p:nvPicPr>
          <p:cNvPr id="192" name="Google Shape;192;p55"/>
          <p:cNvPicPr preferRelativeResize="0"/>
          <p:nvPr/>
        </p:nvPicPr>
        <p:blipFill rotWithShape="1">
          <a:blip r:embed="rId3">
            <a:alphaModFix/>
          </a:blip>
          <a:srcRect b="0" l="0" r="0" t="0"/>
          <a:stretch/>
        </p:blipFill>
        <p:spPr>
          <a:xfrm>
            <a:off x="10520173" y="6114529"/>
            <a:ext cx="1400131" cy="420040"/>
          </a:xfrm>
          <a:prstGeom prst="rect">
            <a:avLst/>
          </a:prstGeom>
          <a:noFill/>
          <a:ln>
            <a:noFill/>
          </a:ln>
        </p:spPr>
      </p:pic>
      <p:sp>
        <p:nvSpPr>
          <p:cNvPr id="193" name="Google Shape;193;p55"/>
          <p:cNvSpPr txBox="1"/>
          <p:nvPr>
            <p:ph idx="1" type="body"/>
          </p:nvPr>
        </p:nvSpPr>
        <p:spPr>
          <a:xfrm>
            <a:off x="341868" y="1493948"/>
            <a:ext cx="7814483"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0" i="0" sz="1600">
                <a:solidFill>
                  <a:schemeClr val="lt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55"/>
          <p:cNvSpPr txBox="1"/>
          <p:nvPr>
            <p:ph idx="2" type="subTitle"/>
          </p:nvPr>
        </p:nvSpPr>
        <p:spPr>
          <a:xfrm>
            <a:off x="341868" y="3993405"/>
            <a:ext cx="5208032" cy="365125"/>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5" name="Google Shape;195;p55"/>
          <p:cNvSpPr txBox="1"/>
          <p:nvPr>
            <p:ph idx="10" type="dt"/>
          </p:nvPr>
        </p:nvSpPr>
        <p:spPr>
          <a:xfrm>
            <a:off x="341868" y="4368504"/>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96" name="Shape 196"/>
        <p:cNvGrpSpPr/>
        <p:nvPr/>
      </p:nvGrpSpPr>
      <p:grpSpPr>
        <a:xfrm>
          <a:off x="0" y="0"/>
          <a:ext cx="0" cy="0"/>
          <a:chOff x="0" y="0"/>
          <a:chExt cx="0" cy="0"/>
        </a:xfrm>
      </p:grpSpPr>
      <p:sp>
        <p:nvSpPr>
          <p:cNvPr id="197" name="Google Shape;197;p56"/>
          <p:cNvSpPr/>
          <p:nvPr/>
        </p:nvSpPr>
        <p:spPr>
          <a:xfrm>
            <a:off x="0" y="0"/>
            <a:ext cx="12200239" cy="6858000"/>
          </a:xfrm>
          <a:prstGeom prst="rect">
            <a:avLst/>
          </a:prstGeom>
          <a:solidFill>
            <a:srgbClr val="A9D4FE">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8" name="Google Shape;198;p56"/>
          <p:cNvSpPr/>
          <p:nvPr/>
        </p:nvSpPr>
        <p:spPr>
          <a:xfrm>
            <a:off x="-8239" y="5725297"/>
            <a:ext cx="12200239" cy="113270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9" name="Google Shape;199;p56"/>
          <p:cNvSpPr txBox="1"/>
          <p:nvPr>
            <p:ph type="ctrTitle"/>
          </p:nvPr>
        </p:nvSpPr>
        <p:spPr>
          <a:xfrm>
            <a:off x="341868" y="1770694"/>
            <a:ext cx="7261656"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 name="Google Shape;200;p56"/>
          <p:cNvSpPr txBox="1"/>
          <p:nvPr>
            <p:ph idx="1" type="subTitle"/>
          </p:nvPr>
        </p:nvSpPr>
        <p:spPr>
          <a:xfrm>
            <a:off x="341868" y="4175299"/>
            <a:ext cx="5004832" cy="365125"/>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1" name="Google Shape;201;p56"/>
          <p:cNvSpPr txBox="1"/>
          <p:nvPr>
            <p:ph idx="10" type="dt"/>
          </p:nvPr>
        </p:nvSpPr>
        <p:spPr>
          <a:xfrm>
            <a:off x="341868" y="455039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56"/>
          <p:cNvSpPr txBox="1"/>
          <p:nvPr>
            <p:ph idx="2" type="body"/>
          </p:nvPr>
        </p:nvSpPr>
        <p:spPr>
          <a:xfrm>
            <a:off x="341868" y="1356295"/>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0" i="0" sz="1600">
                <a:solidFill>
                  <a:schemeClr val="dk2"/>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3" name="Google Shape;203;p56"/>
          <p:cNvPicPr preferRelativeResize="0"/>
          <p:nvPr/>
        </p:nvPicPr>
        <p:blipFill rotWithShape="1">
          <a:blip r:embed="rId2">
            <a:alphaModFix/>
          </a:blip>
          <a:srcRect b="0" l="0" r="0" t="0"/>
          <a:stretch/>
        </p:blipFill>
        <p:spPr>
          <a:xfrm>
            <a:off x="10552670" y="6124872"/>
            <a:ext cx="1384113" cy="415234"/>
          </a:xfrm>
          <a:prstGeom prst="rect">
            <a:avLst/>
          </a:prstGeom>
          <a:noFill/>
          <a:ln>
            <a:noFill/>
          </a:ln>
        </p:spPr>
      </p:pic>
      <p:grpSp>
        <p:nvGrpSpPr>
          <p:cNvPr id="204" name="Google Shape;204;p56"/>
          <p:cNvGrpSpPr/>
          <p:nvPr/>
        </p:nvGrpSpPr>
        <p:grpSpPr>
          <a:xfrm>
            <a:off x="432486" y="6116925"/>
            <a:ext cx="1873603" cy="415350"/>
            <a:chOff x="432486" y="6131005"/>
            <a:chExt cx="1873603" cy="415350"/>
          </a:xfrm>
        </p:grpSpPr>
        <p:pic>
          <p:nvPicPr>
            <p:cNvPr id="205" name="Google Shape;205;p56"/>
            <p:cNvPicPr preferRelativeResize="0"/>
            <p:nvPr/>
          </p:nvPicPr>
          <p:blipFill rotWithShape="1">
            <a:blip r:embed="rId3">
              <a:alphaModFix/>
            </a:blip>
            <a:srcRect b="0" l="0" r="0" t="0"/>
            <a:stretch/>
          </p:blipFill>
          <p:spPr>
            <a:xfrm>
              <a:off x="432486" y="6131005"/>
              <a:ext cx="1873603" cy="415350"/>
            </a:xfrm>
            <a:prstGeom prst="rect">
              <a:avLst/>
            </a:prstGeom>
            <a:noFill/>
            <a:ln>
              <a:noFill/>
            </a:ln>
          </p:spPr>
        </p:pic>
        <p:pic>
          <p:nvPicPr>
            <p:cNvPr id="206" name="Google Shape;206;p56"/>
            <p:cNvPicPr preferRelativeResize="0"/>
            <p:nvPr/>
          </p:nvPicPr>
          <p:blipFill rotWithShape="1">
            <a:blip r:embed="rId4">
              <a:alphaModFix/>
            </a:blip>
            <a:srcRect b="0" l="25279" r="50096" t="0"/>
            <a:stretch/>
          </p:blipFill>
          <p:spPr>
            <a:xfrm>
              <a:off x="906162" y="6131005"/>
              <a:ext cx="461320" cy="415350"/>
            </a:xfrm>
            <a:prstGeom prst="rect">
              <a:avLst/>
            </a:prstGeom>
            <a:noFill/>
            <a:ln>
              <a:noFill/>
            </a:ln>
          </p:spPr>
        </p:pic>
      </p:grpSp>
    </p:spTree>
  </p:cSld>
  <p:clrMapOvr>
    <a:masterClrMapping/>
  </p:clrMapOvr>
  <p:extLst>
    <p:ext uri="{DCECCB84-F9BA-43D5-87BE-67443E8EF086}">
      <p15:sldGuideLst>
        <p15:guide id="1"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Slide">
  <p:cSld name="10_Title Slide">
    <p:spTree>
      <p:nvGrpSpPr>
        <p:cNvPr id="207" name="Shape 207"/>
        <p:cNvGrpSpPr/>
        <p:nvPr/>
      </p:nvGrpSpPr>
      <p:grpSpPr>
        <a:xfrm>
          <a:off x="0" y="0"/>
          <a:ext cx="0" cy="0"/>
          <a:chOff x="0" y="0"/>
          <a:chExt cx="0" cy="0"/>
        </a:xfrm>
      </p:grpSpPr>
      <p:pic>
        <p:nvPicPr>
          <p:cNvPr id="208" name="Google Shape;208;p57"/>
          <p:cNvPicPr preferRelativeResize="0"/>
          <p:nvPr/>
        </p:nvPicPr>
        <p:blipFill rotWithShape="1">
          <a:blip r:embed="rId2">
            <a:alphaModFix/>
          </a:blip>
          <a:srcRect b="14400" l="-1" r="14401" t="0"/>
          <a:stretch/>
        </p:blipFill>
        <p:spPr>
          <a:xfrm>
            <a:off x="0" y="0"/>
            <a:ext cx="12192000" cy="6858000"/>
          </a:xfrm>
          <a:prstGeom prst="rect">
            <a:avLst/>
          </a:prstGeom>
          <a:noFill/>
          <a:ln>
            <a:noFill/>
          </a:ln>
        </p:spPr>
      </p:pic>
      <p:sp>
        <p:nvSpPr>
          <p:cNvPr id="209" name="Google Shape;209;p57"/>
          <p:cNvSpPr/>
          <p:nvPr/>
        </p:nvSpPr>
        <p:spPr>
          <a:xfrm>
            <a:off x="0" y="0"/>
            <a:ext cx="12192000" cy="6858000"/>
          </a:xfrm>
          <a:prstGeom prst="rect">
            <a:avLst/>
          </a:prstGeom>
          <a:solidFill>
            <a:schemeClr val="accent1">
              <a:alpha val="8509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0" name="Google Shape;210;p57"/>
          <p:cNvSpPr txBox="1"/>
          <p:nvPr>
            <p:ph type="ctrTitle"/>
          </p:nvPr>
        </p:nvSpPr>
        <p:spPr>
          <a:xfrm>
            <a:off x="341868" y="1683430"/>
            <a:ext cx="7261656"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 name="Google Shape;211;p57"/>
          <p:cNvSpPr txBox="1"/>
          <p:nvPr>
            <p:ph idx="1" type="subTitle"/>
          </p:nvPr>
        </p:nvSpPr>
        <p:spPr>
          <a:xfrm>
            <a:off x="341868" y="4529342"/>
            <a:ext cx="4852432" cy="365125"/>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12" name="Google Shape;212;p57"/>
          <p:cNvSpPr txBox="1"/>
          <p:nvPr>
            <p:ph idx="10" type="dt"/>
          </p:nvPr>
        </p:nvSpPr>
        <p:spPr>
          <a:xfrm>
            <a:off x="341868" y="4904441"/>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p57"/>
          <p:cNvSpPr txBox="1"/>
          <p:nvPr>
            <p:ph idx="2" type="body"/>
          </p:nvPr>
        </p:nvSpPr>
        <p:spPr>
          <a:xfrm>
            <a:off x="341868" y="1269031"/>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0" i="0" sz="1600">
                <a:solidFill>
                  <a:schemeClr val="lt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14" name="Google Shape;214;p57"/>
          <p:cNvPicPr preferRelativeResize="0"/>
          <p:nvPr/>
        </p:nvPicPr>
        <p:blipFill rotWithShape="1">
          <a:blip r:embed="rId3">
            <a:alphaModFix/>
          </a:blip>
          <a:srcRect b="0" l="0" r="0" t="0"/>
          <a:stretch/>
        </p:blipFill>
        <p:spPr>
          <a:xfrm>
            <a:off x="10313774" y="6051214"/>
            <a:ext cx="1623008" cy="486903"/>
          </a:xfrm>
          <a:prstGeom prst="rect">
            <a:avLst/>
          </a:prstGeom>
          <a:noFill/>
          <a:ln>
            <a:noFill/>
          </a:ln>
        </p:spPr>
      </p:pic>
      <p:pic>
        <p:nvPicPr>
          <p:cNvPr id="215" name="Google Shape;215;p57"/>
          <p:cNvPicPr preferRelativeResize="0"/>
          <p:nvPr/>
        </p:nvPicPr>
        <p:blipFill rotWithShape="1">
          <a:blip r:embed="rId4">
            <a:alphaModFix/>
          </a:blip>
          <a:srcRect b="0" l="0" r="0" t="0"/>
          <a:stretch/>
        </p:blipFill>
        <p:spPr>
          <a:xfrm>
            <a:off x="10297298" y="6051214"/>
            <a:ext cx="1623008" cy="486903"/>
          </a:xfrm>
          <a:prstGeom prst="rect">
            <a:avLst/>
          </a:prstGeom>
          <a:noFill/>
          <a:ln>
            <a:noFill/>
          </a:ln>
        </p:spPr>
      </p:pic>
      <p:pic>
        <p:nvPicPr>
          <p:cNvPr id="216" name="Google Shape;216;p57"/>
          <p:cNvPicPr preferRelativeResize="0"/>
          <p:nvPr/>
        </p:nvPicPr>
        <p:blipFill rotWithShape="1">
          <a:blip r:embed="rId5">
            <a:alphaModFix/>
          </a:blip>
          <a:srcRect b="0" l="0" r="0" t="0"/>
          <a:stretch/>
        </p:blipFill>
        <p:spPr>
          <a:xfrm>
            <a:off x="424248" y="5988105"/>
            <a:ext cx="2604948" cy="580008"/>
          </a:xfrm>
          <a:prstGeom prst="rect">
            <a:avLst/>
          </a:prstGeom>
          <a:noFill/>
          <a:ln>
            <a:noFill/>
          </a:ln>
        </p:spPr>
      </p:pic>
    </p:spTree>
  </p:cSld>
  <p:clrMapOvr>
    <a:masterClrMapping/>
  </p:clrMapOvr>
  <p:extLst>
    <p:ext uri="{DCECCB84-F9BA-43D5-87BE-67443E8EF086}">
      <p15:sldGuideLst>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bg>
      <p:bgPr>
        <a:solidFill>
          <a:schemeClr val="accent1"/>
        </a:solidFill>
      </p:bgPr>
    </p:bg>
    <p:spTree>
      <p:nvGrpSpPr>
        <p:cNvPr id="30" name="Shape 30"/>
        <p:cNvGrpSpPr/>
        <p:nvPr/>
      </p:nvGrpSpPr>
      <p:grpSpPr>
        <a:xfrm>
          <a:off x="0" y="0"/>
          <a:ext cx="0" cy="0"/>
          <a:chOff x="0" y="0"/>
          <a:chExt cx="0" cy="0"/>
        </a:xfrm>
      </p:grpSpPr>
      <p:sp>
        <p:nvSpPr>
          <p:cNvPr id="31" name="Google Shape;31;p35"/>
          <p:cNvSpPr txBox="1"/>
          <p:nvPr>
            <p:ph type="ctrTitle"/>
          </p:nvPr>
        </p:nvSpPr>
        <p:spPr>
          <a:xfrm>
            <a:off x="341868" y="2612711"/>
            <a:ext cx="7261656"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5"/>
          <p:cNvSpPr txBox="1"/>
          <p:nvPr>
            <p:ph idx="1" type="body"/>
          </p:nvPr>
        </p:nvSpPr>
        <p:spPr>
          <a:xfrm>
            <a:off x="341868" y="2198312"/>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0" i="0" sz="1600">
                <a:solidFill>
                  <a:schemeClr val="lt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35"/>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5"/>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217" name="Shape 217"/>
        <p:cNvGrpSpPr/>
        <p:nvPr/>
      </p:nvGrpSpPr>
      <p:grpSpPr>
        <a:xfrm>
          <a:off x="0" y="0"/>
          <a:ext cx="0" cy="0"/>
          <a:chOff x="0" y="0"/>
          <a:chExt cx="0" cy="0"/>
        </a:xfrm>
      </p:grpSpPr>
      <p:pic>
        <p:nvPicPr>
          <p:cNvPr id="218" name="Google Shape;218;p58"/>
          <p:cNvPicPr preferRelativeResize="0"/>
          <p:nvPr/>
        </p:nvPicPr>
        <p:blipFill rotWithShape="1">
          <a:blip r:embed="rId2">
            <a:alphaModFix/>
          </a:blip>
          <a:srcRect b="14400" l="-1" r="14401" t="0"/>
          <a:stretch/>
        </p:blipFill>
        <p:spPr>
          <a:xfrm>
            <a:off x="0" y="0"/>
            <a:ext cx="12192000" cy="6858000"/>
          </a:xfrm>
          <a:prstGeom prst="rect">
            <a:avLst/>
          </a:prstGeom>
          <a:noFill/>
          <a:ln>
            <a:noFill/>
          </a:ln>
        </p:spPr>
      </p:pic>
      <p:sp>
        <p:nvSpPr>
          <p:cNvPr id="219" name="Google Shape;219;p58"/>
          <p:cNvSpPr/>
          <p:nvPr/>
        </p:nvSpPr>
        <p:spPr>
          <a:xfrm>
            <a:off x="0" y="0"/>
            <a:ext cx="12192000" cy="6858000"/>
          </a:xfrm>
          <a:prstGeom prst="rect">
            <a:avLst/>
          </a:prstGeom>
          <a:solidFill>
            <a:srgbClr val="A9D4FE">
              <a:alpha val="7254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0" name="Google Shape;220;p58"/>
          <p:cNvSpPr txBox="1"/>
          <p:nvPr>
            <p:ph type="ctrTitle"/>
          </p:nvPr>
        </p:nvSpPr>
        <p:spPr>
          <a:xfrm>
            <a:off x="341868" y="1683430"/>
            <a:ext cx="7261656"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p58"/>
          <p:cNvSpPr txBox="1"/>
          <p:nvPr>
            <p:ph idx="1" type="subTitle"/>
          </p:nvPr>
        </p:nvSpPr>
        <p:spPr>
          <a:xfrm>
            <a:off x="341868" y="4529342"/>
            <a:ext cx="5068332" cy="365125"/>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 name="Google Shape;222;p58"/>
          <p:cNvSpPr txBox="1"/>
          <p:nvPr>
            <p:ph idx="10" type="dt"/>
          </p:nvPr>
        </p:nvSpPr>
        <p:spPr>
          <a:xfrm>
            <a:off x="341868" y="4904441"/>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58"/>
          <p:cNvSpPr txBox="1"/>
          <p:nvPr>
            <p:ph idx="2" type="body"/>
          </p:nvPr>
        </p:nvSpPr>
        <p:spPr>
          <a:xfrm>
            <a:off x="341868" y="1269031"/>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0" i="0" sz="1600">
                <a:solidFill>
                  <a:schemeClr val="dk2"/>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24" name="Google Shape;224;p58"/>
          <p:cNvPicPr preferRelativeResize="0"/>
          <p:nvPr/>
        </p:nvPicPr>
        <p:blipFill rotWithShape="1">
          <a:blip r:embed="rId3">
            <a:alphaModFix/>
          </a:blip>
          <a:srcRect b="0" l="0" r="0" t="0"/>
          <a:stretch/>
        </p:blipFill>
        <p:spPr>
          <a:xfrm>
            <a:off x="432486" y="5931243"/>
            <a:ext cx="2737549" cy="606874"/>
          </a:xfrm>
          <a:prstGeom prst="rect">
            <a:avLst/>
          </a:prstGeom>
          <a:noFill/>
          <a:ln>
            <a:noFill/>
          </a:ln>
        </p:spPr>
      </p:pic>
      <p:pic>
        <p:nvPicPr>
          <p:cNvPr id="225" name="Google Shape;225;p58"/>
          <p:cNvPicPr preferRelativeResize="0"/>
          <p:nvPr/>
        </p:nvPicPr>
        <p:blipFill rotWithShape="1">
          <a:blip r:embed="rId4">
            <a:alphaModFix/>
          </a:blip>
          <a:srcRect b="0" l="0" r="0" t="0"/>
          <a:stretch/>
        </p:blipFill>
        <p:spPr>
          <a:xfrm>
            <a:off x="10313774" y="6051214"/>
            <a:ext cx="1623008" cy="486903"/>
          </a:xfrm>
          <a:prstGeom prst="rect">
            <a:avLst/>
          </a:prstGeom>
          <a:noFill/>
          <a:ln>
            <a:noFill/>
          </a:ln>
        </p:spPr>
      </p:pic>
    </p:spTree>
  </p:cSld>
  <p:clrMapOvr>
    <a:masterClrMapping/>
  </p:clrMapOvr>
  <p:extLst>
    <p:ext uri="{DCECCB84-F9BA-43D5-87BE-67443E8EF086}">
      <p15:sldGuideLst>
        <p15:guide id="1"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26" name="Shape 226"/>
        <p:cNvGrpSpPr/>
        <p:nvPr/>
      </p:nvGrpSpPr>
      <p:grpSpPr>
        <a:xfrm>
          <a:off x="0" y="0"/>
          <a:ext cx="0" cy="0"/>
          <a:chOff x="0" y="0"/>
          <a:chExt cx="0" cy="0"/>
        </a:xfrm>
      </p:grpSpPr>
      <p:grpSp>
        <p:nvGrpSpPr>
          <p:cNvPr id="227" name="Google Shape;227;p59"/>
          <p:cNvGrpSpPr/>
          <p:nvPr/>
        </p:nvGrpSpPr>
        <p:grpSpPr>
          <a:xfrm>
            <a:off x="0" y="0"/>
            <a:ext cx="12192001" cy="6858000"/>
            <a:chOff x="0" y="0"/>
            <a:chExt cx="12192001" cy="6858000"/>
          </a:xfrm>
        </p:grpSpPr>
        <p:pic>
          <p:nvPicPr>
            <p:cNvPr descr="Background pattern&#10;&#10;Description automatically generated" id="228" name="Google Shape;228;p59"/>
            <p:cNvPicPr preferRelativeResize="0"/>
            <p:nvPr/>
          </p:nvPicPr>
          <p:blipFill rotWithShape="1">
            <a:blip r:embed="rId2">
              <a:alphaModFix/>
            </a:blip>
            <a:srcRect b="63627" l="0" r="4391" t="515"/>
            <a:stretch/>
          </p:blipFill>
          <p:spPr>
            <a:xfrm>
              <a:off x="1" y="0"/>
              <a:ext cx="12192000" cy="6858000"/>
            </a:xfrm>
            <a:prstGeom prst="rect">
              <a:avLst/>
            </a:prstGeom>
            <a:noFill/>
            <a:ln>
              <a:noFill/>
            </a:ln>
          </p:spPr>
        </p:pic>
        <p:sp>
          <p:nvSpPr>
            <p:cNvPr id="229" name="Google Shape;229;p59"/>
            <p:cNvSpPr/>
            <p:nvPr/>
          </p:nvSpPr>
          <p:spPr>
            <a:xfrm>
              <a:off x="0" y="0"/>
              <a:ext cx="12192000" cy="6858000"/>
            </a:xfrm>
            <a:prstGeom prst="rect">
              <a:avLst/>
            </a:prstGeom>
            <a:solidFill>
              <a:srgbClr val="A9D4FE">
                <a:alpha val="5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230" name="Google Shape;230;p59"/>
          <p:cNvPicPr preferRelativeResize="0"/>
          <p:nvPr/>
        </p:nvPicPr>
        <p:blipFill rotWithShape="1">
          <a:blip r:embed="rId3">
            <a:alphaModFix/>
          </a:blip>
          <a:srcRect b="0" l="0" r="0" t="0"/>
          <a:stretch/>
        </p:blipFill>
        <p:spPr>
          <a:xfrm>
            <a:off x="432486" y="5931243"/>
            <a:ext cx="2737549" cy="606874"/>
          </a:xfrm>
          <a:prstGeom prst="rect">
            <a:avLst/>
          </a:prstGeom>
          <a:noFill/>
          <a:ln>
            <a:noFill/>
          </a:ln>
        </p:spPr>
      </p:pic>
      <p:sp>
        <p:nvSpPr>
          <p:cNvPr id="231" name="Google Shape;231;p59"/>
          <p:cNvSpPr txBox="1"/>
          <p:nvPr>
            <p:ph type="ctrTitle"/>
          </p:nvPr>
        </p:nvSpPr>
        <p:spPr>
          <a:xfrm>
            <a:off x="341868" y="1683430"/>
            <a:ext cx="7261656"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 name="Google Shape;232;p59"/>
          <p:cNvSpPr txBox="1"/>
          <p:nvPr>
            <p:ph idx="1" type="subTitle"/>
          </p:nvPr>
        </p:nvSpPr>
        <p:spPr>
          <a:xfrm>
            <a:off x="341868" y="4529342"/>
            <a:ext cx="4903232" cy="365125"/>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3" name="Google Shape;233;p59"/>
          <p:cNvSpPr txBox="1"/>
          <p:nvPr>
            <p:ph idx="10" type="dt"/>
          </p:nvPr>
        </p:nvSpPr>
        <p:spPr>
          <a:xfrm>
            <a:off x="341868" y="4904441"/>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 name="Google Shape;234;p59"/>
          <p:cNvSpPr txBox="1"/>
          <p:nvPr>
            <p:ph idx="2" type="body"/>
          </p:nvPr>
        </p:nvSpPr>
        <p:spPr>
          <a:xfrm>
            <a:off x="341868" y="1269031"/>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0" i="0" sz="1600">
                <a:solidFill>
                  <a:schemeClr val="dk2"/>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35" name="Google Shape;235;p59"/>
          <p:cNvPicPr preferRelativeResize="0"/>
          <p:nvPr/>
        </p:nvPicPr>
        <p:blipFill rotWithShape="1">
          <a:blip r:embed="rId4">
            <a:alphaModFix/>
          </a:blip>
          <a:srcRect b="0" l="0" r="0" t="0"/>
          <a:stretch/>
        </p:blipFill>
        <p:spPr>
          <a:xfrm>
            <a:off x="10313774" y="6051214"/>
            <a:ext cx="1623008" cy="486903"/>
          </a:xfrm>
          <a:prstGeom prst="rect">
            <a:avLst/>
          </a:prstGeom>
          <a:noFill/>
          <a:ln>
            <a:noFill/>
          </a:ln>
        </p:spPr>
      </p:pic>
    </p:spTree>
  </p:cSld>
  <p:clrMapOvr>
    <a:masterClrMapping/>
  </p:clrMapOvr>
  <p:extLst>
    <p:ext uri="{DCECCB84-F9BA-43D5-87BE-67443E8EF086}">
      <p15:sldGuideLst>
        <p15:guide id="1"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bg>
      <p:bgPr>
        <a:solidFill>
          <a:schemeClr val="accent1"/>
        </a:solidFill>
      </p:bgPr>
    </p:bg>
    <p:spTree>
      <p:nvGrpSpPr>
        <p:cNvPr id="236" name="Shape 236"/>
        <p:cNvGrpSpPr/>
        <p:nvPr/>
      </p:nvGrpSpPr>
      <p:grpSpPr>
        <a:xfrm>
          <a:off x="0" y="0"/>
          <a:ext cx="0" cy="0"/>
          <a:chOff x="0" y="0"/>
          <a:chExt cx="0" cy="0"/>
        </a:xfrm>
      </p:grpSpPr>
      <p:sp>
        <p:nvSpPr>
          <p:cNvPr id="237" name="Google Shape;237;p60"/>
          <p:cNvSpPr txBox="1"/>
          <p:nvPr>
            <p:ph type="ctrTitle"/>
          </p:nvPr>
        </p:nvSpPr>
        <p:spPr>
          <a:xfrm>
            <a:off x="341868" y="2612711"/>
            <a:ext cx="7261656"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8" name="Google Shape;238;p60"/>
          <p:cNvSpPr txBox="1"/>
          <p:nvPr>
            <p:ph idx="1" type="body"/>
          </p:nvPr>
        </p:nvSpPr>
        <p:spPr>
          <a:xfrm>
            <a:off x="341868" y="2198312"/>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0" i="0" sz="1600">
                <a:solidFill>
                  <a:schemeClr val="lt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 name="Google Shape;239;p60"/>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 name="Google Shape;240;p60"/>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bg>
      <p:bgPr>
        <a:solidFill>
          <a:srgbClr val="BFE4FF"/>
        </a:solidFill>
      </p:bgPr>
    </p:bg>
    <p:spTree>
      <p:nvGrpSpPr>
        <p:cNvPr id="241" name="Shape 241"/>
        <p:cNvGrpSpPr/>
        <p:nvPr/>
      </p:nvGrpSpPr>
      <p:grpSpPr>
        <a:xfrm>
          <a:off x="0" y="0"/>
          <a:ext cx="0" cy="0"/>
          <a:chOff x="0" y="0"/>
          <a:chExt cx="0" cy="0"/>
        </a:xfrm>
      </p:grpSpPr>
      <p:sp>
        <p:nvSpPr>
          <p:cNvPr id="242" name="Google Shape;242;p61"/>
          <p:cNvSpPr txBox="1"/>
          <p:nvPr>
            <p:ph type="ctrTitle"/>
          </p:nvPr>
        </p:nvSpPr>
        <p:spPr>
          <a:xfrm>
            <a:off x="341868" y="2612711"/>
            <a:ext cx="7261656"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p61"/>
          <p:cNvSpPr txBox="1"/>
          <p:nvPr>
            <p:ph idx="1" type="body"/>
          </p:nvPr>
        </p:nvSpPr>
        <p:spPr>
          <a:xfrm>
            <a:off x="341868" y="2198312"/>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0" i="0" sz="1600">
                <a:solidFill>
                  <a:schemeClr val="dk2"/>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61"/>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5" name="Google Shape;245;p61"/>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bg>
      <p:bgPr>
        <a:solidFill>
          <a:srgbClr val="C6F6FF"/>
        </a:solidFill>
      </p:bgPr>
    </p:bg>
    <p:spTree>
      <p:nvGrpSpPr>
        <p:cNvPr id="246" name="Shape 246"/>
        <p:cNvGrpSpPr/>
        <p:nvPr/>
      </p:nvGrpSpPr>
      <p:grpSpPr>
        <a:xfrm>
          <a:off x="0" y="0"/>
          <a:ext cx="0" cy="0"/>
          <a:chOff x="0" y="0"/>
          <a:chExt cx="0" cy="0"/>
        </a:xfrm>
      </p:grpSpPr>
      <p:sp>
        <p:nvSpPr>
          <p:cNvPr id="247" name="Google Shape;247;p62"/>
          <p:cNvSpPr txBox="1"/>
          <p:nvPr>
            <p:ph type="ctrTitle"/>
          </p:nvPr>
        </p:nvSpPr>
        <p:spPr>
          <a:xfrm>
            <a:off x="341868" y="2612711"/>
            <a:ext cx="9411732"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 name="Google Shape;248;p62"/>
          <p:cNvSpPr txBox="1"/>
          <p:nvPr>
            <p:ph idx="1" type="body"/>
          </p:nvPr>
        </p:nvSpPr>
        <p:spPr>
          <a:xfrm>
            <a:off x="341868" y="2198312"/>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0" i="0" sz="1600">
                <a:solidFill>
                  <a:schemeClr val="dk2"/>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9" name="Google Shape;249;p62"/>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 name="Google Shape;250;p62"/>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bg>
      <p:bgPr>
        <a:solidFill>
          <a:srgbClr val="014479"/>
        </a:solidFill>
      </p:bgPr>
    </p:bg>
    <p:spTree>
      <p:nvGrpSpPr>
        <p:cNvPr id="251" name="Shape 251"/>
        <p:cNvGrpSpPr/>
        <p:nvPr/>
      </p:nvGrpSpPr>
      <p:grpSpPr>
        <a:xfrm>
          <a:off x="0" y="0"/>
          <a:ext cx="0" cy="0"/>
          <a:chOff x="0" y="0"/>
          <a:chExt cx="0" cy="0"/>
        </a:xfrm>
      </p:grpSpPr>
      <p:sp>
        <p:nvSpPr>
          <p:cNvPr id="252" name="Google Shape;252;p63"/>
          <p:cNvSpPr txBox="1"/>
          <p:nvPr>
            <p:ph type="ctrTitle"/>
          </p:nvPr>
        </p:nvSpPr>
        <p:spPr>
          <a:xfrm>
            <a:off x="341868" y="2612711"/>
            <a:ext cx="7261656"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3" name="Google Shape;253;p63"/>
          <p:cNvSpPr txBox="1"/>
          <p:nvPr>
            <p:ph idx="1" type="body"/>
          </p:nvPr>
        </p:nvSpPr>
        <p:spPr>
          <a:xfrm>
            <a:off x="341868" y="2198312"/>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0" i="0" sz="1600">
                <a:solidFill>
                  <a:schemeClr val="lt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63"/>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E8E8E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 name="Google Shape;255;p63"/>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E8E8E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Slide">
  <p:cSld name="11_Title Slide">
    <p:bg>
      <p:bgPr>
        <a:solidFill>
          <a:schemeClr val="accent1"/>
        </a:solidFill>
      </p:bgPr>
    </p:bg>
    <p:spTree>
      <p:nvGrpSpPr>
        <p:cNvPr id="256" name="Shape 256"/>
        <p:cNvGrpSpPr/>
        <p:nvPr/>
      </p:nvGrpSpPr>
      <p:grpSpPr>
        <a:xfrm>
          <a:off x="0" y="0"/>
          <a:ext cx="0" cy="0"/>
          <a:chOff x="0" y="0"/>
          <a:chExt cx="0" cy="0"/>
        </a:xfrm>
      </p:grpSpPr>
      <p:sp>
        <p:nvSpPr>
          <p:cNvPr id="257" name="Google Shape;257;p64"/>
          <p:cNvSpPr txBox="1"/>
          <p:nvPr>
            <p:ph type="ctrTitle"/>
          </p:nvPr>
        </p:nvSpPr>
        <p:spPr>
          <a:xfrm>
            <a:off x="2465171" y="2612711"/>
            <a:ext cx="7261656" cy="1632577"/>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chemeClr val="lt1"/>
              </a:buClr>
              <a:buSzPts val="6600"/>
              <a:buFont typeface="PT Serif"/>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8" name="Google Shape;258;p64"/>
          <p:cNvSpPr txBox="1"/>
          <p:nvPr>
            <p:ph idx="1" type="body"/>
          </p:nvPr>
        </p:nvSpPr>
        <p:spPr>
          <a:xfrm>
            <a:off x="3972696" y="2198312"/>
            <a:ext cx="4246607" cy="36665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1600"/>
              <a:buNone/>
              <a:defRPr b="0" i="0" sz="1600">
                <a:solidFill>
                  <a:schemeClr val="lt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64"/>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64"/>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Slide">
  <p:cSld name="12_Title Slide">
    <p:bg>
      <p:bgPr>
        <a:solidFill>
          <a:srgbClr val="BFE4FF"/>
        </a:solidFill>
      </p:bgPr>
    </p:bg>
    <p:spTree>
      <p:nvGrpSpPr>
        <p:cNvPr id="261" name="Shape 261"/>
        <p:cNvGrpSpPr/>
        <p:nvPr/>
      </p:nvGrpSpPr>
      <p:grpSpPr>
        <a:xfrm>
          <a:off x="0" y="0"/>
          <a:ext cx="0" cy="0"/>
          <a:chOff x="0" y="0"/>
          <a:chExt cx="0" cy="0"/>
        </a:xfrm>
      </p:grpSpPr>
      <p:sp>
        <p:nvSpPr>
          <p:cNvPr id="262" name="Google Shape;262;p65"/>
          <p:cNvSpPr txBox="1"/>
          <p:nvPr>
            <p:ph type="ctrTitle"/>
          </p:nvPr>
        </p:nvSpPr>
        <p:spPr>
          <a:xfrm>
            <a:off x="2465171" y="2612711"/>
            <a:ext cx="7261656" cy="1632577"/>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3" name="Google Shape;263;p65"/>
          <p:cNvSpPr txBox="1"/>
          <p:nvPr>
            <p:ph idx="1" type="body"/>
          </p:nvPr>
        </p:nvSpPr>
        <p:spPr>
          <a:xfrm>
            <a:off x="3972696" y="2198312"/>
            <a:ext cx="4246607" cy="36665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600"/>
              <a:buNone/>
              <a:defRPr b="0" i="0" sz="1600">
                <a:solidFill>
                  <a:schemeClr val="dk2"/>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 name="Google Shape;264;p65"/>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p65"/>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66" name="Shape 266"/>
        <p:cNvGrpSpPr/>
        <p:nvPr/>
      </p:nvGrpSpPr>
      <p:grpSpPr>
        <a:xfrm>
          <a:off x="0" y="0"/>
          <a:ext cx="0" cy="0"/>
          <a:chOff x="0" y="0"/>
          <a:chExt cx="0" cy="0"/>
        </a:xfrm>
      </p:grpSpPr>
      <p:sp>
        <p:nvSpPr>
          <p:cNvPr id="267" name="Google Shape;267;p67"/>
          <p:cNvSpPr txBox="1"/>
          <p:nvPr>
            <p:ph type="title"/>
          </p:nvPr>
        </p:nvSpPr>
        <p:spPr>
          <a:xfrm>
            <a:off x="305378" y="373491"/>
            <a:ext cx="5382228" cy="134821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8" name="Google Shape;268;p67"/>
          <p:cNvSpPr txBox="1"/>
          <p:nvPr>
            <p:ph idx="1" type="body"/>
          </p:nvPr>
        </p:nvSpPr>
        <p:spPr>
          <a:xfrm>
            <a:off x="320246" y="1721708"/>
            <a:ext cx="5382228"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2"/>
              </a:buClr>
              <a:buSzPts val="1400"/>
              <a:buFont typeface="Noto Sans Symbols"/>
              <a:buChar char="▪"/>
              <a:defRPr/>
            </a:lvl1pPr>
            <a:lvl2pPr indent="-308610" lvl="1" marL="914400" algn="l">
              <a:lnSpc>
                <a:spcPct val="90000"/>
              </a:lnSpc>
              <a:spcBef>
                <a:spcPts val="500"/>
              </a:spcBef>
              <a:spcAft>
                <a:spcPts val="0"/>
              </a:spcAft>
              <a:buClr>
                <a:schemeClr val="accent2"/>
              </a:buClr>
              <a:buSzPts val="1260"/>
              <a:buFont typeface="Noto Sans Symbols"/>
              <a:buChar char="▪"/>
              <a:defRPr/>
            </a:lvl2pPr>
            <a:lvl3pPr indent="-299719" lvl="2" marL="1371600" algn="l">
              <a:lnSpc>
                <a:spcPct val="90000"/>
              </a:lnSpc>
              <a:spcBef>
                <a:spcPts val="500"/>
              </a:spcBef>
              <a:spcAft>
                <a:spcPts val="0"/>
              </a:spcAft>
              <a:buClr>
                <a:schemeClr val="accent2"/>
              </a:buClr>
              <a:buSzPts val="1120"/>
              <a:buFont typeface="Noto Sans Symbols"/>
              <a:buChar char="▪"/>
              <a:defRPr/>
            </a:lvl3pPr>
            <a:lvl4pPr indent="-290830" lvl="3" marL="1828800" algn="l">
              <a:lnSpc>
                <a:spcPct val="90000"/>
              </a:lnSpc>
              <a:spcBef>
                <a:spcPts val="500"/>
              </a:spcBef>
              <a:spcAft>
                <a:spcPts val="0"/>
              </a:spcAft>
              <a:buClr>
                <a:schemeClr val="accent2"/>
              </a:buClr>
              <a:buSzPts val="980"/>
              <a:buFont typeface="Noto Sans Symbols"/>
              <a:buChar char="▪"/>
              <a:defRPr/>
            </a:lvl4pPr>
            <a:lvl5pPr indent="-290829" lvl="4" marL="2286000" algn="l">
              <a:lnSpc>
                <a:spcPct val="90000"/>
              </a:lnSpc>
              <a:spcBef>
                <a:spcPts val="500"/>
              </a:spcBef>
              <a:spcAft>
                <a:spcPts val="0"/>
              </a:spcAft>
              <a:buClr>
                <a:schemeClr val="accent2"/>
              </a:buClr>
              <a:buSzPts val="98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 name="Google Shape;269;p67"/>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0" name="Google Shape;270;p67"/>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1" name="Google Shape;271;p67"/>
          <p:cNvSpPr/>
          <p:nvPr>
            <p:ph idx="2" type="pic"/>
          </p:nvPr>
        </p:nvSpPr>
        <p:spPr>
          <a:xfrm>
            <a:off x="6096000" y="0"/>
            <a:ext cx="6096000" cy="68580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wo Content">
  <p:cSld name="4_Two Content">
    <p:spTree>
      <p:nvGrpSpPr>
        <p:cNvPr id="272" name="Shape 272"/>
        <p:cNvGrpSpPr/>
        <p:nvPr/>
      </p:nvGrpSpPr>
      <p:grpSpPr>
        <a:xfrm>
          <a:off x="0" y="0"/>
          <a:ext cx="0" cy="0"/>
          <a:chOff x="0" y="0"/>
          <a:chExt cx="0" cy="0"/>
        </a:xfrm>
      </p:grpSpPr>
      <p:sp>
        <p:nvSpPr>
          <p:cNvPr id="273" name="Google Shape;273;p68"/>
          <p:cNvSpPr txBox="1"/>
          <p:nvPr>
            <p:ph idx="1" type="body"/>
          </p:nvPr>
        </p:nvSpPr>
        <p:spPr>
          <a:xfrm>
            <a:off x="320246" y="1721708"/>
            <a:ext cx="5382228"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2"/>
              </a:buClr>
              <a:buSzPts val="1400"/>
              <a:buFont typeface="Noto Sans Symbols"/>
              <a:buChar char="▪"/>
              <a:defRPr/>
            </a:lvl1pPr>
            <a:lvl2pPr indent="-308610" lvl="1" marL="914400" algn="l">
              <a:lnSpc>
                <a:spcPct val="90000"/>
              </a:lnSpc>
              <a:spcBef>
                <a:spcPts val="500"/>
              </a:spcBef>
              <a:spcAft>
                <a:spcPts val="0"/>
              </a:spcAft>
              <a:buClr>
                <a:schemeClr val="accent2"/>
              </a:buClr>
              <a:buSzPts val="1260"/>
              <a:buFont typeface="Noto Sans Symbols"/>
              <a:buChar char="▪"/>
              <a:defRPr/>
            </a:lvl2pPr>
            <a:lvl3pPr indent="-299719" lvl="2" marL="1371600" algn="l">
              <a:lnSpc>
                <a:spcPct val="90000"/>
              </a:lnSpc>
              <a:spcBef>
                <a:spcPts val="500"/>
              </a:spcBef>
              <a:spcAft>
                <a:spcPts val="0"/>
              </a:spcAft>
              <a:buClr>
                <a:schemeClr val="accent2"/>
              </a:buClr>
              <a:buSzPts val="1120"/>
              <a:buFont typeface="Noto Sans Symbols"/>
              <a:buChar char="▪"/>
              <a:defRPr/>
            </a:lvl3pPr>
            <a:lvl4pPr indent="-290830" lvl="3" marL="1828800" algn="l">
              <a:lnSpc>
                <a:spcPct val="90000"/>
              </a:lnSpc>
              <a:spcBef>
                <a:spcPts val="500"/>
              </a:spcBef>
              <a:spcAft>
                <a:spcPts val="0"/>
              </a:spcAft>
              <a:buClr>
                <a:schemeClr val="accent2"/>
              </a:buClr>
              <a:buSzPts val="980"/>
              <a:buFont typeface="Noto Sans Symbols"/>
              <a:buChar char="▪"/>
              <a:defRPr/>
            </a:lvl4pPr>
            <a:lvl5pPr indent="-290829" lvl="4" marL="2286000" algn="l">
              <a:lnSpc>
                <a:spcPct val="90000"/>
              </a:lnSpc>
              <a:spcBef>
                <a:spcPts val="500"/>
              </a:spcBef>
              <a:spcAft>
                <a:spcPts val="0"/>
              </a:spcAft>
              <a:buClr>
                <a:schemeClr val="accent2"/>
              </a:buClr>
              <a:buSzPts val="98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4" name="Google Shape;274;p68"/>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5" name="Google Shape;275;p68"/>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6" name="Google Shape;276;p68"/>
          <p:cNvSpPr/>
          <p:nvPr>
            <p:ph idx="2" type="pic"/>
          </p:nvPr>
        </p:nvSpPr>
        <p:spPr>
          <a:xfrm>
            <a:off x="6096000" y="0"/>
            <a:ext cx="6096000" cy="6858000"/>
          </a:xfrm>
          <a:prstGeom prst="rect">
            <a:avLst/>
          </a:prstGeom>
          <a:noFill/>
          <a:ln>
            <a:noFill/>
          </a:ln>
        </p:spPr>
      </p:sp>
      <p:sp>
        <p:nvSpPr>
          <p:cNvPr id="277" name="Google Shape;277;p68"/>
          <p:cNvSpPr txBox="1"/>
          <p:nvPr>
            <p:ph type="title"/>
          </p:nvPr>
        </p:nvSpPr>
        <p:spPr>
          <a:xfrm>
            <a:off x="312812" y="831349"/>
            <a:ext cx="11353800" cy="74698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8" name="Google Shape;278;p68"/>
          <p:cNvSpPr txBox="1"/>
          <p:nvPr>
            <p:ph idx="3" type="body"/>
          </p:nvPr>
        </p:nvSpPr>
        <p:spPr>
          <a:xfrm>
            <a:off x="327680" y="486053"/>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35" name="Shape 35"/>
        <p:cNvGrpSpPr/>
        <p:nvPr/>
      </p:nvGrpSpPr>
      <p:grpSpPr>
        <a:xfrm>
          <a:off x="0" y="0"/>
          <a:ext cx="0" cy="0"/>
          <a:chOff x="0" y="0"/>
          <a:chExt cx="0" cy="0"/>
        </a:xfrm>
      </p:grpSpPr>
      <p:sp>
        <p:nvSpPr>
          <p:cNvPr id="36" name="Google Shape;36;p48"/>
          <p:cNvSpPr txBox="1"/>
          <p:nvPr>
            <p:ph type="title"/>
          </p:nvPr>
        </p:nvSpPr>
        <p:spPr>
          <a:xfrm>
            <a:off x="305378" y="373491"/>
            <a:ext cx="6311212" cy="134821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8"/>
          <p:cNvSpPr txBox="1"/>
          <p:nvPr>
            <p:ph idx="1" type="body"/>
          </p:nvPr>
        </p:nvSpPr>
        <p:spPr>
          <a:xfrm>
            <a:off x="320245" y="1721708"/>
            <a:ext cx="6311213"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2"/>
              </a:buClr>
              <a:buSzPts val="1400"/>
              <a:buFont typeface="Noto Sans Symbols"/>
              <a:buChar char="▪"/>
              <a:defRPr sz="2000"/>
            </a:lvl1pPr>
            <a:lvl2pPr indent="-308610" lvl="1" marL="914400" algn="l">
              <a:lnSpc>
                <a:spcPct val="90000"/>
              </a:lnSpc>
              <a:spcBef>
                <a:spcPts val="500"/>
              </a:spcBef>
              <a:spcAft>
                <a:spcPts val="0"/>
              </a:spcAft>
              <a:buClr>
                <a:schemeClr val="accent2"/>
              </a:buClr>
              <a:buSzPts val="1260"/>
              <a:buFont typeface="Noto Sans Symbols"/>
              <a:buChar char="▪"/>
              <a:defRPr sz="1800"/>
            </a:lvl2pPr>
            <a:lvl3pPr indent="-299719" lvl="2" marL="1371600" algn="l">
              <a:lnSpc>
                <a:spcPct val="90000"/>
              </a:lnSpc>
              <a:spcBef>
                <a:spcPts val="500"/>
              </a:spcBef>
              <a:spcAft>
                <a:spcPts val="0"/>
              </a:spcAft>
              <a:buClr>
                <a:schemeClr val="accent2"/>
              </a:buClr>
              <a:buSzPts val="1120"/>
              <a:buFont typeface="Noto Sans Symbols"/>
              <a:buChar char="▪"/>
              <a:defRPr sz="1600"/>
            </a:lvl3pPr>
            <a:lvl4pPr indent="-290830" lvl="3" marL="1828800" algn="l">
              <a:lnSpc>
                <a:spcPct val="90000"/>
              </a:lnSpc>
              <a:spcBef>
                <a:spcPts val="500"/>
              </a:spcBef>
              <a:spcAft>
                <a:spcPts val="0"/>
              </a:spcAft>
              <a:buClr>
                <a:schemeClr val="accent2"/>
              </a:buClr>
              <a:buSzPts val="980"/>
              <a:buFont typeface="Noto Sans Symbols"/>
              <a:buChar char="▪"/>
              <a:defRPr sz="1400"/>
            </a:lvl4pPr>
            <a:lvl5pPr indent="-290829" lvl="4" marL="2286000" algn="l">
              <a:lnSpc>
                <a:spcPct val="90000"/>
              </a:lnSpc>
              <a:spcBef>
                <a:spcPts val="500"/>
              </a:spcBef>
              <a:spcAft>
                <a:spcPts val="0"/>
              </a:spcAft>
              <a:buClr>
                <a:schemeClr val="accent2"/>
              </a:buClr>
              <a:buSzPts val="980"/>
              <a:buFont typeface="Noto Sans Symbols"/>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48"/>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8"/>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0" name="Google Shape;40;p48"/>
          <p:cNvSpPr/>
          <p:nvPr>
            <p:ph idx="2" type="pic"/>
          </p:nvPr>
        </p:nvSpPr>
        <p:spPr>
          <a:xfrm>
            <a:off x="7372696" y="0"/>
            <a:ext cx="4819304" cy="6858000"/>
          </a:xfrm>
          <a:prstGeom prst="rect">
            <a:avLst/>
          </a:prstGeom>
          <a:no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279" name="Shape 279"/>
        <p:cNvGrpSpPr/>
        <p:nvPr/>
      </p:nvGrpSpPr>
      <p:grpSpPr>
        <a:xfrm>
          <a:off x="0" y="0"/>
          <a:ext cx="0" cy="0"/>
          <a:chOff x="0" y="0"/>
          <a:chExt cx="0" cy="0"/>
        </a:xfrm>
      </p:grpSpPr>
      <p:sp>
        <p:nvSpPr>
          <p:cNvPr id="280" name="Google Shape;280;p69"/>
          <p:cNvSpPr txBox="1"/>
          <p:nvPr>
            <p:ph type="title"/>
          </p:nvPr>
        </p:nvSpPr>
        <p:spPr>
          <a:xfrm>
            <a:off x="305378" y="373491"/>
            <a:ext cx="6311212" cy="134821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1" name="Google Shape;281;p69"/>
          <p:cNvSpPr txBox="1"/>
          <p:nvPr>
            <p:ph idx="1" type="body"/>
          </p:nvPr>
        </p:nvSpPr>
        <p:spPr>
          <a:xfrm>
            <a:off x="320245" y="1721708"/>
            <a:ext cx="6311213"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2"/>
              </a:buClr>
              <a:buSzPts val="1400"/>
              <a:buFont typeface="Noto Sans Symbols"/>
              <a:buChar char="▪"/>
              <a:defRPr sz="2000"/>
            </a:lvl1pPr>
            <a:lvl2pPr indent="-308610" lvl="1" marL="914400" algn="l">
              <a:lnSpc>
                <a:spcPct val="90000"/>
              </a:lnSpc>
              <a:spcBef>
                <a:spcPts val="500"/>
              </a:spcBef>
              <a:spcAft>
                <a:spcPts val="0"/>
              </a:spcAft>
              <a:buClr>
                <a:schemeClr val="accent2"/>
              </a:buClr>
              <a:buSzPts val="1260"/>
              <a:buFont typeface="Noto Sans Symbols"/>
              <a:buChar char="▪"/>
              <a:defRPr sz="1800"/>
            </a:lvl2pPr>
            <a:lvl3pPr indent="-299719" lvl="2" marL="1371600" algn="l">
              <a:lnSpc>
                <a:spcPct val="90000"/>
              </a:lnSpc>
              <a:spcBef>
                <a:spcPts val="500"/>
              </a:spcBef>
              <a:spcAft>
                <a:spcPts val="0"/>
              </a:spcAft>
              <a:buClr>
                <a:schemeClr val="accent2"/>
              </a:buClr>
              <a:buSzPts val="1120"/>
              <a:buFont typeface="Noto Sans Symbols"/>
              <a:buChar char="▪"/>
              <a:defRPr sz="1600"/>
            </a:lvl3pPr>
            <a:lvl4pPr indent="-290830" lvl="3" marL="1828800" algn="l">
              <a:lnSpc>
                <a:spcPct val="90000"/>
              </a:lnSpc>
              <a:spcBef>
                <a:spcPts val="500"/>
              </a:spcBef>
              <a:spcAft>
                <a:spcPts val="0"/>
              </a:spcAft>
              <a:buClr>
                <a:schemeClr val="accent2"/>
              </a:buClr>
              <a:buSzPts val="980"/>
              <a:buFont typeface="Noto Sans Symbols"/>
              <a:buChar char="▪"/>
              <a:defRPr sz="1400"/>
            </a:lvl4pPr>
            <a:lvl5pPr indent="-290829" lvl="4" marL="2286000" algn="l">
              <a:lnSpc>
                <a:spcPct val="90000"/>
              </a:lnSpc>
              <a:spcBef>
                <a:spcPts val="500"/>
              </a:spcBef>
              <a:spcAft>
                <a:spcPts val="0"/>
              </a:spcAft>
              <a:buClr>
                <a:schemeClr val="accent2"/>
              </a:buClr>
              <a:buSzPts val="980"/>
              <a:buFont typeface="Noto Sans Symbols"/>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p69"/>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3" name="Google Shape;283;p69"/>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69"/>
          <p:cNvSpPr/>
          <p:nvPr>
            <p:ph idx="2" type="pic"/>
          </p:nvPr>
        </p:nvSpPr>
        <p:spPr>
          <a:xfrm>
            <a:off x="7372696" y="0"/>
            <a:ext cx="4819304" cy="68580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wo Content">
  <p:cSld name="5_Two Content">
    <p:spTree>
      <p:nvGrpSpPr>
        <p:cNvPr id="285" name="Shape 285"/>
        <p:cNvGrpSpPr/>
        <p:nvPr/>
      </p:nvGrpSpPr>
      <p:grpSpPr>
        <a:xfrm>
          <a:off x="0" y="0"/>
          <a:ext cx="0" cy="0"/>
          <a:chOff x="0" y="0"/>
          <a:chExt cx="0" cy="0"/>
        </a:xfrm>
      </p:grpSpPr>
      <p:sp>
        <p:nvSpPr>
          <p:cNvPr id="286" name="Google Shape;286;p70"/>
          <p:cNvSpPr txBox="1"/>
          <p:nvPr>
            <p:ph idx="1" type="body"/>
          </p:nvPr>
        </p:nvSpPr>
        <p:spPr>
          <a:xfrm>
            <a:off x="320245" y="1721708"/>
            <a:ext cx="6311213"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chemeClr val="accent2"/>
              </a:buClr>
              <a:buSzPts val="1400"/>
              <a:buFont typeface="Noto Sans Symbols"/>
              <a:buChar char="▪"/>
              <a:defRPr sz="2000"/>
            </a:lvl1pPr>
            <a:lvl2pPr indent="-308610" lvl="1" marL="914400" algn="l">
              <a:lnSpc>
                <a:spcPct val="90000"/>
              </a:lnSpc>
              <a:spcBef>
                <a:spcPts val="500"/>
              </a:spcBef>
              <a:spcAft>
                <a:spcPts val="0"/>
              </a:spcAft>
              <a:buClr>
                <a:schemeClr val="accent2"/>
              </a:buClr>
              <a:buSzPts val="1260"/>
              <a:buFont typeface="Noto Sans Symbols"/>
              <a:buChar char="▪"/>
              <a:defRPr sz="1800"/>
            </a:lvl2pPr>
            <a:lvl3pPr indent="-299719" lvl="2" marL="1371600" algn="l">
              <a:lnSpc>
                <a:spcPct val="90000"/>
              </a:lnSpc>
              <a:spcBef>
                <a:spcPts val="500"/>
              </a:spcBef>
              <a:spcAft>
                <a:spcPts val="0"/>
              </a:spcAft>
              <a:buClr>
                <a:schemeClr val="accent2"/>
              </a:buClr>
              <a:buSzPts val="1120"/>
              <a:buFont typeface="Noto Sans Symbols"/>
              <a:buChar char="▪"/>
              <a:defRPr sz="1600"/>
            </a:lvl3pPr>
            <a:lvl4pPr indent="-290830" lvl="3" marL="1828800" algn="l">
              <a:lnSpc>
                <a:spcPct val="90000"/>
              </a:lnSpc>
              <a:spcBef>
                <a:spcPts val="500"/>
              </a:spcBef>
              <a:spcAft>
                <a:spcPts val="0"/>
              </a:spcAft>
              <a:buClr>
                <a:schemeClr val="accent2"/>
              </a:buClr>
              <a:buSzPts val="980"/>
              <a:buFont typeface="Noto Sans Symbols"/>
              <a:buChar char="▪"/>
              <a:defRPr sz="1400"/>
            </a:lvl4pPr>
            <a:lvl5pPr indent="-290829" lvl="4" marL="2286000" algn="l">
              <a:lnSpc>
                <a:spcPct val="90000"/>
              </a:lnSpc>
              <a:spcBef>
                <a:spcPts val="500"/>
              </a:spcBef>
              <a:spcAft>
                <a:spcPts val="0"/>
              </a:spcAft>
              <a:buClr>
                <a:schemeClr val="accent2"/>
              </a:buClr>
              <a:buSzPts val="980"/>
              <a:buFont typeface="Noto Sans Symbols"/>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7" name="Google Shape;287;p70"/>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70"/>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9" name="Google Shape;289;p70"/>
          <p:cNvSpPr/>
          <p:nvPr>
            <p:ph idx="2" type="pic"/>
          </p:nvPr>
        </p:nvSpPr>
        <p:spPr>
          <a:xfrm>
            <a:off x="7372696" y="0"/>
            <a:ext cx="4819304" cy="6858000"/>
          </a:xfrm>
          <a:prstGeom prst="rect">
            <a:avLst/>
          </a:prstGeom>
          <a:noFill/>
          <a:ln>
            <a:noFill/>
          </a:ln>
        </p:spPr>
      </p:sp>
      <p:sp>
        <p:nvSpPr>
          <p:cNvPr id="290" name="Google Shape;290;p70"/>
          <p:cNvSpPr txBox="1"/>
          <p:nvPr>
            <p:ph type="title"/>
          </p:nvPr>
        </p:nvSpPr>
        <p:spPr>
          <a:xfrm>
            <a:off x="312812" y="831349"/>
            <a:ext cx="11353800" cy="74698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1" name="Google Shape;291;p70"/>
          <p:cNvSpPr txBox="1"/>
          <p:nvPr>
            <p:ph idx="3" type="body"/>
          </p:nvPr>
        </p:nvSpPr>
        <p:spPr>
          <a:xfrm>
            <a:off x="327680" y="486053"/>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2" name="Shape 292"/>
        <p:cNvGrpSpPr/>
        <p:nvPr/>
      </p:nvGrpSpPr>
      <p:grpSpPr>
        <a:xfrm>
          <a:off x="0" y="0"/>
          <a:ext cx="0" cy="0"/>
          <a:chOff x="0" y="0"/>
          <a:chExt cx="0" cy="0"/>
        </a:xfrm>
      </p:grpSpPr>
      <p:sp>
        <p:nvSpPr>
          <p:cNvPr id="293" name="Google Shape;293;p71"/>
          <p:cNvSpPr txBox="1"/>
          <p:nvPr>
            <p:ph type="title"/>
          </p:nvPr>
        </p:nvSpPr>
        <p:spPr>
          <a:xfrm>
            <a:off x="302632" y="372559"/>
            <a:ext cx="10515600"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600"/>
              <a:buFont typeface="PT Serif"/>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71"/>
          <p:cNvSpPr txBox="1"/>
          <p:nvPr>
            <p:ph idx="10" type="dt"/>
          </p:nvPr>
        </p:nvSpPr>
        <p:spPr>
          <a:xfrm>
            <a:off x="325244"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5" name="Google Shape;295;p71"/>
          <p:cNvSpPr txBox="1"/>
          <p:nvPr>
            <p:ph idx="11" type="ftr"/>
          </p:nvPr>
        </p:nvSpPr>
        <p:spPr>
          <a:xfrm>
            <a:off x="7380732"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6" name="Google Shape;296;p71"/>
          <p:cNvSpPr txBox="1"/>
          <p:nvPr>
            <p:ph idx="12" type="sldNum"/>
          </p:nvPr>
        </p:nvSpPr>
        <p:spPr>
          <a:xfrm>
            <a:off x="11483006"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7" name="Shape 297"/>
        <p:cNvGrpSpPr/>
        <p:nvPr/>
      </p:nvGrpSpPr>
      <p:grpSpPr>
        <a:xfrm>
          <a:off x="0" y="0"/>
          <a:ext cx="0" cy="0"/>
          <a:chOff x="0" y="0"/>
          <a:chExt cx="0" cy="0"/>
        </a:xfrm>
      </p:grpSpPr>
      <p:sp>
        <p:nvSpPr>
          <p:cNvPr id="298" name="Google Shape;298;p72"/>
          <p:cNvSpPr txBox="1"/>
          <p:nvPr>
            <p:ph idx="10" type="dt"/>
          </p:nvPr>
        </p:nvSpPr>
        <p:spPr>
          <a:xfrm>
            <a:off x="325244"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9" name="Google Shape;299;p72"/>
          <p:cNvSpPr txBox="1"/>
          <p:nvPr>
            <p:ph idx="11" type="ftr"/>
          </p:nvPr>
        </p:nvSpPr>
        <p:spPr>
          <a:xfrm>
            <a:off x="7380732"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0" name="Google Shape;300;p72"/>
          <p:cNvSpPr txBox="1"/>
          <p:nvPr>
            <p:ph idx="12" type="sldNum"/>
          </p:nvPr>
        </p:nvSpPr>
        <p:spPr>
          <a:xfrm>
            <a:off x="11483006"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spTree>
      <p:nvGrpSpPr>
        <p:cNvPr id="301" name="Shape 301"/>
        <p:cNvGrpSpPr/>
        <p:nvPr/>
      </p:nvGrpSpPr>
      <p:grpSpPr>
        <a:xfrm>
          <a:off x="0" y="0"/>
          <a:ext cx="0" cy="0"/>
          <a:chOff x="0" y="0"/>
          <a:chExt cx="0" cy="0"/>
        </a:xfrm>
      </p:grpSpPr>
      <p:sp>
        <p:nvSpPr>
          <p:cNvPr id="302" name="Google Shape;302;p73"/>
          <p:cNvSpPr/>
          <p:nvPr/>
        </p:nvSpPr>
        <p:spPr>
          <a:xfrm>
            <a:off x="6096000" y="0"/>
            <a:ext cx="6104239"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3" name="Google Shape;303;p73"/>
          <p:cNvSpPr txBox="1"/>
          <p:nvPr>
            <p:ph type="title"/>
          </p:nvPr>
        </p:nvSpPr>
        <p:spPr>
          <a:xfrm>
            <a:off x="320246" y="2270681"/>
            <a:ext cx="5273246" cy="134821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4" name="Google Shape;304;p73"/>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5" name="Google Shape;305;p73"/>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6" name="Google Shape;306;p73"/>
          <p:cNvSpPr txBox="1"/>
          <p:nvPr>
            <p:ph idx="1" type="body"/>
          </p:nvPr>
        </p:nvSpPr>
        <p:spPr>
          <a:xfrm>
            <a:off x="320246" y="3618898"/>
            <a:ext cx="5273246" cy="178803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indent="-228600" lvl="1" marL="914400" algn="l">
              <a:lnSpc>
                <a:spcPct val="90000"/>
              </a:lnSpc>
              <a:spcBef>
                <a:spcPts val="500"/>
              </a:spcBef>
              <a:spcAft>
                <a:spcPts val="0"/>
              </a:spcAft>
              <a:buClr>
                <a:schemeClr val="accent2"/>
              </a:buClr>
              <a:buSzPts val="1260"/>
              <a:buFont typeface="Noto Sans Symbols"/>
              <a:buNone/>
              <a:defRPr/>
            </a:lvl2pPr>
            <a:lvl3pPr indent="-228600" lvl="2" marL="1371600" algn="l">
              <a:lnSpc>
                <a:spcPct val="90000"/>
              </a:lnSpc>
              <a:spcBef>
                <a:spcPts val="500"/>
              </a:spcBef>
              <a:spcAft>
                <a:spcPts val="0"/>
              </a:spcAft>
              <a:buClr>
                <a:schemeClr val="accent2"/>
              </a:buClr>
              <a:buSzPts val="1120"/>
              <a:buFont typeface="Noto Sans Symbols"/>
              <a:buNone/>
              <a:defRPr/>
            </a:lvl3pPr>
            <a:lvl4pPr indent="-228600" lvl="3" marL="1828800" algn="l">
              <a:lnSpc>
                <a:spcPct val="90000"/>
              </a:lnSpc>
              <a:spcBef>
                <a:spcPts val="500"/>
              </a:spcBef>
              <a:spcAft>
                <a:spcPts val="0"/>
              </a:spcAft>
              <a:buClr>
                <a:schemeClr val="accent2"/>
              </a:buClr>
              <a:buSzPts val="980"/>
              <a:buFont typeface="Noto Sans Symbols"/>
              <a:buNone/>
              <a:defRPr/>
            </a:lvl4pPr>
            <a:lvl5pPr indent="-228600" lvl="4" marL="2286000" algn="l">
              <a:lnSpc>
                <a:spcPct val="90000"/>
              </a:lnSpc>
              <a:spcBef>
                <a:spcPts val="500"/>
              </a:spcBef>
              <a:spcAft>
                <a:spcPts val="0"/>
              </a:spcAft>
              <a:buClr>
                <a:schemeClr val="accent2"/>
              </a:buClr>
              <a:buSzPts val="980"/>
              <a:buFont typeface="Noto Sans Symbols"/>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wo Content">
  <p:cSld name="3_Two Content">
    <p:spTree>
      <p:nvGrpSpPr>
        <p:cNvPr id="307" name="Shape 307"/>
        <p:cNvGrpSpPr/>
        <p:nvPr/>
      </p:nvGrpSpPr>
      <p:grpSpPr>
        <a:xfrm>
          <a:off x="0" y="0"/>
          <a:ext cx="0" cy="0"/>
          <a:chOff x="0" y="0"/>
          <a:chExt cx="0" cy="0"/>
        </a:xfrm>
      </p:grpSpPr>
      <p:sp>
        <p:nvSpPr>
          <p:cNvPr id="308" name="Google Shape;308;p74"/>
          <p:cNvSpPr/>
          <p:nvPr/>
        </p:nvSpPr>
        <p:spPr>
          <a:xfrm>
            <a:off x="6096000" y="0"/>
            <a:ext cx="6104239" cy="6858000"/>
          </a:xfrm>
          <a:prstGeom prst="rect">
            <a:avLst/>
          </a:prstGeom>
          <a:solidFill>
            <a:srgbClr val="BFE4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9" name="Google Shape;309;p74"/>
          <p:cNvSpPr txBox="1"/>
          <p:nvPr>
            <p:ph type="title"/>
          </p:nvPr>
        </p:nvSpPr>
        <p:spPr>
          <a:xfrm>
            <a:off x="320246" y="2270681"/>
            <a:ext cx="5273246" cy="134821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14479"/>
              </a:buClr>
              <a:buSzPts val="3600"/>
              <a:buFont typeface="PT Serif"/>
              <a:buNone/>
              <a:defRPr>
                <a:solidFill>
                  <a:srgbClr val="0144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0" name="Google Shape;310;p74"/>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1" name="Google Shape;311;p74"/>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2" name="Google Shape;312;p74"/>
          <p:cNvSpPr txBox="1"/>
          <p:nvPr>
            <p:ph idx="1" type="body"/>
          </p:nvPr>
        </p:nvSpPr>
        <p:spPr>
          <a:xfrm>
            <a:off x="320246" y="3618898"/>
            <a:ext cx="5273246" cy="178803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2"/>
              </a:buClr>
              <a:buSzPts val="1120"/>
              <a:buFont typeface="Noto Sans Symbols"/>
              <a:buNone/>
              <a:defRPr sz="1600">
                <a:solidFill>
                  <a:schemeClr val="accent1"/>
                </a:solidFill>
              </a:defRPr>
            </a:lvl1pPr>
            <a:lvl2pPr indent="-228600" lvl="1" marL="914400" algn="l">
              <a:lnSpc>
                <a:spcPct val="90000"/>
              </a:lnSpc>
              <a:spcBef>
                <a:spcPts val="500"/>
              </a:spcBef>
              <a:spcAft>
                <a:spcPts val="0"/>
              </a:spcAft>
              <a:buClr>
                <a:schemeClr val="accent2"/>
              </a:buClr>
              <a:buSzPts val="1260"/>
              <a:buFont typeface="Noto Sans Symbols"/>
              <a:buNone/>
              <a:defRPr/>
            </a:lvl2pPr>
            <a:lvl3pPr indent="-228600" lvl="2" marL="1371600" algn="l">
              <a:lnSpc>
                <a:spcPct val="90000"/>
              </a:lnSpc>
              <a:spcBef>
                <a:spcPts val="500"/>
              </a:spcBef>
              <a:spcAft>
                <a:spcPts val="0"/>
              </a:spcAft>
              <a:buClr>
                <a:schemeClr val="accent2"/>
              </a:buClr>
              <a:buSzPts val="1120"/>
              <a:buFont typeface="Noto Sans Symbols"/>
              <a:buNone/>
              <a:defRPr/>
            </a:lvl3pPr>
            <a:lvl4pPr indent="-228600" lvl="3" marL="1828800" algn="l">
              <a:lnSpc>
                <a:spcPct val="90000"/>
              </a:lnSpc>
              <a:spcBef>
                <a:spcPts val="500"/>
              </a:spcBef>
              <a:spcAft>
                <a:spcPts val="0"/>
              </a:spcAft>
              <a:buClr>
                <a:schemeClr val="accent2"/>
              </a:buClr>
              <a:buSzPts val="980"/>
              <a:buFont typeface="Noto Sans Symbols"/>
              <a:buNone/>
              <a:defRPr/>
            </a:lvl4pPr>
            <a:lvl5pPr indent="-228600" lvl="4" marL="2286000" algn="l">
              <a:lnSpc>
                <a:spcPct val="90000"/>
              </a:lnSpc>
              <a:spcBef>
                <a:spcPts val="500"/>
              </a:spcBef>
              <a:spcAft>
                <a:spcPts val="0"/>
              </a:spcAft>
              <a:buClr>
                <a:schemeClr val="accent2"/>
              </a:buClr>
              <a:buSzPts val="980"/>
              <a:buFont typeface="Noto Sans Symbols"/>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3" name="Shape 313"/>
        <p:cNvGrpSpPr/>
        <p:nvPr/>
      </p:nvGrpSpPr>
      <p:grpSpPr>
        <a:xfrm>
          <a:off x="0" y="0"/>
          <a:ext cx="0" cy="0"/>
          <a:chOff x="0" y="0"/>
          <a:chExt cx="0" cy="0"/>
        </a:xfrm>
      </p:grpSpPr>
      <p:sp>
        <p:nvSpPr>
          <p:cNvPr id="314" name="Google Shape;314;p75"/>
          <p:cNvSpPr txBox="1"/>
          <p:nvPr>
            <p:ph type="title"/>
          </p:nvPr>
        </p:nvSpPr>
        <p:spPr>
          <a:xfrm>
            <a:off x="331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T Serif"/>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5" name="Google Shape;315;p75"/>
          <p:cNvSpPr/>
          <p:nvPr>
            <p:ph idx="2" type="pic"/>
          </p:nvPr>
        </p:nvSpPr>
        <p:spPr>
          <a:xfrm>
            <a:off x="5600700" y="992187"/>
            <a:ext cx="6172200" cy="4873625"/>
          </a:xfrm>
          <a:prstGeom prst="rect">
            <a:avLst/>
          </a:prstGeom>
          <a:noFill/>
          <a:ln>
            <a:noFill/>
          </a:ln>
        </p:spPr>
      </p:sp>
      <p:sp>
        <p:nvSpPr>
          <p:cNvPr id="316" name="Google Shape;316;p75"/>
          <p:cNvSpPr txBox="1"/>
          <p:nvPr>
            <p:ph idx="1" type="body"/>
          </p:nvPr>
        </p:nvSpPr>
        <p:spPr>
          <a:xfrm>
            <a:off x="331788" y="2428081"/>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sz="1600"/>
            </a:lvl1pPr>
            <a:lvl2pPr indent="-228600" lvl="1" marL="914400" algn="l">
              <a:lnSpc>
                <a:spcPct val="90000"/>
              </a:lnSpc>
              <a:spcBef>
                <a:spcPts val="500"/>
              </a:spcBef>
              <a:spcAft>
                <a:spcPts val="0"/>
              </a:spcAft>
              <a:buClr>
                <a:schemeClr val="dk2"/>
              </a:buClr>
              <a:buSzPts val="1400"/>
              <a:buNone/>
              <a:defRPr sz="1400"/>
            </a:lvl2pPr>
            <a:lvl3pPr indent="-228600" lvl="2" marL="1371600" algn="l">
              <a:lnSpc>
                <a:spcPct val="90000"/>
              </a:lnSpc>
              <a:spcBef>
                <a:spcPts val="500"/>
              </a:spcBef>
              <a:spcAft>
                <a:spcPts val="0"/>
              </a:spcAft>
              <a:buClr>
                <a:schemeClr val="dk2"/>
              </a:buClr>
              <a:buSzPts val="1200"/>
              <a:buNone/>
              <a:defRPr sz="1200"/>
            </a:lvl3pPr>
            <a:lvl4pPr indent="-228600" lvl="3" marL="1828800" algn="l">
              <a:lnSpc>
                <a:spcPct val="90000"/>
              </a:lnSpc>
              <a:spcBef>
                <a:spcPts val="500"/>
              </a:spcBef>
              <a:spcAft>
                <a:spcPts val="0"/>
              </a:spcAft>
              <a:buClr>
                <a:schemeClr val="dk2"/>
              </a:buClr>
              <a:buSzPts val="1000"/>
              <a:buNone/>
              <a:defRPr sz="1000"/>
            </a:lvl4pPr>
            <a:lvl5pPr indent="-228600" lvl="4" marL="2286000" algn="l">
              <a:lnSpc>
                <a:spcPct val="90000"/>
              </a:lnSpc>
              <a:spcBef>
                <a:spcPts val="500"/>
              </a:spcBef>
              <a:spcAft>
                <a:spcPts val="0"/>
              </a:spcAft>
              <a:buClr>
                <a:schemeClr val="dk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17" name="Google Shape;317;p75"/>
          <p:cNvSpPr txBox="1"/>
          <p:nvPr>
            <p:ph idx="10" type="dt"/>
          </p:nvPr>
        </p:nvSpPr>
        <p:spPr>
          <a:xfrm>
            <a:off x="325244"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8" name="Google Shape;318;p75"/>
          <p:cNvSpPr txBox="1"/>
          <p:nvPr>
            <p:ph idx="11" type="ftr"/>
          </p:nvPr>
        </p:nvSpPr>
        <p:spPr>
          <a:xfrm>
            <a:off x="7380732"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9" name="Google Shape;319;p75"/>
          <p:cNvSpPr txBox="1"/>
          <p:nvPr>
            <p:ph idx="12" type="sldNum"/>
          </p:nvPr>
        </p:nvSpPr>
        <p:spPr>
          <a:xfrm>
            <a:off x="11483006"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41" name="Shape 41"/>
        <p:cNvGrpSpPr/>
        <p:nvPr/>
      </p:nvGrpSpPr>
      <p:grpSpPr>
        <a:xfrm>
          <a:off x="0" y="0"/>
          <a:ext cx="0" cy="0"/>
          <a:chOff x="0" y="0"/>
          <a:chExt cx="0" cy="0"/>
        </a:xfrm>
      </p:grpSpPr>
      <p:sp>
        <p:nvSpPr>
          <p:cNvPr id="42" name="Google Shape;42;p31"/>
          <p:cNvSpPr/>
          <p:nvPr/>
        </p:nvSpPr>
        <p:spPr>
          <a:xfrm>
            <a:off x="0" y="1"/>
            <a:ext cx="12192000" cy="573563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 name="Google Shape;43;p31"/>
          <p:cNvSpPr txBox="1"/>
          <p:nvPr>
            <p:ph type="ctrTitle"/>
          </p:nvPr>
        </p:nvSpPr>
        <p:spPr>
          <a:xfrm>
            <a:off x="325391" y="1908431"/>
            <a:ext cx="7830960" cy="181321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6000"/>
              <a:buFont typeface="PT Serif"/>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4" name="Google Shape;44;p31"/>
          <p:cNvPicPr preferRelativeResize="0"/>
          <p:nvPr/>
        </p:nvPicPr>
        <p:blipFill rotWithShape="1">
          <a:blip r:embed="rId2">
            <a:alphaModFix/>
          </a:blip>
          <a:srcRect b="0" l="0" r="0" t="0"/>
          <a:stretch/>
        </p:blipFill>
        <p:spPr>
          <a:xfrm>
            <a:off x="432486" y="6122767"/>
            <a:ext cx="1873603" cy="415350"/>
          </a:xfrm>
          <a:prstGeom prst="rect">
            <a:avLst/>
          </a:prstGeom>
          <a:noFill/>
          <a:ln>
            <a:noFill/>
          </a:ln>
        </p:spPr>
      </p:pic>
      <p:pic>
        <p:nvPicPr>
          <p:cNvPr id="45" name="Google Shape;45;p31"/>
          <p:cNvPicPr preferRelativeResize="0"/>
          <p:nvPr/>
        </p:nvPicPr>
        <p:blipFill rotWithShape="1">
          <a:blip r:embed="rId3">
            <a:alphaModFix/>
          </a:blip>
          <a:srcRect b="0" l="0" r="0" t="0"/>
          <a:stretch/>
        </p:blipFill>
        <p:spPr>
          <a:xfrm>
            <a:off x="10520173" y="6114529"/>
            <a:ext cx="1400131" cy="420040"/>
          </a:xfrm>
          <a:prstGeom prst="rect">
            <a:avLst/>
          </a:prstGeom>
          <a:noFill/>
          <a:ln>
            <a:noFill/>
          </a:ln>
        </p:spPr>
      </p:pic>
      <p:sp>
        <p:nvSpPr>
          <p:cNvPr id="46" name="Google Shape;46;p31"/>
          <p:cNvSpPr txBox="1"/>
          <p:nvPr>
            <p:ph idx="1" type="body"/>
          </p:nvPr>
        </p:nvSpPr>
        <p:spPr>
          <a:xfrm>
            <a:off x="341868" y="1493948"/>
            <a:ext cx="7814483"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0" i="0" sz="1600">
                <a:solidFill>
                  <a:schemeClr val="lt1"/>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31"/>
          <p:cNvSpPr txBox="1"/>
          <p:nvPr>
            <p:ph idx="2" type="subTitle"/>
          </p:nvPr>
        </p:nvSpPr>
        <p:spPr>
          <a:xfrm>
            <a:off x="341868" y="3993405"/>
            <a:ext cx="5208032" cy="365125"/>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8" name="Google Shape;48;p31"/>
          <p:cNvSpPr txBox="1"/>
          <p:nvPr>
            <p:ph idx="10" type="dt"/>
          </p:nvPr>
        </p:nvSpPr>
        <p:spPr>
          <a:xfrm>
            <a:off x="341868" y="4368504"/>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D7D9D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49" name="Shape 49"/>
        <p:cNvGrpSpPr/>
        <p:nvPr/>
      </p:nvGrpSpPr>
      <p:grpSpPr>
        <a:xfrm>
          <a:off x="0" y="0"/>
          <a:ext cx="0" cy="0"/>
          <a:chOff x="0" y="0"/>
          <a:chExt cx="0" cy="0"/>
        </a:xfrm>
      </p:grpSpPr>
      <p:sp>
        <p:nvSpPr>
          <p:cNvPr id="50" name="Google Shape;50;p36"/>
          <p:cNvSpPr/>
          <p:nvPr/>
        </p:nvSpPr>
        <p:spPr>
          <a:xfrm>
            <a:off x="0" y="0"/>
            <a:ext cx="12200239" cy="6858000"/>
          </a:xfrm>
          <a:prstGeom prst="rect">
            <a:avLst/>
          </a:prstGeom>
          <a:solidFill>
            <a:srgbClr val="A9D4FE">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 name="Google Shape;51;p36"/>
          <p:cNvSpPr/>
          <p:nvPr/>
        </p:nvSpPr>
        <p:spPr>
          <a:xfrm>
            <a:off x="-8239" y="5725297"/>
            <a:ext cx="12200239" cy="113270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 name="Google Shape;52;p36"/>
          <p:cNvSpPr txBox="1"/>
          <p:nvPr>
            <p:ph type="ctrTitle"/>
          </p:nvPr>
        </p:nvSpPr>
        <p:spPr>
          <a:xfrm>
            <a:off x="341868" y="1770694"/>
            <a:ext cx="7261656"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6"/>
          <p:cNvSpPr txBox="1"/>
          <p:nvPr>
            <p:ph idx="1" type="subTitle"/>
          </p:nvPr>
        </p:nvSpPr>
        <p:spPr>
          <a:xfrm>
            <a:off x="341868" y="4175299"/>
            <a:ext cx="5004832" cy="365125"/>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4" name="Google Shape;54;p36"/>
          <p:cNvSpPr txBox="1"/>
          <p:nvPr>
            <p:ph idx="10" type="dt"/>
          </p:nvPr>
        </p:nvSpPr>
        <p:spPr>
          <a:xfrm>
            <a:off x="341868" y="455039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6"/>
          <p:cNvSpPr txBox="1"/>
          <p:nvPr>
            <p:ph idx="2" type="body"/>
          </p:nvPr>
        </p:nvSpPr>
        <p:spPr>
          <a:xfrm>
            <a:off x="341868" y="1356295"/>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0" i="0" sz="1600">
                <a:solidFill>
                  <a:schemeClr val="dk2"/>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6" name="Google Shape;56;p36"/>
          <p:cNvPicPr preferRelativeResize="0"/>
          <p:nvPr/>
        </p:nvPicPr>
        <p:blipFill rotWithShape="1">
          <a:blip r:embed="rId2">
            <a:alphaModFix/>
          </a:blip>
          <a:srcRect b="0" l="0" r="0" t="0"/>
          <a:stretch/>
        </p:blipFill>
        <p:spPr>
          <a:xfrm>
            <a:off x="10552670" y="6124872"/>
            <a:ext cx="1384113" cy="415234"/>
          </a:xfrm>
          <a:prstGeom prst="rect">
            <a:avLst/>
          </a:prstGeom>
          <a:noFill/>
          <a:ln>
            <a:noFill/>
          </a:ln>
        </p:spPr>
      </p:pic>
      <p:grpSp>
        <p:nvGrpSpPr>
          <p:cNvPr id="57" name="Google Shape;57;p36"/>
          <p:cNvGrpSpPr/>
          <p:nvPr/>
        </p:nvGrpSpPr>
        <p:grpSpPr>
          <a:xfrm>
            <a:off x="432486" y="6116925"/>
            <a:ext cx="1873603" cy="415350"/>
            <a:chOff x="432486" y="6131005"/>
            <a:chExt cx="1873603" cy="415350"/>
          </a:xfrm>
        </p:grpSpPr>
        <p:pic>
          <p:nvPicPr>
            <p:cNvPr id="58" name="Google Shape;58;p36"/>
            <p:cNvPicPr preferRelativeResize="0"/>
            <p:nvPr/>
          </p:nvPicPr>
          <p:blipFill rotWithShape="1">
            <a:blip r:embed="rId3">
              <a:alphaModFix/>
            </a:blip>
            <a:srcRect b="0" l="0" r="0" t="0"/>
            <a:stretch/>
          </p:blipFill>
          <p:spPr>
            <a:xfrm>
              <a:off x="432486" y="6131005"/>
              <a:ext cx="1873603" cy="415350"/>
            </a:xfrm>
            <a:prstGeom prst="rect">
              <a:avLst/>
            </a:prstGeom>
            <a:noFill/>
            <a:ln>
              <a:noFill/>
            </a:ln>
          </p:spPr>
        </p:pic>
        <p:pic>
          <p:nvPicPr>
            <p:cNvPr id="59" name="Google Shape;59;p36"/>
            <p:cNvPicPr preferRelativeResize="0"/>
            <p:nvPr/>
          </p:nvPicPr>
          <p:blipFill rotWithShape="1">
            <a:blip r:embed="rId4">
              <a:alphaModFix/>
            </a:blip>
            <a:srcRect b="0" l="25279" r="50096" t="0"/>
            <a:stretch/>
          </p:blipFill>
          <p:spPr>
            <a:xfrm>
              <a:off x="906162" y="6131005"/>
              <a:ext cx="461320" cy="415350"/>
            </a:xfrm>
            <a:prstGeom prst="rect">
              <a:avLst/>
            </a:prstGeom>
            <a:noFill/>
            <a:ln>
              <a:noFill/>
            </a:ln>
          </p:spPr>
        </p:pic>
      </p:grpSp>
    </p:spTree>
  </p:cSld>
  <p:clrMapOvr>
    <a:masterClrMapping/>
  </p:clrMapOvr>
  <p:extLst>
    <p:ext uri="{DCECCB84-F9BA-43D5-87BE-67443E8EF086}">
      <p15:sldGuideLst>
        <p15:guide id="1"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60" name="Shape 60"/>
        <p:cNvGrpSpPr/>
        <p:nvPr/>
      </p:nvGrpSpPr>
      <p:grpSpPr>
        <a:xfrm>
          <a:off x="0" y="0"/>
          <a:ext cx="0" cy="0"/>
          <a:chOff x="0" y="0"/>
          <a:chExt cx="0" cy="0"/>
        </a:xfrm>
      </p:grpSpPr>
      <p:pic>
        <p:nvPicPr>
          <p:cNvPr id="61" name="Google Shape;61;p38"/>
          <p:cNvPicPr preferRelativeResize="0"/>
          <p:nvPr/>
        </p:nvPicPr>
        <p:blipFill rotWithShape="1">
          <a:blip r:embed="rId2">
            <a:alphaModFix/>
          </a:blip>
          <a:srcRect b="14400" l="-1" r="14401" t="0"/>
          <a:stretch/>
        </p:blipFill>
        <p:spPr>
          <a:xfrm>
            <a:off x="0" y="0"/>
            <a:ext cx="12192000" cy="6858000"/>
          </a:xfrm>
          <a:prstGeom prst="rect">
            <a:avLst/>
          </a:prstGeom>
          <a:noFill/>
          <a:ln>
            <a:noFill/>
          </a:ln>
        </p:spPr>
      </p:pic>
      <p:sp>
        <p:nvSpPr>
          <p:cNvPr id="62" name="Google Shape;62;p38"/>
          <p:cNvSpPr/>
          <p:nvPr/>
        </p:nvSpPr>
        <p:spPr>
          <a:xfrm>
            <a:off x="0" y="0"/>
            <a:ext cx="12192000" cy="6858000"/>
          </a:xfrm>
          <a:prstGeom prst="rect">
            <a:avLst/>
          </a:prstGeom>
          <a:solidFill>
            <a:srgbClr val="A9D4FE">
              <a:alpha val="7254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 name="Google Shape;63;p38"/>
          <p:cNvSpPr txBox="1"/>
          <p:nvPr>
            <p:ph type="ctrTitle"/>
          </p:nvPr>
        </p:nvSpPr>
        <p:spPr>
          <a:xfrm>
            <a:off x="341868" y="1683430"/>
            <a:ext cx="7261656"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8"/>
          <p:cNvSpPr txBox="1"/>
          <p:nvPr>
            <p:ph idx="1" type="subTitle"/>
          </p:nvPr>
        </p:nvSpPr>
        <p:spPr>
          <a:xfrm>
            <a:off x="341868" y="4529342"/>
            <a:ext cx="5068332" cy="365125"/>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5" name="Google Shape;65;p38"/>
          <p:cNvSpPr txBox="1"/>
          <p:nvPr>
            <p:ph idx="10" type="dt"/>
          </p:nvPr>
        </p:nvSpPr>
        <p:spPr>
          <a:xfrm>
            <a:off x="341868" y="4904441"/>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8"/>
          <p:cNvSpPr txBox="1"/>
          <p:nvPr>
            <p:ph idx="2" type="body"/>
          </p:nvPr>
        </p:nvSpPr>
        <p:spPr>
          <a:xfrm>
            <a:off x="341868" y="1269031"/>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0" i="0" sz="1600">
                <a:solidFill>
                  <a:schemeClr val="dk2"/>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7" name="Google Shape;67;p38"/>
          <p:cNvPicPr preferRelativeResize="0"/>
          <p:nvPr/>
        </p:nvPicPr>
        <p:blipFill rotWithShape="1">
          <a:blip r:embed="rId3">
            <a:alphaModFix/>
          </a:blip>
          <a:srcRect b="0" l="0" r="0" t="0"/>
          <a:stretch/>
        </p:blipFill>
        <p:spPr>
          <a:xfrm>
            <a:off x="432486" y="5931243"/>
            <a:ext cx="2737549" cy="606874"/>
          </a:xfrm>
          <a:prstGeom prst="rect">
            <a:avLst/>
          </a:prstGeom>
          <a:noFill/>
          <a:ln>
            <a:noFill/>
          </a:ln>
        </p:spPr>
      </p:pic>
      <p:pic>
        <p:nvPicPr>
          <p:cNvPr id="68" name="Google Shape;68;p38"/>
          <p:cNvPicPr preferRelativeResize="0"/>
          <p:nvPr/>
        </p:nvPicPr>
        <p:blipFill rotWithShape="1">
          <a:blip r:embed="rId4">
            <a:alphaModFix/>
          </a:blip>
          <a:srcRect b="0" l="0" r="0" t="0"/>
          <a:stretch/>
        </p:blipFill>
        <p:spPr>
          <a:xfrm>
            <a:off x="10313774" y="6051214"/>
            <a:ext cx="1623008" cy="486903"/>
          </a:xfrm>
          <a:prstGeom prst="rect">
            <a:avLst/>
          </a:prstGeom>
          <a:noFill/>
          <a:ln>
            <a:noFill/>
          </a:ln>
        </p:spPr>
      </p:pic>
    </p:spTree>
  </p:cSld>
  <p:clrMapOvr>
    <a:masterClrMapping/>
  </p:clrMapOvr>
  <p:extLst>
    <p:ext uri="{DCECCB84-F9BA-43D5-87BE-67443E8EF086}">
      <p15:sldGuideLst>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69" name="Shape 69"/>
        <p:cNvGrpSpPr/>
        <p:nvPr/>
      </p:nvGrpSpPr>
      <p:grpSpPr>
        <a:xfrm>
          <a:off x="0" y="0"/>
          <a:ext cx="0" cy="0"/>
          <a:chOff x="0" y="0"/>
          <a:chExt cx="0" cy="0"/>
        </a:xfrm>
      </p:grpSpPr>
      <p:grpSp>
        <p:nvGrpSpPr>
          <p:cNvPr id="70" name="Google Shape;70;p39"/>
          <p:cNvGrpSpPr/>
          <p:nvPr/>
        </p:nvGrpSpPr>
        <p:grpSpPr>
          <a:xfrm>
            <a:off x="0" y="0"/>
            <a:ext cx="12192001" cy="6858000"/>
            <a:chOff x="0" y="0"/>
            <a:chExt cx="12192001" cy="6858000"/>
          </a:xfrm>
        </p:grpSpPr>
        <p:pic>
          <p:nvPicPr>
            <p:cNvPr descr="Background pattern&#10;&#10;Description automatically generated" id="71" name="Google Shape;71;p39"/>
            <p:cNvPicPr preferRelativeResize="0"/>
            <p:nvPr/>
          </p:nvPicPr>
          <p:blipFill rotWithShape="1">
            <a:blip r:embed="rId2">
              <a:alphaModFix/>
            </a:blip>
            <a:srcRect b="63627" l="0" r="4391" t="515"/>
            <a:stretch/>
          </p:blipFill>
          <p:spPr>
            <a:xfrm>
              <a:off x="1" y="0"/>
              <a:ext cx="12192000" cy="6858000"/>
            </a:xfrm>
            <a:prstGeom prst="rect">
              <a:avLst/>
            </a:prstGeom>
            <a:noFill/>
            <a:ln>
              <a:noFill/>
            </a:ln>
          </p:spPr>
        </p:pic>
        <p:sp>
          <p:nvSpPr>
            <p:cNvPr id="72" name="Google Shape;72;p39"/>
            <p:cNvSpPr/>
            <p:nvPr/>
          </p:nvSpPr>
          <p:spPr>
            <a:xfrm>
              <a:off x="0" y="0"/>
              <a:ext cx="12192000" cy="6858000"/>
            </a:xfrm>
            <a:prstGeom prst="rect">
              <a:avLst/>
            </a:prstGeom>
            <a:solidFill>
              <a:srgbClr val="A9D4FE">
                <a:alpha val="5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73" name="Google Shape;73;p39"/>
          <p:cNvPicPr preferRelativeResize="0"/>
          <p:nvPr/>
        </p:nvPicPr>
        <p:blipFill rotWithShape="1">
          <a:blip r:embed="rId3">
            <a:alphaModFix/>
          </a:blip>
          <a:srcRect b="0" l="0" r="0" t="0"/>
          <a:stretch/>
        </p:blipFill>
        <p:spPr>
          <a:xfrm>
            <a:off x="432486" y="5931243"/>
            <a:ext cx="2737549" cy="606874"/>
          </a:xfrm>
          <a:prstGeom prst="rect">
            <a:avLst/>
          </a:prstGeom>
          <a:noFill/>
          <a:ln>
            <a:noFill/>
          </a:ln>
        </p:spPr>
      </p:pic>
      <p:sp>
        <p:nvSpPr>
          <p:cNvPr id="74" name="Google Shape;74;p39"/>
          <p:cNvSpPr txBox="1"/>
          <p:nvPr>
            <p:ph type="ctrTitle"/>
          </p:nvPr>
        </p:nvSpPr>
        <p:spPr>
          <a:xfrm>
            <a:off x="341868" y="1683430"/>
            <a:ext cx="7261656"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9"/>
          <p:cNvSpPr txBox="1"/>
          <p:nvPr>
            <p:ph idx="1" type="subTitle"/>
          </p:nvPr>
        </p:nvSpPr>
        <p:spPr>
          <a:xfrm>
            <a:off x="341868" y="4529342"/>
            <a:ext cx="4903232" cy="365125"/>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2"/>
              </a:buClr>
              <a:buSzPts val="2000"/>
              <a:buNone/>
              <a:defRPr sz="2000">
                <a:solidFill>
                  <a:schemeClr val="dk2"/>
                </a:solidFill>
              </a:defRPr>
            </a:lvl1pPr>
            <a:lvl2pPr lvl="1" algn="ctr">
              <a:lnSpc>
                <a:spcPct val="90000"/>
              </a:lnSpc>
              <a:spcBef>
                <a:spcPts val="500"/>
              </a:spcBef>
              <a:spcAft>
                <a:spcPts val="0"/>
              </a:spcAft>
              <a:buClr>
                <a:schemeClr val="dk2"/>
              </a:buClr>
              <a:buSzPts val="2000"/>
              <a:buNone/>
              <a:defRPr sz="2000"/>
            </a:lvl2pPr>
            <a:lvl3pPr lvl="2" algn="ctr">
              <a:lnSpc>
                <a:spcPct val="90000"/>
              </a:lnSpc>
              <a:spcBef>
                <a:spcPts val="500"/>
              </a:spcBef>
              <a:spcAft>
                <a:spcPts val="0"/>
              </a:spcAft>
              <a:buClr>
                <a:schemeClr val="dk2"/>
              </a:buClr>
              <a:buSzPts val="1800"/>
              <a:buNone/>
              <a:defRPr sz="1800"/>
            </a:lvl3pPr>
            <a:lvl4pPr lvl="3" algn="ctr">
              <a:lnSpc>
                <a:spcPct val="90000"/>
              </a:lnSpc>
              <a:spcBef>
                <a:spcPts val="500"/>
              </a:spcBef>
              <a:spcAft>
                <a:spcPts val="0"/>
              </a:spcAft>
              <a:buClr>
                <a:schemeClr val="dk2"/>
              </a:buClr>
              <a:buSzPts val="1600"/>
              <a:buNone/>
              <a:defRPr sz="1600"/>
            </a:lvl4pPr>
            <a:lvl5pPr lvl="4" algn="ctr">
              <a:lnSpc>
                <a:spcPct val="9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6" name="Google Shape;76;p39"/>
          <p:cNvSpPr txBox="1"/>
          <p:nvPr>
            <p:ph idx="10" type="dt"/>
          </p:nvPr>
        </p:nvSpPr>
        <p:spPr>
          <a:xfrm>
            <a:off x="341868" y="4904441"/>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9"/>
          <p:cNvSpPr txBox="1"/>
          <p:nvPr>
            <p:ph idx="2" type="body"/>
          </p:nvPr>
        </p:nvSpPr>
        <p:spPr>
          <a:xfrm>
            <a:off x="341868" y="1269031"/>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0" i="0" sz="1600">
                <a:solidFill>
                  <a:schemeClr val="dk2"/>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8" name="Google Shape;78;p39"/>
          <p:cNvPicPr preferRelativeResize="0"/>
          <p:nvPr/>
        </p:nvPicPr>
        <p:blipFill rotWithShape="1">
          <a:blip r:embed="rId4">
            <a:alphaModFix/>
          </a:blip>
          <a:srcRect b="0" l="0" r="0" t="0"/>
          <a:stretch/>
        </p:blipFill>
        <p:spPr>
          <a:xfrm>
            <a:off x="10313774" y="6051214"/>
            <a:ext cx="1623008" cy="486903"/>
          </a:xfrm>
          <a:prstGeom prst="rect">
            <a:avLst/>
          </a:prstGeom>
          <a:noFill/>
          <a:ln>
            <a:noFill/>
          </a:ln>
        </p:spPr>
      </p:pic>
    </p:spTree>
  </p:cSld>
  <p:clrMapOvr>
    <a:masterClrMapping/>
  </p:clrMapOvr>
  <p:extLst>
    <p:ext uri="{DCECCB84-F9BA-43D5-87BE-67443E8EF086}">
      <p15:sldGuideLst>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bg>
      <p:bgPr>
        <a:solidFill>
          <a:srgbClr val="BFE4FF"/>
        </a:solidFill>
      </p:bgPr>
    </p:bg>
    <p:spTree>
      <p:nvGrpSpPr>
        <p:cNvPr id="79" name="Shape 79"/>
        <p:cNvGrpSpPr/>
        <p:nvPr/>
      </p:nvGrpSpPr>
      <p:grpSpPr>
        <a:xfrm>
          <a:off x="0" y="0"/>
          <a:ext cx="0" cy="0"/>
          <a:chOff x="0" y="0"/>
          <a:chExt cx="0" cy="0"/>
        </a:xfrm>
      </p:grpSpPr>
      <p:sp>
        <p:nvSpPr>
          <p:cNvPr id="80" name="Google Shape;80;p40"/>
          <p:cNvSpPr txBox="1"/>
          <p:nvPr>
            <p:ph type="ctrTitle"/>
          </p:nvPr>
        </p:nvSpPr>
        <p:spPr>
          <a:xfrm>
            <a:off x="341868" y="2612711"/>
            <a:ext cx="7261656" cy="163257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6600"/>
              <a:buFont typeface="PT Serif"/>
              <a:buNone/>
              <a:defRPr sz="6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40"/>
          <p:cNvSpPr txBox="1"/>
          <p:nvPr>
            <p:ph idx="1" type="body"/>
          </p:nvPr>
        </p:nvSpPr>
        <p:spPr>
          <a:xfrm>
            <a:off x="341868" y="2198312"/>
            <a:ext cx="4246607" cy="366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1600"/>
              <a:buNone/>
              <a:defRPr b="0" i="0" sz="1600">
                <a:solidFill>
                  <a:schemeClr val="dk2"/>
                </a:solidFill>
                <a:latin typeface="Source Sans Pro"/>
                <a:ea typeface="Source Sans Pro"/>
                <a:cs typeface="Source Sans Pro"/>
                <a:sym typeface="Source Sans Pro"/>
              </a:defRPr>
            </a:lvl1pPr>
            <a:lvl2pPr indent="-228600" lvl="1" marL="914400" algn="l">
              <a:lnSpc>
                <a:spcPct val="90000"/>
              </a:lnSpc>
              <a:spcBef>
                <a:spcPts val="500"/>
              </a:spcBef>
              <a:spcAft>
                <a:spcPts val="0"/>
              </a:spcAft>
              <a:buClr>
                <a:schemeClr val="lt1"/>
              </a:buClr>
              <a:buSzPts val="1800"/>
              <a:buNone/>
              <a:defRPr>
                <a:solidFill>
                  <a:schemeClr val="lt1"/>
                </a:solidFill>
              </a:defRPr>
            </a:lvl2pPr>
            <a:lvl3pPr indent="-330200" lvl="2" marL="1371600" algn="l">
              <a:lnSpc>
                <a:spcPct val="90000"/>
              </a:lnSpc>
              <a:spcBef>
                <a:spcPts val="500"/>
              </a:spcBef>
              <a:spcAft>
                <a:spcPts val="0"/>
              </a:spcAft>
              <a:buClr>
                <a:schemeClr val="lt1"/>
              </a:buClr>
              <a:buSzPts val="1600"/>
              <a:buChar char="•"/>
              <a:defRPr>
                <a:solidFill>
                  <a:schemeClr val="lt1"/>
                </a:solidFill>
              </a:defRPr>
            </a:lvl3pPr>
            <a:lvl4pPr indent="-317500" lvl="3" marL="1828800" algn="l">
              <a:lnSpc>
                <a:spcPct val="90000"/>
              </a:lnSpc>
              <a:spcBef>
                <a:spcPts val="500"/>
              </a:spcBef>
              <a:spcAft>
                <a:spcPts val="0"/>
              </a:spcAft>
              <a:buClr>
                <a:schemeClr val="lt1"/>
              </a:buClr>
              <a:buSzPts val="1400"/>
              <a:buChar char="•"/>
              <a:defRPr>
                <a:solidFill>
                  <a:schemeClr val="lt1"/>
                </a:solidFill>
              </a:defRPr>
            </a:lvl4pPr>
            <a:lvl5pPr indent="-317500" lvl="4" marL="2286000" algn="l">
              <a:lnSpc>
                <a:spcPct val="90000"/>
              </a:lnSpc>
              <a:spcBef>
                <a:spcPts val="500"/>
              </a:spcBef>
              <a:spcAft>
                <a:spcPts val="0"/>
              </a:spcAft>
              <a:buClr>
                <a:schemeClr val="lt1"/>
              </a:buClr>
              <a:buSzPts val="14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40"/>
          <p:cNvSpPr txBox="1"/>
          <p:nvPr>
            <p:ph idx="11" type="ftr"/>
          </p:nvPr>
        </p:nvSpPr>
        <p:spPr>
          <a:xfrm>
            <a:off x="7372695" y="6356350"/>
            <a:ext cx="41148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1200">
                <a:solidFill>
                  <a:srgbClr val="8A8A8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0"/>
          <p:cNvSpPr txBox="1"/>
          <p:nvPr>
            <p:ph idx="12" type="sldNum"/>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4.xml"/><Relationship Id="rId22" Type="http://schemas.openxmlformats.org/officeDocument/2006/relationships/slideLayout" Target="../slideLayouts/slideLayout46.xml"/><Relationship Id="rId21" Type="http://schemas.openxmlformats.org/officeDocument/2006/relationships/slideLayout" Target="../slideLayouts/slideLayout45.xml"/><Relationship Id="rId23" Type="http://schemas.openxmlformats.org/officeDocument/2006/relationships/theme" Target="../theme/theme1.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19" Type="http://schemas.openxmlformats.org/officeDocument/2006/relationships/slideLayout" Target="../slideLayouts/slideLayout43.xml"/><Relationship Id="rId1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0"/>
          <p:cNvSpPr txBox="1"/>
          <p:nvPr>
            <p:ph type="title"/>
          </p:nvPr>
        </p:nvSpPr>
        <p:spPr>
          <a:xfrm>
            <a:off x="310376" y="365125"/>
            <a:ext cx="10515600" cy="132556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3600"/>
              <a:buFont typeface="PT Serif"/>
              <a:buNone/>
              <a:defRPr b="0" i="0" sz="3600" u="none" cap="none" strike="noStrike">
                <a:solidFill>
                  <a:schemeClr val="dk1"/>
                </a:solidFill>
                <a:latin typeface="PT Serif"/>
                <a:ea typeface="PT Serif"/>
                <a:cs typeface="PT Serif"/>
                <a:sym typeface="PT Serif"/>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0"/>
          <p:cNvSpPr txBox="1"/>
          <p:nvPr>
            <p:ph idx="1" type="body"/>
          </p:nvPr>
        </p:nvSpPr>
        <p:spPr>
          <a:xfrm>
            <a:off x="310376" y="1825625"/>
            <a:ext cx="11462524" cy="435133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PT Serif"/>
                <a:ea typeface="PT Serif"/>
                <a:cs typeface="PT Serif"/>
                <a:sym typeface="PT Serif"/>
              </a:defRPr>
            </a:lvl1pPr>
            <a:lvl2pPr indent="-342900" lvl="1" marL="9144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PT Serif"/>
                <a:ea typeface="PT Serif"/>
                <a:cs typeface="PT Serif"/>
                <a:sym typeface="PT Serif"/>
              </a:defRPr>
            </a:lvl2pPr>
            <a:lvl3pPr indent="-330200" lvl="2" marL="1371600"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PT Serif"/>
                <a:ea typeface="PT Serif"/>
                <a:cs typeface="PT Serif"/>
                <a:sym typeface="PT Serif"/>
              </a:defRPr>
            </a:lvl3pPr>
            <a:lvl4pPr indent="-317500" lvl="3" marL="1828800"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PT Serif"/>
                <a:ea typeface="PT Serif"/>
                <a:cs typeface="PT Serif"/>
                <a:sym typeface="PT Serif"/>
              </a:defRPr>
            </a:lvl4pPr>
            <a:lvl5pPr indent="-317500" lvl="4" marL="2286000"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PT Serif"/>
                <a:ea typeface="PT Serif"/>
                <a:cs typeface="PT Serif"/>
                <a:sym typeface="PT Serif"/>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0"/>
          <p:cNvSpPr txBox="1"/>
          <p:nvPr>
            <p:ph idx="10" type="dt"/>
          </p:nvPr>
        </p:nvSpPr>
        <p:spPr>
          <a:xfrm>
            <a:off x="325244"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A8A8A"/>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0"/>
          <p:cNvSpPr txBox="1"/>
          <p:nvPr>
            <p:ph idx="11" type="ftr"/>
          </p:nvPr>
        </p:nvSpPr>
        <p:spPr>
          <a:xfrm>
            <a:off x="7380732" y="6356350"/>
            <a:ext cx="41148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8A8A8A"/>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0"/>
          <p:cNvSpPr txBox="1"/>
          <p:nvPr>
            <p:ph idx="12" type="sldNum"/>
          </p:nvPr>
        </p:nvSpPr>
        <p:spPr>
          <a:xfrm>
            <a:off x="11483006" y="6356350"/>
            <a:ext cx="406052"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pos="264">
          <p15:clr>
            <a:srgbClr val="F26B43"/>
          </p15:clr>
        </p15:guide>
        <p15:guide id="3" pos="74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sp>
        <p:nvSpPr>
          <p:cNvPr id="171" name="Google Shape;171;p33"/>
          <p:cNvSpPr txBox="1"/>
          <p:nvPr>
            <p:ph type="title"/>
          </p:nvPr>
        </p:nvSpPr>
        <p:spPr>
          <a:xfrm>
            <a:off x="310376" y="365125"/>
            <a:ext cx="10515600" cy="132556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3600"/>
              <a:buFont typeface="PT Serif"/>
              <a:buNone/>
              <a:defRPr b="0" i="0" sz="3600" u="none" cap="none" strike="noStrike">
                <a:solidFill>
                  <a:schemeClr val="dk1"/>
                </a:solidFill>
                <a:latin typeface="PT Serif"/>
                <a:ea typeface="PT Serif"/>
                <a:cs typeface="PT Serif"/>
                <a:sym typeface="PT Serif"/>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2" name="Google Shape;172;p33"/>
          <p:cNvSpPr txBox="1"/>
          <p:nvPr>
            <p:ph idx="1" type="body"/>
          </p:nvPr>
        </p:nvSpPr>
        <p:spPr>
          <a:xfrm>
            <a:off x="310376" y="1825625"/>
            <a:ext cx="11462524" cy="435133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chemeClr val="dk2"/>
              </a:buClr>
              <a:buSzPts val="2000"/>
              <a:buFont typeface="Arial"/>
              <a:buChar char="•"/>
              <a:defRPr b="0" i="0" sz="2000" u="none" cap="none" strike="noStrike">
                <a:solidFill>
                  <a:schemeClr val="dk2"/>
                </a:solidFill>
                <a:latin typeface="PT Serif"/>
                <a:ea typeface="PT Serif"/>
                <a:cs typeface="PT Serif"/>
                <a:sym typeface="PT Serif"/>
              </a:defRPr>
            </a:lvl1pPr>
            <a:lvl2pPr indent="-342900" lvl="1" marL="9144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PT Serif"/>
                <a:ea typeface="PT Serif"/>
                <a:cs typeface="PT Serif"/>
                <a:sym typeface="PT Serif"/>
              </a:defRPr>
            </a:lvl2pPr>
            <a:lvl3pPr indent="-330200" lvl="2" marL="1371600" marR="0" rtl="0" algn="l">
              <a:lnSpc>
                <a:spcPct val="90000"/>
              </a:lnSpc>
              <a:spcBef>
                <a:spcPts val="500"/>
              </a:spcBef>
              <a:spcAft>
                <a:spcPts val="0"/>
              </a:spcAft>
              <a:buClr>
                <a:schemeClr val="dk2"/>
              </a:buClr>
              <a:buSzPts val="1600"/>
              <a:buFont typeface="Arial"/>
              <a:buChar char="•"/>
              <a:defRPr b="0" i="0" sz="1600" u="none" cap="none" strike="noStrike">
                <a:solidFill>
                  <a:schemeClr val="dk2"/>
                </a:solidFill>
                <a:latin typeface="PT Serif"/>
                <a:ea typeface="PT Serif"/>
                <a:cs typeface="PT Serif"/>
                <a:sym typeface="PT Serif"/>
              </a:defRPr>
            </a:lvl3pPr>
            <a:lvl4pPr indent="-317500" lvl="3" marL="1828800"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PT Serif"/>
                <a:ea typeface="PT Serif"/>
                <a:cs typeface="PT Serif"/>
                <a:sym typeface="PT Serif"/>
              </a:defRPr>
            </a:lvl4pPr>
            <a:lvl5pPr indent="-317500" lvl="4" marL="2286000" marR="0" rtl="0" algn="l">
              <a:lnSpc>
                <a:spcPct val="90000"/>
              </a:lnSpc>
              <a:spcBef>
                <a:spcPts val="500"/>
              </a:spcBef>
              <a:spcAft>
                <a:spcPts val="0"/>
              </a:spcAft>
              <a:buClr>
                <a:schemeClr val="dk2"/>
              </a:buClr>
              <a:buSzPts val="1400"/>
              <a:buFont typeface="Arial"/>
              <a:buChar char="•"/>
              <a:defRPr b="0" i="0" sz="1400" u="none" cap="none" strike="noStrike">
                <a:solidFill>
                  <a:schemeClr val="dk2"/>
                </a:solidFill>
                <a:latin typeface="PT Serif"/>
                <a:ea typeface="PT Serif"/>
                <a:cs typeface="PT Serif"/>
                <a:sym typeface="PT Serif"/>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3" name="Google Shape;173;p33"/>
          <p:cNvSpPr txBox="1"/>
          <p:nvPr>
            <p:ph idx="10" type="dt"/>
          </p:nvPr>
        </p:nvSpPr>
        <p:spPr>
          <a:xfrm>
            <a:off x="325244"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A8A8A"/>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4" name="Google Shape;174;p33"/>
          <p:cNvSpPr txBox="1"/>
          <p:nvPr>
            <p:ph idx="11" type="ftr"/>
          </p:nvPr>
        </p:nvSpPr>
        <p:spPr>
          <a:xfrm>
            <a:off x="7380732" y="6356350"/>
            <a:ext cx="41148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8A8A8A"/>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5" name="Google Shape;175;p33"/>
          <p:cNvSpPr txBox="1"/>
          <p:nvPr>
            <p:ph idx="12" type="sldNum"/>
          </p:nvPr>
        </p:nvSpPr>
        <p:spPr>
          <a:xfrm>
            <a:off x="11483006" y="6356350"/>
            <a:ext cx="406052"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A8A8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pos="264">
          <p15:clr>
            <a:srgbClr val="F26B43"/>
          </p15:clr>
        </p15:guide>
        <p15:guide id="3" pos="74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app.zenhub.com/workspaces/1095b-tax-form-61e19735167b2500170b2146/issues/department-of-veterans-affairs/va.gov-team/35968" TargetMode="External"/><Relationship Id="rId4" Type="http://schemas.openxmlformats.org/officeDocument/2006/relationships/hyperlink" Target="https://github.com/department-of-veterans-affairs/va.gov-team/blob/master/products/health-care/1095b-tax-form/product/Stakeholder-Meeting-Notes-Sprint-1.m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hyperlink" Target="https://github.com/department-of-veterans-affairs/va.gov-team/blob/master/products/health-care/1095b-tax-form/product/1095B-Tax-Form-Product-Outline.md" TargetMode="External"/><Relationship Id="rId5" Type="http://schemas.openxmlformats.org/officeDocument/2006/relationships/hyperlink" Target="https://app.zenhub.com/workspace/o/department-of-veterans-affairs/va.gov-team/issues/3597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app.mural.co/t/innovationboards1199/m/innovationboards1199/1642780838662/87664dd906fbc4b480a62696d65d81d5c64db3f7?sender=ashleycastillo7101" TargetMode="External"/><Relationship Id="rId4" Type="http://schemas.openxmlformats.org/officeDocument/2006/relationships/hyperlink" Target="https://app.zenhub.com/workspaces/1095b-tax-form-61e19735167b2500170b2146/issues/department-of-veterans-affairs/va.gov-team/3597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hyperlink" Target="https://app.mural.co/t/innovationboards1199/m/innovationboards1199/1642780838662/87664dd906fbc4b480a62696d65d81d5c64db3f7?sender=ashleycastillo7101" TargetMode="External"/><Relationship Id="rId4" Type="http://schemas.openxmlformats.org/officeDocument/2006/relationships/hyperlink" Target="https://app.zenhub.com/workspaces/1095b-tax-form-61e19735167b2500170b2146/issues/department-of-veterans-affairs/va.gov-team/3597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8.jpg"/><Relationship Id="rId4" Type="http://schemas.openxmlformats.org/officeDocument/2006/relationships/image" Target="../media/image32.jpg"/><Relationship Id="rId5" Type="http://schemas.openxmlformats.org/officeDocument/2006/relationships/hyperlink" Target="https://github.com/department-of-veterans-affairs/va.gov-team/blob/master/products/health-care/1095b-tax-form/design/VA%201095-B_user%20flow-health%20care_2-4-22.jpg" TargetMode="External"/><Relationship Id="rId6" Type="http://schemas.openxmlformats.org/officeDocument/2006/relationships/hyperlink" Target="https://github.com/department-of-veterans-affairs/va.gov-team/blob/master/products/health-care/1095b-tax-form/design/VA%201095-B_user%20flow-records-V2_2-4-22.jpg" TargetMode="External"/><Relationship Id="rId7" Type="http://schemas.openxmlformats.org/officeDocument/2006/relationships/hyperlink" Target="https://app.zenhub.com/workspaces/1095b-tax-form-61e19735167b2500170b2146/issues/department-of-veterans-affairs/va.gov-team/36039"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0.jpg"/><Relationship Id="rId4" Type="http://schemas.openxmlformats.org/officeDocument/2006/relationships/image" Target="../media/image36.jpg"/><Relationship Id="rId5" Type="http://schemas.openxmlformats.org/officeDocument/2006/relationships/image" Target="../media/image39.jpg"/><Relationship Id="rId6" Type="http://schemas.openxmlformats.org/officeDocument/2006/relationships/image" Target="../media/image42.jpg"/><Relationship Id="rId7" Type="http://schemas.openxmlformats.org/officeDocument/2006/relationships/hyperlink" Target="https://github.com/department-of-veterans-affairs/va.gov-team/blob/master/products/health-care/1095b-tax-form/design/1095-B_Tax_Document_Mid-fidelity_Wireframes_Unauth_Auth.pdf" TargetMode="External"/><Relationship Id="rId8" Type="http://schemas.openxmlformats.org/officeDocument/2006/relationships/hyperlink" Target="https://app.zenhub.com/workspaces/1095b-tax-form-61e19735167b2500170b2146/issues/department-of-veterans-affairs/va.gov-team/35969"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github.com/department-of-veterans-affairs/va.gov-team/blob/master/products/health-care/1095b-tax-form/design/Content/1095-B%20Content%20Needs.md" TargetMode="External"/><Relationship Id="rId4" Type="http://schemas.openxmlformats.org/officeDocument/2006/relationships/hyperlink" Target="https://github.com/department-of-veterans-affairs/va.gov-team/blob/master/products/health-care/1095b-tax-form/design/1095-B_Tax_Document_Mid-fidelity_Wireframes_Unauth_Auth.pdf" TargetMode="External"/><Relationship Id="rId5" Type="http://schemas.openxmlformats.org/officeDocument/2006/relationships/image" Target="../media/image37.png"/><Relationship Id="rId6" Type="http://schemas.openxmlformats.org/officeDocument/2006/relationships/hyperlink" Target="https://app.zenhub.com/workspaces/1095b-tax-form-61e19735167b2500170b2146/issues/department-of-veterans-affairs/va.gov-team/36164"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hyperlink" Target="https://github.com/department-of-veterans-affairs/va.gov-team/blob/master/products/health-care/1095b-tax-form/research/research-plan.md" TargetMode="External"/><Relationship Id="rId6" Type="http://schemas.openxmlformats.org/officeDocument/2006/relationships/hyperlink" Target="https://github.com/department-of-veterans-affairs/va.gov-team/blob/master/products/health-care/1095b-tax-form/research/conversation-guide.md" TargetMode="External"/><Relationship Id="rId7" Type="http://schemas.openxmlformats.org/officeDocument/2006/relationships/hyperlink" Target="https://app.zenhub.com/workspaces/1095b-tax-form-61e19735167b2500170b2146/issues/department-of-veterans-affairs/va.gov-team/35967"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techopedia.com/definition/28727/batch-job-sap" TargetMode="External"/><Relationship Id="rId4" Type="http://schemas.openxmlformats.org/officeDocument/2006/relationships/hyperlink" Target="https://aws.amazon.com/s3/" TargetMode="External"/><Relationship Id="rId9" Type="http://schemas.openxmlformats.org/officeDocument/2006/relationships/hyperlink" Target="https://app.zenhub.com/workspaces/1095b-tax-form-61e19735167b2500170b2146/issues/department-of-veterans-affairs/va.gov-team/35965" TargetMode="External"/><Relationship Id="rId5" Type="http://schemas.openxmlformats.org/officeDocument/2006/relationships/hyperlink" Target="https://aws.amazon.com/rds/aurora/?aurora-whats-new.sort-by=item.additionalFields.postDateTime&amp;aurora-whats-new.sort-order=desc" TargetMode="External"/><Relationship Id="rId6" Type="http://schemas.openxmlformats.org/officeDocument/2006/relationships/hyperlink" Target="https://www.sumologic.com/glossary/crud/" TargetMode="External"/><Relationship Id="rId7" Type="http://schemas.openxmlformats.org/officeDocument/2006/relationships/hyperlink" Target="https://www.sitepoint.com/model-view-controller-mvc-architecture-rails/" TargetMode="External"/><Relationship Id="rId8" Type="http://schemas.openxmlformats.org/officeDocument/2006/relationships/hyperlink" Target="https://github.com/department-of-veterans-affairs/va.gov-team/blob/master/products/health-care/1095b-tax-form/research/tech/options-for-enrollment-system-data.md"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5.png"/><Relationship Id="rId4" Type="http://schemas.openxmlformats.org/officeDocument/2006/relationships/hyperlink" Target="https://github.com/department-of-veterans-affairs/va.gov-team/blob/master/products/health-care/1095b-tax-form/research/tech/architecture-plan.md" TargetMode="External"/><Relationship Id="rId5" Type="http://schemas.openxmlformats.org/officeDocument/2006/relationships/hyperlink" Target="https://app.zenhub.com/workspaces/1095b-tax-form-61e19735167b2500170b2146/issues/department-of-veterans-affairs/va.gov-team/3596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6.jpg"/><Relationship Id="rId9" Type="http://schemas.openxmlformats.org/officeDocument/2006/relationships/image" Target="../media/image21.jpg"/><Relationship Id="rId5" Type="http://schemas.openxmlformats.org/officeDocument/2006/relationships/image" Target="../media/image20.png"/><Relationship Id="rId6" Type="http://schemas.openxmlformats.org/officeDocument/2006/relationships/image" Target="../media/image13.jpg"/><Relationship Id="rId7" Type="http://schemas.openxmlformats.org/officeDocument/2006/relationships/image" Target="../media/image14.jpg"/><Relationship Id="rId8" Type="http://schemas.openxmlformats.org/officeDocument/2006/relationships/image" Target="../media/image15.jpg"/><Relationship Id="rId11" Type="http://schemas.openxmlformats.org/officeDocument/2006/relationships/image" Target="../media/image19.jpg"/><Relationship Id="rId10" Type="http://schemas.openxmlformats.org/officeDocument/2006/relationships/image" Target="../media/image18.jpg"/><Relationship Id="rId13" Type="http://schemas.openxmlformats.org/officeDocument/2006/relationships/image" Target="../media/image22.jpg"/><Relationship Id="rId12" Type="http://schemas.openxmlformats.org/officeDocument/2006/relationships/image" Target="../media/image17.jpg"/><Relationship Id="rId15" Type="http://schemas.openxmlformats.org/officeDocument/2006/relationships/image" Target="../media/image25.jpg"/><Relationship Id="rId14" Type="http://schemas.openxmlformats.org/officeDocument/2006/relationships/image" Target="../media/image24.jpg"/></Relationships>
</file>

<file path=ppt/slides/_rels/slide20.xml.rels><?xml version="1.0" encoding="UTF-8" standalone="yes"?><Relationships xmlns="http://schemas.openxmlformats.org/package/2006/relationships"><Relationship Id="rId20" Type="http://schemas.openxmlformats.org/officeDocument/2006/relationships/hyperlink" Target="https://app.zenhub.com/workspaces/1095b-tax-form-61e19735167b2500170b2146/issues/department-of-veterans-affairs/va.gov-team/36164" TargetMode="External"/><Relationship Id="rId22" Type="http://schemas.openxmlformats.org/officeDocument/2006/relationships/hyperlink" Target="https://github.com/department-of-veterans-affairs/va.gov-team/blob/master/products/health-care/1095b-tax-form/design/1095-B_Tax_Document_Mid-fidelity_Wireframes_Unauth_Auth.pdf" TargetMode="External"/><Relationship Id="rId21" Type="http://schemas.openxmlformats.org/officeDocument/2006/relationships/hyperlink" Target="https://github.com/department-of-veterans-affairs/va.gov-team/blob/master/products/health-care/1095b-tax-form/design/Content/1095-B%20Content%20Needs.md" TargetMode="External"/><Relationship Id="rId24" Type="http://schemas.openxmlformats.org/officeDocument/2006/relationships/hyperlink" Target="https://github.com/department-of-veterans-affairs/va.gov-team/blob/master/products/health-care/1095b-tax-form/research/research-plan.md" TargetMode="External"/><Relationship Id="rId23" Type="http://schemas.openxmlformats.org/officeDocument/2006/relationships/hyperlink" Target="https://app.zenhub.com/workspaces/1095b-tax-form-61e19735167b2500170b2146/issues/department-of-veterans-affairs/va.gov-team/35967"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app.zenhub.com/workspaces/1095b-tax-form-61e19735167b2500170b2146/issues/department-of-veterans-affairs/va.gov-team/35968" TargetMode="External"/><Relationship Id="rId4" Type="http://schemas.openxmlformats.org/officeDocument/2006/relationships/hyperlink" Target="https://app.zenhub.com/workspaces/1095b-tax-form-61e19735167b2500170b2146/issues/department-of-veterans-affairs/va.gov-team/35968" TargetMode="External"/><Relationship Id="rId9" Type="http://schemas.openxmlformats.org/officeDocument/2006/relationships/hyperlink" Target="https://app.zenhub.com/workspaces/1095b-tax-form-61e19735167b2500170b2146/board?repos=133843125" TargetMode="External"/><Relationship Id="rId26" Type="http://schemas.openxmlformats.org/officeDocument/2006/relationships/hyperlink" Target="https://app.zenhub.com/workspaces/1095b-tax-form-61e19735167b2500170b2146/issues/department-of-veterans-affairs/va.gov-team/35965" TargetMode="External"/><Relationship Id="rId25" Type="http://schemas.openxmlformats.org/officeDocument/2006/relationships/hyperlink" Target="https://github.com/department-of-veterans-affairs/va.gov-team/blob/master/products/health-care/1095b-tax-form/research/conversation-guide.md" TargetMode="External"/><Relationship Id="rId28" Type="http://schemas.openxmlformats.org/officeDocument/2006/relationships/hyperlink" Target="https://github.com/department-of-veterans-affairs/va.gov-team/blob/master/products/health-care/1095b-tax-form/research/tech/va-form-10-10ez-research.md" TargetMode="External"/><Relationship Id="rId27" Type="http://schemas.openxmlformats.org/officeDocument/2006/relationships/hyperlink" Target="https://github.com/department-of-veterans-affairs/va.gov-team/blob/master/products/health-care/1095b-tax-form/research/tech/options-for-enrollment-system-data.md" TargetMode="External"/><Relationship Id="rId5" Type="http://schemas.openxmlformats.org/officeDocument/2006/relationships/hyperlink" Target="https://github.com/department-of-veterans-affairs/va.gov-team/blob/master/products/health-care/1095b-tax-form/product/Stakeholder-Meeting-Notes-Sprint-1.md" TargetMode="External"/><Relationship Id="rId6" Type="http://schemas.openxmlformats.org/officeDocument/2006/relationships/hyperlink" Target="https://app.zenhub.com/workspace/o/department-of-veterans-affairs/va.gov-team/issues/35970" TargetMode="External"/><Relationship Id="rId29" Type="http://schemas.openxmlformats.org/officeDocument/2006/relationships/hyperlink" Target="https://github.com/department-of-veterans-affairs/va.gov-team/blob/master/products/health-care/1095b-tax-form/research/tech/va-pdf-generation-process.md" TargetMode="External"/><Relationship Id="rId7" Type="http://schemas.openxmlformats.org/officeDocument/2006/relationships/hyperlink" Target="https://github.com/department-of-veterans-affairs/va.gov-team/blob/master/products/health-care/1095b-tax-form/product/1095B-Tax-Form-Product-Outline.md" TargetMode="External"/><Relationship Id="rId8" Type="http://schemas.openxmlformats.org/officeDocument/2006/relationships/hyperlink" Target="https://app.zenhub.com/workspaces/1095b-tax-form-61e19735167b2500170b2146/issues/department-of-veterans-affairs/va.gov-team/35971" TargetMode="External"/><Relationship Id="rId31" Type="http://schemas.openxmlformats.org/officeDocument/2006/relationships/hyperlink" Target="https://github.com/department-of-veterans-affairs/va.gov-team/blob/master/products/health-care/1095b-tax-form/research/tech/architecture-plan.md" TargetMode="External"/><Relationship Id="rId30" Type="http://schemas.openxmlformats.org/officeDocument/2006/relationships/hyperlink" Target="https://app.zenhub.com/workspaces/1095b-tax-form-61e19735167b2500170b2146/issues/department-of-veterans-affairs/va.gov-team/35966" TargetMode="External"/><Relationship Id="rId11" Type="http://schemas.openxmlformats.org/officeDocument/2006/relationships/hyperlink" Target="https://app.zenhub.com/workspaces/1095b-tax-form-61e19735167b2500170b2146/issues/department-of-veterans-affairs/va.gov-team/36039" TargetMode="External"/><Relationship Id="rId10" Type="http://schemas.openxmlformats.org/officeDocument/2006/relationships/hyperlink" Target="https://app.mural.co/t/innovationboards1199/m/innovationboards1199/1642780838662/87664dd906fbc4b480a62696d65d81d5c64db3f7?sender=u48d33d296832e946a47f4507" TargetMode="External"/><Relationship Id="rId32" Type="http://schemas.openxmlformats.org/officeDocument/2006/relationships/hyperlink" Target="https://app.mural.co/t/innovationboards1199/m/innovationboards1199/1643907581165/b80fb9dbbef9a6beb4af59cbcfba076830226051?sender=ashleycastillo7101" TargetMode="External"/><Relationship Id="rId13" Type="http://schemas.openxmlformats.org/officeDocument/2006/relationships/hyperlink" Target="https://github.com/department-of-veterans-affairs/va.gov-team/blob/master/products/health-care/1095b-tax-form/design/VA%201095-B_user%20flow-records-V2_2-4-22.jpg" TargetMode="External"/><Relationship Id="rId12" Type="http://schemas.openxmlformats.org/officeDocument/2006/relationships/hyperlink" Target="https://github.com/department-of-veterans-affairs/va.gov-team/blob/master/products/health-care/1095b-tax-form/design/VA%201095-B_user%20flow-health%20care_2-4-22.jpg" TargetMode="External"/><Relationship Id="rId15" Type="http://schemas.openxmlformats.org/officeDocument/2006/relationships/hyperlink" Target="https://github.com/department-of-veterans-affairs/va.gov-team/blob/master/products/health-care/1095b-tax-form/design/design-reviews/VA_1095-B%20Initial%20Research%20Discovery_2-4-22.pdf" TargetMode="External"/><Relationship Id="rId14" Type="http://schemas.openxmlformats.org/officeDocument/2006/relationships/hyperlink" Target="https://github.com/department-of-veterans-affairs/va.gov-team/blob/master/products/health-care/1095b-tax-form/design/design-reviews/VA_1095-B%20Initial%20Research%20Discovery.pdf" TargetMode="External"/><Relationship Id="rId17" Type="http://schemas.openxmlformats.org/officeDocument/2006/relationships/hyperlink" Target="https://github.com/department-of-veterans-affairs/va.gov-team/blob/master/products/health-care/1095b-tax-form/design/1095-B_Tax_Document_Mid-fidelity_Wireframes_Unauth_Auth.pdf" TargetMode="External"/><Relationship Id="rId16" Type="http://schemas.openxmlformats.org/officeDocument/2006/relationships/hyperlink" Target="https://app.zenhub.com/workspaces/1095b-tax-form-61e19735167b2500170b2146/issues/department-of-veterans-affairs/va.gov-team/35969" TargetMode="External"/><Relationship Id="rId19" Type="http://schemas.openxmlformats.org/officeDocument/2006/relationships/hyperlink" Target="https://github.com/department-of-veterans-affairs/va.gov-team/blob/master/products/health-care/1095b-tax-form/design/design-reviews/VA_1095-B%20Initial%20Research%20Discovery_2-4-22.pdf" TargetMode="External"/><Relationship Id="rId18" Type="http://schemas.openxmlformats.org/officeDocument/2006/relationships/hyperlink" Target="https://github.com/department-of-veterans-affairs/va.gov-team/blob/master/products/health-care/1095b-tax-form/design/design-reviews/VA_1095-B%20Initial%20Research%20Discovery.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4.png"/><Relationship Id="rId6"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image" Target="../media/image53.png"/><Relationship Id="rId9" Type="http://schemas.openxmlformats.org/officeDocument/2006/relationships/image" Target="../media/image57.png"/><Relationship Id="rId5" Type="http://schemas.openxmlformats.org/officeDocument/2006/relationships/image" Target="../media/image51.png"/><Relationship Id="rId6" Type="http://schemas.openxmlformats.org/officeDocument/2006/relationships/image" Target="../media/image50.png"/><Relationship Id="rId7" Type="http://schemas.openxmlformats.org/officeDocument/2006/relationships/image" Target="../media/image60.png"/><Relationship Id="rId8" Type="http://schemas.openxmlformats.org/officeDocument/2006/relationships/image" Target="../media/image58.png"/><Relationship Id="rId11" Type="http://schemas.openxmlformats.org/officeDocument/2006/relationships/image" Target="../media/image55.png"/><Relationship Id="rId10" Type="http://schemas.openxmlformats.org/officeDocument/2006/relationships/image" Target="../media/image54.png"/><Relationship Id="rId12"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23.png"/><Relationship Id="rId5"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
          <p:cNvSpPr txBox="1"/>
          <p:nvPr>
            <p:ph type="ctrTitle"/>
          </p:nvPr>
        </p:nvSpPr>
        <p:spPr>
          <a:xfrm>
            <a:off x="354676" y="2432273"/>
            <a:ext cx="7261656" cy="133902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PT Serif"/>
              <a:buNone/>
            </a:pPr>
            <a:r>
              <a:rPr lang="en-US"/>
              <a:t>Sprint 1 Demo</a:t>
            </a:r>
            <a:endParaRPr/>
          </a:p>
        </p:txBody>
      </p:sp>
      <p:sp>
        <p:nvSpPr>
          <p:cNvPr id="325" name="Google Shape;325;p1"/>
          <p:cNvSpPr txBox="1"/>
          <p:nvPr>
            <p:ph idx="2" type="body"/>
          </p:nvPr>
        </p:nvSpPr>
        <p:spPr>
          <a:xfrm>
            <a:off x="354676" y="2017874"/>
            <a:ext cx="4246607" cy="366651"/>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1000"/>
              </a:spcBef>
              <a:spcAft>
                <a:spcPts val="0"/>
              </a:spcAft>
              <a:buSzPct val="129032"/>
              <a:buNone/>
            </a:pPr>
            <a:r>
              <a:rPr lang="en-US"/>
              <a:t>1095-B TAX DOCUMENT</a:t>
            </a:r>
            <a:endParaRPr/>
          </a:p>
        </p:txBody>
      </p:sp>
      <p:sp>
        <p:nvSpPr>
          <p:cNvPr id="326" name="Google Shape;326;p1"/>
          <p:cNvSpPr txBox="1"/>
          <p:nvPr/>
        </p:nvSpPr>
        <p:spPr>
          <a:xfrm>
            <a:off x="400895" y="3652666"/>
            <a:ext cx="5208032" cy="365125"/>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PT Serif"/>
                <a:ea typeface="PT Serif"/>
                <a:cs typeface="PT Serif"/>
                <a:sym typeface="PT Serif"/>
              </a:rPr>
              <a:t>Tuesday, February 8th,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0"/>
          <p:cNvSpPr txBox="1"/>
          <p:nvPr>
            <p:ph type="title"/>
          </p:nvPr>
        </p:nvSpPr>
        <p:spPr>
          <a:xfrm>
            <a:off x="413362" y="737781"/>
            <a:ext cx="9894929" cy="1012585"/>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3600"/>
              <a:buFont typeface="PT Serif"/>
              <a:buNone/>
            </a:pPr>
            <a:r>
              <a:rPr lang="en-US" sz="3200"/>
              <a:t>We met with 5 stakeholders throughout Sprint 1 to get a baseline of the current state</a:t>
            </a:r>
            <a:endParaRPr/>
          </a:p>
        </p:txBody>
      </p:sp>
      <p:graphicFrame>
        <p:nvGraphicFramePr>
          <p:cNvPr id="630" name="Google Shape;630;p10"/>
          <p:cNvGraphicFramePr/>
          <p:nvPr/>
        </p:nvGraphicFramePr>
        <p:xfrm>
          <a:off x="468922" y="2351128"/>
          <a:ext cx="3000000" cy="3000000"/>
        </p:xfrm>
        <a:graphic>
          <a:graphicData uri="http://schemas.openxmlformats.org/drawingml/2006/table">
            <a:tbl>
              <a:tblPr bandRow="1" firstRow="1">
                <a:noFill/>
                <a:tableStyleId>{591EC096-9186-4C4E-B720-F4549B61595F}</a:tableStyleId>
              </a:tblPr>
              <a:tblGrid>
                <a:gridCol w="1478800"/>
                <a:gridCol w="1219850"/>
                <a:gridCol w="8609550"/>
              </a:tblGrid>
              <a:tr h="365375">
                <a:tc>
                  <a:txBody>
                    <a:bodyPr/>
                    <a:lstStyle/>
                    <a:p>
                      <a:pPr indent="0" lvl="0" marL="0" marR="0" rtl="0" algn="l">
                        <a:lnSpc>
                          <a:spcPct val="100000"/>
                        </a:lnSpc>
                        <a:spcBef>
                          <a:spcPts val="0"/>
                        </a:spcBef>
                        <a:spcAft>
                          <a:spcPts val="0"/>
                        </a:spcAft>
                        <a:buClr>
                          <a:srgbClr val="000000"/>
                        </a:buClr>
                        <a:buSzPts val="1200"/>
                        <a:buFont typeface="Arial"/>
                        <a:buNone/>
                      </a:pPr>
                      <a:r>
                        <a:rPr b="0" lang="en-US" sz="1100" u="none" cap="none" strike="noStrike">
                          <a:solidFill>
                            <a:srgbClr val="000000"/>
                          </a:solidFill>
                          <a:latin typeface="Source Sans Pro"/>
                          <a:ea typeface="Source Sans Pro"/>
                          <a:cs typeface="Source Sans Pro"/>
                          <a:sym typeface="Source Sans Pro"/>
                        </a:rPr>
                        <a:t>STAKEHOLDER</a:t>
                      </a:r>
                      <a:endParaRPr b="0" sz="1100" u="none" cap="none" strike="noStrike">
                        <a:solidFill>
                          <a:srgbClr val="000000"/>
                        </a:solidFill>
                        <a:latin typeface="Source Sans Pro"/>
                        <a:ea typeface="Source Sans Pro"/>
                        <a:cs typeface="Source Sans Pro"/>
                        <a:sym typeface="Source Sans Pro"/>
                      </a:endParaRPr>
                    </a:p>
                  </a:txBody>
                  <a:tcPr marT="45725" marB="45725" marR="91450" marL="0" anchor="ctr">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en-US" sz="1100" u="none" cap="none" strike="noStrike">
                          <a:solidFill>
                            <a:srgbClr val="000000"/>
                          </a:solidFill>
                          <a:latin typeface="Source Sans Pro"/>
                          <a:ea typeface="Source Sans Pro"/>
                          <a:cs typeface="Source Sans Pro"/>
                          <a:sym typeface="Source Sans Pro"/>
                        </a:rPr>
                        <a:t>MEETING DATE</a:t>
                      </a:r>
                      <a:endParaRPr b="0" sz="1100" u="none" cap="none" strike="noStrike">
                        <a:solidFill>
                          <a:srgbClr val="000000"/>
                        </a:solidFill>
                        <a:latin typeface="Source Sans Pro"/>
                        <a:ea typeface="Source Sans Pro"/>
                        <a:cs typeface="Source Sans Pro"/>
                        <a:sym typeface="Source Sans Pro"/>
                      </a:endParaRPr>
                    </a:p>
                  </a:txBody>
                  <a:tcPr marT="45725" marB="45725" marR="91450" marL="0" anchor="ctr">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Source Sans Pro"/>
                          <a:ea typeface="Source Sans Pro"/>
                          <a:cs typeface="Source Sans Pro"/>
                          <a:sym typeface="Source Sans Pro"/>
                        </a:rPr>
                        <a:t>KEY TAKEAWAYS (NOT EXHAUSTIVE) </a:t>
                      </a:r>
                      <a:endParaRPr b="0" sz="1100" u="none" cap="none" strike="noStrike">
                        <a:solidFill>
                          <a:srgbClr val="000000"/>
                        </a:solidFill>
                        <a:latin typeface="Source Sans Pro"/>
                        <a:ea typeface="Source Sans Pro"/>
                        <a:cs typeface="Source Sans Pro"/>
                        <a:sym typeface="Source Sans Pro"/>
                      </a:endParaRPr>
                    </a:p>
                  </a:txBody>
                  <a:tcPr marT="45725" marB="45725" marR="0" marL="0" anchor="ctr">
                    <a:lnB cap="flat" cmpd="sng" w="12700">
                      <a:solidFill>
                        <a:schemeClr val="dk1"/>
                      </a:solidFill>
                      <a:prstDash val="solid"/>
                      <a:round/>
                      <a:headEnd len="sm" w="sm" type="none"/>
                      <a:tailEnd len="sm" w="sm" type="none"/>
                    </a:lnB>
                  </a:tcPr>
                </a:tc>
              </a:tr>
              <a:tr h="91342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2"/>
                          </a:solidFill>
                          <a:latin typeface="PT Serif"/>
                          <a:ea typeface="PT Serif"/>
                          <a:cs typeface="PT Serif"/>
                          <a:sym typeface="PT Serif"/>
                        </a:rPr>
                        <a:t>Tarsha Tremble – 1095-B Business Owner</a:t>
                      </a:r>
                      <a:endParaRPr sz="1400" u="none" cap="none" strike="noStrike"/>
                    </a:p>
                  </a:txBody>
                  <a:tcPr marT="91450" marB="91450" marR="91450" marL="0">
                    <a:lnT cap="flat" cmpd="sng" w="12700">
                      <a:solidFill>
                        <a:schemeClr val="dk1"/>
                      </a:solidFill>
                      <a:prstDash val="solid"/>
                      <a:round/>
                      <a:headEnd len="sm" w="sm" type="none"/>
                      <a:tailEnd len="sm" w="sm" type="none"/>
                    </a:lnT>
                    <a:lnB cap="flat" cmpd="sng" w="9525">
                      <a:solidFill>
                        <a:srgbClr val="747C74"/>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2"/>
                          </a:solidFill>
                          <a:latin typeface="Source Sans Pro"/>
                          <a:ea typeface="Source Sans Pro"/>
                          <a:cs typeface="Source Sans Pro"/>
                          <a:sym typeface="Source Sans Pro"/>
                        </a:rPr>
                        <a:t>1/25/22</a:t>
                      </a:r>
                      <a:endParaRPr sz="1400" u="none" cap="none" strike="noStrike">
                        <a:latin typeface="Source Sans Pro"/>
                        <a:ea typeface="Source Sans Pro"/>
                        <a:cs typeface="Source Sans Pro"/>
                        <a:sym typeface="Source Sans Pro"/>
                      </a:endParaRPr>
                    </a:p>
                  </a:txBody>
                  <a:tcPr marT="91450" marB="91450" marR="91450" marL="0">
                    <a:lnT cap="flat" cmpd="sng" w="12700">
                      <a:solidFill>
                        <a:schemeClr val="dk1"/>
                      </a:solidFill>
                      <a:prstDash val="solid"/>
                      <a:round/>
                      <a:headEnd len="sm" w="sm" type="none"/>
                      <a:tailEnd len="sm" w="sm" type="none"/>
                    </a:lnT>
                    <a:lnB cap="flat" cmpd="sng" w="9525">
                      <a:solidFill>
                        <a:srgbClr val="747C74"/>
                      </a:solidFill>
                      <a:prstDash val="dot"/>
                      <a:round/>
                      <a:headEnd len="sm" w="sm" type="none"/>
                      <a:tailEnd len="sm" w="sm" type="none"/>
                    </a:lnB>
                  </a:tcPr>
                </a:tc>
                <a:tc>
                  <a:txBody>
                    <a:bodyPr/>
                    <a:lstStyle/>
                    <a:p>
                      <a:pPr indent="-91440" lvl="0" marL="91440" marR="0" rtl="0" algn="l">
                        <a:lnSpc>
                          <a:spcPct val="100000"/>
                        </a:lnSpc>
                        <a:spcBef>
                          <a:spcPts val="0"/>
                        </a:spcBef>
                        <a:spcAft>
                          <a:spcPts val="0"/>
                        </a:spcAft>
                        <a:buClr>
                          <a:schemeClr val="dk2"/>
                        </a:buClr>
                        <a:buSzPts val="1200"/>
                        <a:buFont typeface="Noto Sans Symbols"/>
                        <a:buChar char="▪"/>
                      </a:pPr>
                      <a:r>
                        <a:rPr lang="en-US" sz="1200" u="none" cap="none" strike="noStrike">
                          <a:solidFill>
                            <a:schemeClr val="dk2"/>
                          </a:solidFill>
                          <a:latin typeface="PT Serif"/>
                          <a:ea typeface="PT Serif"/>
                          <a:cs typeface="PT Serif"/>
                          <a:sym typeface="PT Serif"/>
                        </a:rPr>
                        <a:t>Data sits in enrollment system</a:t>
                      </a:r>
                      <a:endParaRPr sz="1400" u="none" cap="none" strike="noStrike"/>
                    </a:p>
                    <a:p>
                      <a:pPr indent="-91440" lvl="0" marL="91440" marR="0" rtl="0" algn="l">
                        <a:lnSpc>
                          <a:spcPct val="100000"/>
                        </a:lnSpc>
                        <a:spcBef>
                          <a:spcPts val="0"/>
                        </a:spcBef>
                        <a:spcAft>
                          <a:spcPts val="0"/>
                        </a:spcAft>
                        <a:buClr>
                          <a:schemeClr val="dk2"/>
                        </a:buClr>
                        <a:buSzPts val="1200"/>
                        <a:buFont typeface="Noto Sans Symbols"/>
                        <a:buChar char="▪"/>
                      </a:pPr>
                      <a:r>
                        <a:rPr lang="en-US" sz="1200" u="none" cap="none" strike="noStrike">
                          <a:solidFill>
                            <a:schemeClr val="dk2"/>
                          </a:solidFill>
                          <a:latin typeface="PT Serif"/>
                          <a:ea typeface="PT Serif"/>
                          <a:cs typeface="PT Serif"/>
                          <a:sym typeface="PT Serif"/>
                        </a:rPr>
                        <a:t>The data is sent to a print vendor, who creates a PDF, prints it to send to Veterans, and sends the PDF back to the VA </a:t>
                      </a:r>
                      <a:endParaRPr sz="1400" u="none" cap="none" strike="noStrike"/>
                    </a:p>
                    <a:p>
                      <a:pPr indent="-91440" lvl="0" marL="91440" marR="0" rtl="0" algn="l">
                        <a:lnSpc>
                          <a:spcPct val="100000"/>
                        </a:lnSpc>
                        <a:spcBef>
                          <a:spcPts val="0"/>
                        </a:spcBef>
                        <a:spcAft>
                          <a:spcPts val="0"/>
                        </a:spcAft>
                        <a:buClr>
                          <a:srgbClr val="303A46"/>
                        </a:buClr>
                        <a:buSzPts val="1200"/>
                        <a:buFont typeface="Noto Sans Symbols"/>
                        <a:buChar char="▪"/>
                      </a:pPr>
                      <a:r>
                        <a:rPr lang="en-US" sz="1200" u="none" cap="none" strike="noStrike">
                          <a:solidFill>
                            <a:schemeClr val="dk2"/>
                          </a:solidFill>
                          <a:latin typeface="PT Serif"/>
                          <a:ea typeface="PT Serif"/>
                          <a:cs typeface="PT Serif"/>
                          <a:sym typeface="PT Serif"/>
                        </a:rPr>
                        <a:t>Currently, a Veteran can call the enrollment center to fix a mistake. The print vendor can then print and send a corrected form</a:t>
                      </a:r>
                      <a:endParaRPr sz="1400" u="none" cap="none" strike="noStrike"/>
                    </a:p>
                  </a:txBody>
                  <a:tcPr marT="91450" marB="91450" marR="0" marL="0">
                    <a:lnT cap="flat" cmpd="sng" w="12700">
                      <a:solidFill>
                        <a:schemeClr val="dk1"/>
                      </a:solidFill>
                      <a:prstDash val="solid"/>
                      <a:round/>
                      <a:headEnd len="sm" w="sm" type="none"/>
                      <a:tailEnd len="sm" w="sm" type="none"/>
                    </a:lnT>
                    <a:lnB cap="flat" cmpd="sng" w="9525">
                      <a:solidFill>
                        <a:srgbClr val="747C74"/>
                      </a:solidFill>
                      <a:prstDash val="dot"/>
                      <a:round/>
                      <a:headEnd len="sm" w="sm" type="none"/>
                      <a:tailEnd len="sm" w="sm" type="none"/>
                    </a:lnB>
                  </a:tcPr>
                </a:tc>
              </a:tr>
              <a:tr h="7307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2"/>
                          </a:solidFill>
                          <a:latin typeface="PT Serif"/>
                          <a:ea typeface="PT Serif"/>
                          <a:cs typeface="PT Serif"/>
                          <a:sym typeface="PT Serif"/>
                        </a:rPr>
                        <a:t>Jason Woodman – Contact Center</a:t>
                      </a:r>
                      <a:endParaRPr sz="1400" u="none" cap="none" strike="noStrike"/>
                    </a:p>
                  </a:txBody>
                  <a:tcPr marT="91450" marB="91450" marR="91450" marL="0">
                    <a:lnT cap="flat" cmpd="sng" w="9525">
                      <a:solidFill>
                        <a:srgbClr val="747C74"/>
                      </a:solidFill>
                      <a:prstDash val="dot"/>
                      <a:round/>
                      <a:headEnd len="sm" w="sm" type="none"/>
                      <a:tailEnd len="sm" w="sm" type="none"/>
                    </a:lnT>
                    <a:lnB cap="flat" cmpd="sng" w="9525">
                      <a:solidFill>
                        <a:srgbClr val="747C74"/>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2"/>
                          </a:solidFill>
                          <a:latin typeface="Source Sans Pro"/>
                          <a:ea typeface="Source Sans Pro"/>
                          <a:cs typeface="Source Sans Pro"/>
                          <a:sym typeface="Source Sans Pro"/>
                        </a:rPr>
                        <a:t>1/31/22</a:t>
                      </a:r>
                      <a:endParaRPr sz="1400" u="none" cap="none" strike="noStrike">
                        <a:latin typeface="Source Sans Pro"/>
                        <a:ea typeface="Source Sans Pro"/>
                        <a:cs typeface="Source Sans Pro"/>
                        <a:sym typeface="Source Sans Pro"/>
                      </a:endParaRPr>
                    </a:p>
                  </a:txBody>
                  <a:tcPr marT="91450" marB="91450" marR="91450" marL="0">
                    <a:lnT cap="flat" cmpd="sng" w="9525">
                      <a:solidFill>
                        <a:srgbClr val="747C74"/>
                      </a:solidFill>
                      <a:prstDash val="dot"/>
                      <a:round/>
                      <a:headEnd len="sm" w="sm" type="none"/>
                      <a:tailEnd len="sm" w="sm" type="none"/>
                    </a:lnT>
                    <a:lnB cap="flat" cmpd="sng" w="9525">
                      <a:solidFill>
                        <a:srgbClr val="747C74"/>
                      </a:solidFill>
                      <a:prstDash val="dot"/>
                      <a:round/>
                      <a:headEnd len="sm" w="sm" type="none"/>
                      <a:tailEnd len="sm" w="sm" type="none"/>
                    </a:lnB>
                  </a:tcPr>
                </a:tc>
                <a:tc>
                  <a:txBody>
                    <a:bodyPr/>
                    <a:lstStyle/>
                    <a:p>
                      <a:pPr indent="-91440" lvl="0" marL="91440" marR="0" rtl="0" algn="l">
                        <a:lnSpc>
                          <a:spcPct val="100000"/>
                        </a:lnSpc>
                        <a:spcBef>
                          <a:spcPts val="0"/>
                        </a:spcBef>
                        <a:spcAft>
                          <a:spcPts val="0"/>
                        </a:spcAft>
                        <a:buClr>
                          <a:schemeClr val="dk2"/>
                        </a:buClr>
                        <a:buSzPts val="1200"/>
                        <a:buFont typeface="Noto Sans Symbols"/>
                        <a:buChar char="▪"/>
                      </a:pPr>
                      <a:r>
                        <a:rPr lang="en-US" sz="1200" u="none" cap="none" strike="noStrike">
                          <a:solidFill>
                            <a:schemeClr val="dk2"/>
                          </a:solidFill>
                          <a:latin typeface="PT Serif"/>
                          <a:ea typeface="PT Serif"/>
                          <a:cs typeface="PT Serif"/>
                          <a:sym typeface="PT Serif"/>
                        </a:rPr>
                        <a:t>There are three escalation tiers for problems. Tier 1 answers simple questions, Tier 2 takes more complex escalations, and Tier 3 requires specialized knowledge of the backend</a:t>
                      </a:r>
                      <a:endParaRPr sz="1400" u="none" cap="none" strike="noStrike"/>
                    </a:p>
                    <a:p>
                      <a:pPr indent="-91440" lvl="0" marL="91440" marR="0" rtl="0" algn="l">
                        <a:lnSpc>
                          <a:spcPct val="100000"/>
                        </a:lnSpc>
                        <a:spcBef>
                          <a:spcPts val="0"/>
                        </a:spcBef>
                        <a:spcAft>
                          <a:spcPts val="0"/>
                        </a:spcAft>
                        <a:buClr>
                          <a:schemeClr val="dk2"/>
                        </a:buClr>
                        <a:buSzPts val="1200"/>
                        <a:buFont typeface="Noto Sans Symbols"/>
                        <a:buChar char="▪"/>
                      </a:pPr>
                      <a:r>
                        <a:rPr lang="en-US" sz="1200" u="none" cap="none" strike="noStrike">
                          <a:solidFill>
                            <a:schemeClr val="dk2"/>
                          </a:solidFill>
                          <a:latin typeface="PT Serif"/>
                          <a:ea typeface="PT Serif"/>
                          <a:cs typeface="PT Serif"/>
                          <a:sym typeface="PT Serif"/>
                        </a:rPr>
                        <a:t>The product guide and video can help guide Tier 1 and Tier 2 in supporting the Veteran when they call in for questions</a:t>
                      </a:r>
                      <a:endParaRPr sz="1200" u="none" cap="none" strike="noStrike">
                        <a:solidFill>
                          <a:schemeClr val="dk2"/>
                        </a:solidFill>
                        <a:latin typeface="PT Serif"/>
                        <a:ea typeface="PT Serif"/>
                        <a:cs typeface="PT Serif"/>
                        <a:sym typeface="PT Serif"/>
                      </a:endParaRPr>
                    </a:p>
                  </a:txBody>
                  <a:tcPr marT="91450" marB="91450" marR="0" marL="0">
                    <a:lnT cap="flat" cmpd="sng" w="9525">
                      <a:solidFill>
                        <a:srgbClr val="747C74"/>
                      </a:solidFill>
                      <a:prstDash val="dot"/>
                      <a:round/>
                      <a:headEnd len="sm" w="sm" type="none"/>
                      <a:tailEnd len="sm" w="sm" type="none"/>
                    </a:lnT>
                    <a:lnB cap="flat" cmpd="sng" w="9525">
                      <a:solidFill>
                        <a:srgbClr val="747C74"/>
                      </a:solidFill>
                      <a:prstDash val="dot"/>
                      <a:round/>
                      <a:headEnd len="sm" w="sm" type="none"/>
                      <a:tailEnd len="sm" w="sm" type="none"/>
                    </a:lnB>
                  </a:tcPr>
                </a:tc>
              </a:tr>
              <a:tr h="5480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2"/>
                          </a:solidFill>
                          <a:latin typeface="PT Serif"/>
                          <a:ea typeface="PT Serif"/>
                          <a:cs typeface="PT Serif"/>
                          <a:sym typeface="PT Serif"/>
                        </a:rPr>
                        <a:t>Matt Self – Forms and Letters</a:t>
                      </a:r>
                      <a:endParaRPr sz="1400" u="none" cap="none" strike="noStrike"/>
                    </a:p>
                  </a:txBody>
                  <a:tcPr marT="91450" marB="91450" marR="91450" marL="0">
                    <a:lnT cap="flat" cmpd="sng" w="9525">
                      <a:solidFill>
                        <a:srgbClr val="747C74"/>
                      </a:solidFill>
                      <a:prstDash val="dot"/>
                      <a:round/>
                      <a:headEnd len="sm" w="sm" type="none"/>
                      <a:tailEnd len="sm" w="sm" type="none"/>
                    </a:lnT>
                    <a:lnB cap="flat" cmpd="sng" w="9525">
                      <a:solidFill>
                        <a:srgbClr val="747C74"/>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solidFill>
                            <a:schemeClr val="dk2"/>
                          </a:solidFill>
                          <a:latin typeface="Source Sans Pro"/>
                          <a:ea typeface="Source Sans Pro"/>
                          <a:cs typeface="Source Sans Pro"/>
                          <a:sym typeface="Source Sans Pro"/>
                        </a:rPr>
                        <a:t>2/1/22</a:t>
                      </a:r>
                      <a:endParaRPr sz="1400" u="none" cap="none" strike="noStrike">
                        <a:latin typeface="Source Sans Pro"/>
                        <a:ea typeface="Source Sans Pro"/>
                        <a:cs typeface="Source Sans Pro"/>
                        <a:sym typeface="Source Sans Pro"/>
                      </a:endParaRPr>
                    </a:p>
                  </a:txBody>
                  <a:tcPr marT="91450" marB="91450" marR="91450" marL="0">
                    <a:lnT cap="flat" cmpd="sng" w="9525">
                      <a:solidFill>
                        <a:srgbClr val="747C74"/>
                      </a:solidFill>
                      <a:prstDash val="dot"/>
                      <a:round/>
                      <a:headEnd len="sm" w="sm" type="none"/>
                      <a:tailEnd len="sm" w="sm" type="none"/>
                    </a:lnT>
                    <a:lnB cap="flat" cmpd="sng" w="9525">
                      <a:solidFill>
                        <a:srgbClr val="747C74"/>
                      </a:solidFill>
                      <a:prstDash val="dot"/>
                      <a:round/>
                      <a:headEnd len="sm" w="sm" type="none"/>
                      <a:tailEnd len="sm" w="sm" type="none"/>
                    </a:lnB>
                  </a:tcPr>
                </a:tc>
                <a:tc>
                  <a:txBody>
                    <a:bodyPr/>
                    <a:lstStyle/>
                    <a:p>
                      <a:pPr indent="-91440" lvl="0" marL="91440" marR="0" rtl="0" algn="l">
                        <a:lnSpc>
                          <a:spcPct val="100000"/>
                        </a:lnSpc>
                        <a:spcBef>
                          <a:spcPts val="0"/>
                        </a:spcBef>
                        <a:spcAft>
                          <a:spcPts val="0"/>
                        </a:spcAft>
                        <a:buClr>
                          <a:schemeClr val="dk2"/>
                        </a:buClr>
                        <a:buSzPts val="1200"/>
                        <a:buFont typeface="Noto Sans Symbols"/>
                        <a:buChar char="▪"/>
                      </a:pPr>
                      <a:r>
                        <a:rPr lang="en-US" sz="1200" u="none" cap="none" strike="noStrike">
                          <a:solidFill>
                            <a:schemeClr val="dk2"/>
                          </a:solidFill>
                          <a:latin typeface="PT Serif"/>
                          <a:ea typeface="PT Serif"/>
                          <a:cs typeface="PT Serif"/>
                          <a:sym typeface="PT Serif"/>
                        </a:rPr>
                        <a:t>1095-B form might fit better in "Letters" than "VA Forms", as Letters pertains to records</a:t>
                      </a:r>
                      <a:endParaRPr sz="1400" u="none" cap="none" strike="noStrike"/>
                    </a:p>
                    <a:p>
                      <a:pPr indent="-91440" lvl="0" marL="91440" marR="0" rtl="0" algn="l">
                        <a:lnSpc>
                          <a:spcPct val="100000"/>
                        </a:lnSpc>
                        <a:spcBef>
                          <a:spcPts val="0"/>
                        </a:spcBef>
                        <a:spcAft>
                          <a:spcPts val="0"/>
                        </a:spcAft>
                        <a:buClr>
                          <a:srgbClr val="303A46"/>
                        </a:buClr>
                        <a:buSzPts val="1200"/>
                        <a:buFont typeface="Noto Sans Symbols"/>
                        <a:buChar char="▪"/>
                      </a:pPr>
                      <a:r>
                        <a:rPr lang="en-US" sz="1200" u="none" cap="none" strike="noStrike">
                          <a:solidFill>
                            <a:schemeClr val="dk2"/>
                          </a:solidFill>
                          <a:latin typeface="PT Serif"/>
                          <a:ea typeface="PT Serif"/>
                          <a:cs typeface="PT Serif"/>
                          <a:sym typeface="PT Serif"/>
                        </a:rPr>
                        <a:t>The Letters system is built in a way that once you are logged in, the system can pull up all records associated with your identifier without you needing to search for it</a:t>
                      </a:r>
                      <a:endParaRPr sz="1400" u="none" cap="none" strike="noStrike"/>
                    </a:p>
                  </a:txBody>
                  <a:tcPr marT="91450" marB="91450" marR="0" marL="0">
                    <a:lnT cap="flat" cmpd="sng" w="9525">
                      <a:solidFill>
                        <a:srgbClr val="747C74"/>
                      </a:solidFill>
                      <a:prstDash val="dot"/>
                      <a:round/>
                      <a:headEnd len="sm" w="sm" type="none"/>
                      <a:tailEnd len="sm" w="sm" type="none"/>
                    </a:lnT>
                    <a:lnB cap="flat" cmpd="sng" w="9525">
                      <a:solidFill>
                        <a:srgbClr val="747C74"/>
                      </a:solidFill>
                      <a:prstDash val="dot"/>
                      <a:round/>
                      <a:headEnd len="sm" w="sm" type="none"/>
                      <a:tailEnd len="sm" w="sm" type="none"/>
                    </a:lnB>
                  </a:tcPr>
                </a:tc>
              </a:tr>
              <a:tr h="1096100">
                <a:tc>
                  <a:txBody>
                    <a:bodyPr/>
                    <a:lstStyle/>
                    <a:p>
                      <a:pPr indent="0" lvl="0" marL="0" marR="0" rtl="0" algn="l">
                        <a:lnSpc>
                          <a:spcPct val="100000"/>
                        </a:lnSpc>
                        <a:spcBef>
                          <a:spcPts val="0"/>
                        </a:spcBef>
                        <a:spcAft>
                          <a:spcPts val="0"/>
                        </a:spcAft>
                        <a:buClr>
                          <a:schemeClr val="dk2"/>
                        </a:buClr>
                        <a:buSzPts val="1200"/>
                        <a:buFont typeface="PT Serif"/>
                        <a:buNone/>
                      </a:pPr>
                      <a:r>
                        <a:rPr lang="en-US" sz="1200" u="none" cap="none" strike="noStrike">
                          <a:solidFill>
                            <a:schemeClr val="dk2"/>
                          </a:solidFill>
                          <a:latin typeface="PT Serif"/>
                          <a:ea typeface="PT Serif"/>
                          <a:cs typeface="PT Serif"/>
                          <a:sym typeface="PT Serif"/>
                        </a:rPr>
                        <a:t>Joshua Falkner (OI&amp;T), George Tidwell (Informatics)</a:t>
                      </a:r>
                      <a:endParaRPr sz="1400" u="none" cap="none" strike="noStrike"/>
                    </a:p>
                  </a:txBody>
                  <a:tcPr marT="91450" marB="91450" marR="91450" marL="0">
                    <a:lnT cap="flat" cmpd="sng" w="9525">
                      <a:solidFill>
                        <a:srgbClr val="747C74"/>
                      </a:solidFill>
                      <a:prstDash val="dot"/>
                      <a:round/>
                      <a:headEnd len="sm" w="sm" type="none"/>
                      <a:tailEnd len="sm" w="sm" type="none"/>
                    </a:lnT>
                  </a:tcPr>
                </a:tc>
                <a:tc>
                  <a:txBody>
                    <a:bodyPr/>
                    <a:lstStyle/>
                    <a:p>
                      <a:pPr indent="0" lvl="0" marL="0" marR="0" rtl="0" algn="l">
                        <a:lnSpc>
                          <a:spcPct val="100000"/>
                        </a:lnSpc>
                        <a:spcBef>
                          <a:spcPts val="0"/>
                        </a:spcBef>
                        <a:spcAft>
                          <a:spcPts val="0"/>
                        </a:spcAft>
                        <a:buClr>
                          <a:schemeClr val="dk2"/>
                        </a:buClr>
                        <a:buSzPts val="1200"/>
                        <a:buFont typeface="PT Serif"/>
                        <a:buNone/>
                      </a:pPr>
                      <a:r>
                        <a:rPr lang="en-US" sz="1200" u="none" cap="none" strike="noStrike">
                          <a:solidFill>
                            <a:schemeClr val="dk2"/>
                          </a:solidFill>
                          <a:latin typeface="Source Sans Pro"/>
                          <a:ea typeface="Source Sans Pro"/>
                          <a:cs typeface="Source Sans Pro"/>
                          <a:sym typeface="Source Sans Pro"/>
                        </a:rPr>
                        <a:t>2/2/22</a:t>
                      </a:r>
                      <a:endParaRPr sz="1400" u="none" cap="none" strike="noStrike">
                        <a:latin typeface="Source Sans Pro"/>
                        <a:ea typeface="Source Sans Pro"/>
                        <a:cs typeface="Source Sans Pro"/>
                        <a:sym typeface="Source Sans Pro"/>
                      </a:endParaRPr>
                    </a:p>
                  </a:txBody>
                  <a:tcPr marT="91450" marB="91450" marR="91450" marL="0">
                    <a:lnT cap="flat" cmpd="sng" w="9525">
                      <a:solidFill>
                        <a:srgbClr val="747C74"/>
                      </a:solidFill>
                      <a:prstDash val="dot"/>
                      <a:round/>
                      <a:headEnd len="sm" w="sm" type="none"/>
                      <a:tailEnd len="sm" w="sm" type="none"/>
                    </a:lnT>
                  </a:tcPr>
                </a:tc>
                <a:tc>
                  <a:txBody>
                    <a:bodyPr/>
                    <a:lstStyle/>
                    <a:p>
                      <a:pPr indent="-91440" lvl="0" marL="91440" marR="0" rtl="0" algn="l">
                        <a:lnSpc>
                          <a:spcPct val="100000"/>
                        </a:lnSpc>
                        <a:spcBef>
                          <a:spcPts val="0"/>
                        </a:spcBef>
                        <a:spcAft>
                          <a:spcPts val="0"/>
                        </a:spcAft>
                        <a:buClr>
                          <a:schemeClr val="dk2"/>
                        </a:buClr>
                        <a:buSzPts val="1200"/>
                        <a:buFont typeface="Noto Sans Symbols"/>
                        <a:buChar char="▪"/>
                      </a:pPr>
                      <a:r>
                        <a:rPr lang="en-US" sz="1200" u="none" cap="none" strike="noStrike">
                          <a:solidFill>
                            <a:schemeClr val="dk2"/>
                          </a:solidFill>
                          <a:latin typeface="PT Serif"/>
                          <a:ea typeface="PT Serif"/>
                          <a:cs typeface="PT Serif"/>
                          <a:sym typeface="PT Serif"/>
                        </a:rPr>
                        <a:t>Cleared path for creating the 1095-B PDF while helping eliminate options we were previously considering</a:t>
                      </a:r>
                      <a:endParaRPr sz="1400" u="none" cap="none" strike="noStrike"/>
                    </a:p>
                    <a:p>
                      <a:pPr indent="-91440" lvl="0" marL="91440" marR="0" rtl="0" algn="l">
                        <a:lnSpc>
                          <a:spcPct val="100000"/>
                        </a:lnSpc>
                        <a:spcBef>
                          <a:spcPts val="0"/>
                        </a:spcBef>
                        <a:spcAft>
                          <a:spcPts val="0"/>
                        </a:spcAft>
                        <a:buClr>
                          <a:schemeClr val="dk2"/>
                        </a:buClr>
                        <a:buSzPts val="1200"/>
                        <a:buFont typeface="Noto Sans Symbols"/>
                        <a:buChar char="▪"/>
                      </a:pPr>
                      <a:r>
                        <a:rPr lang="en-US" sz="1200" u="none" cap="none" strike="noStrike">
                          <a:solidFill>
                            <a:schemeClr val="dk2"/>
                          </a:solidFill>
                          <a:latin typeface="PT Serif"/>
                          <a:ea typeface="PT Serif"/>
                          <a:cs typeface="PT Serif"/>
                          <a:sym typeface="PT Serif"/>
                        </a:rPr>
                        <a:t>Print vendor has 10 days to submit the PDFs back to the VA</a:t>
                      </a:r>
                      <a:endParaRPr sz="1400" u="none" cap="none" strike="noStrike"/>
                    </a:p>
                    <a:p>
                      <a:pPr indent="-91440" lvl="0" marL="91440" marR="0" rtl="0" algn="l">
                        <a:lnSpc>
                          <a:spcPct val="100000"/>
                        </a:lnSpc>
                        <a:spcBef>
                          <a:spcPts val="0"/>
                        </a:spcBef>
                        <a:spcAft>
                          <a:spcPts val="0"/>
                        </a:spcAft>
                        <a:buClr>
                          <a:schemeClr val="dk2"/>
                        </a:buClr>
                        <a:buSzPts val="1200"/>
                        <a:buFont typeface="Noto Sans Symbols"/>
                        <a:buChar char="▪"/>
                      </a:pPr>
                      <a:r>
                        <a:rPr lang="en-US" sz="1200" u="none" cap="none" strike="noStrike">
                          <a:solidFill>
                            <a:schemeClr val="dk2"/>
                          </a:solidFill>
                          <a:latin typeface="PT Serif"/>
                          <a:ea typeface="PT Serif"/>
                          <a:cs typeface="PT Serif"/>
                          <a:sym typeface="PT Serif"/>
                        </a:rPr>
                        <a:t>Current data in the enrollment system wouldn't be representative of what was sent to the print vendor</a:t>
                      </a:r>
                      <a:endParaRPr sz="1400" u="none" cap="none" strike="noStrike"/>
                    </a:p>
                    <a:p>
                      <a:pPr indent="-91440" lvl="0" marL="91440" marR="0" rtl="0" algn="l">
                        <a:lnSpc>
                          <a:spcPct val="100000"/>
                        </a:lnSpc>
                        <a:spcBef>
                          <a:spcPts val="0"/>
                        </a:spcBef>
                        <a:spcAft>
                          <a:spcPts val="0"/>
                        </a:spcAft>
                        <a:buClr>
                          <a:schemeClr val="dk2"/>
                        </a:buClr>
                        <a:buSzPts val="1200"/>
                        <a:buFont typeface="Noto Sans Symbols"/>
                        <a:buChar char="▪"/>
                      </a:pPr>
                      <a:r>
                        <a:rPr lang="en-US" sz="1200" u="none" cap="none" strike="noStrike">
                          <a:solidFill>
                            <a:schemeClr val="dk2"/>
                          </a:solidFill>
                          <a:latin typeface="PT Serif"/>
                          <a:ea typeface="PT Serif"/>
                          <a:cs typeface="PT Serif"/>
                          <a:sym typeface="PT Serif"/>
                        </a:rPr>
                        <a:t>We would get a new data file if the Veteran makes a correction on their form</a:t>
                      </a:r>
                      <a:endParaRPr sz="1400" u="none" cap="none" strike="noStrike"/>
                    </a:p>
                    <a:p>
                      <a:pPr indent="-91440" lvl="0" marL="91440" marR="0" rtl="0" algn="l">
                        <a:lnSpc>
                          <a:spcPct val="100000"/>
                        </a:lnSpc>
                        <a:spcBef>
                          <a:spcPts val="0"/>
                        </a:spcBef>
                        <a:spcAft>
                          <a:spcPts val="0"/>
                        </a:spcAft>
                        <a:buClr>
                          <a:schemeClr val="dk2"/>
                        </a:buClr>
                        <a:buSzPts val="1200"/>
                        <a:buFont typeface="Noto Sans Symbols"/>
                        <a:buChar char="▪"/>
                      </a:pPr>
                      <a:r>
                        <a:rPr b="0" i="0" lang="en-US" sz="1200" u="none" cap="none" strike="noStrike">
                          <a:solidFill>
                            <a:schemeClr val="dk2"/>
                          </a:solidFill>
                          <a:latin typeface="PT Serif"/>
                          <a:ea typeface="PT Serif"/>
                          <a:cs typeface="PT Serif"/>
                          <a:sym typeface="PT Serif"/>
                        </a:rPr>
                        <a:t>We can retrieve flat file of data sent to print vendor from enrollment system via batch script for processing into PDF</a:t>
                      </a:r>
                      <a:endParaRPr sz="1200" u="none" cap="none" strike="noStrike">
                        <a:solidFill>
                          <a:schemeClr val="dk2"/>
                        </a:solidFill>
                        <a:latin typeface="PT Serif"/>
                        <a:ea typeface="PT Serif"/>
                        <a:cs typeface="PT Serif"/>
                        <a:sym typeface="PT Serif"/>
                      </a:endParaRPr>
                    </a:p>
                  </a:txBody>
                  <a:tcPr marT="91450" marB="91450" marR="0" marL="0">
                    <a:lnT cap="flat" cmpd="sng" w="9525">
                      <a:solidFill>
                        <a:srgbClr val="747C74"/>
                      </a:solidFill>
                      <a:prstDash val="dot"/>
                      <a:round/>
                      <a:headEnd len="sm" w="sm" type="none"/>
                      <a:tailEnd len="sm" w="sm" type="none"/>
                    </a:lnT>
                  </a:tcPr>
                </a:tc>
              </a:tr>
            </a:tbl>
          </a:graphicData>
        </a:graphic>
      </p:graphicFrame>
      <p:sp>
        <p:nvSpPr>
          <p:cNvPr id="631" name="Google Shape;631;p10"/>
          <p:cNvSpPr txBox="1"/>
          <p:nvPr/>
        </p:nvSpPr>
        <p:spPr>
          <a:xfrm>
            <a:off x="451078" y="1825832"/>
            <a:ext cx="11353800" cy="24776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1400" u="sng" cap="none" strike="noStrike">
                <a:solidFill>
                  <a:schemeClr val="dk2"/>
                </a:solidFill>
                <a:latin typeface="PT Serif"/>
                <a:ea typeface="PT Serif"/>
                <a:cs typeface="PT Serif"/>
                <a:sym typeface="PT Serif"/>
                <a:hlinkClick r:id="rId3">
                  <a:extLst>
                    <a:ext uri="{A12FA001-AC4F-418D-AE19-62706E023703}">
                      <ahyp:hlinkClr val="tx"/>
                    </a:ext>
                  </a:extLst>
                </a:hlinkClick>
              </a:rPr>
              <a:t>User Story</a:t>
            </a:r>
            <a:r>
              <a:rPr b="0" i="0" lang="en-US" sz="1400" u="none" cap="none" strike="noStrike">
                <a:solidFill>
                  <a:schemeClr val="dk2"/>
                </a:solidFill>
                <a:latin typeface="PT Serif"/>
                <a:ea typeface="PT Serif"/>
                <a:cs typeface="PT Serif"/>
                <a:sym typeface="PT Serif"/>
              </a:rPr>
              <a:t>: </a:t>
            </a:r>
            <a:r>
              <a:rPr b="0" i="0" lang="en-US" sz="1400" u="none" cap="none" strike="noStrike">
                <a:solidFill>
                  <a:srgbClr val="8F8F8F"/>
                </a:solidFill>
                <a:latin typeface="PT Serif"/>
                <a:ea typeface="PT Serif"/>
                <a:cs typeface="PT Serif"/>
                <a:sym typeface="PT Serif"/>
              </a:rPr>
              <a:t>Conduct product discovery through stakeholder interviews to pull insights </a:t>
            </a:r>
            <a:endParaRPr b="0" i="0" sz="1400" u="none" cap="none" strike="noStrike">
              <a:solidFill>
                <a:srgbClr val="8F8F8F"/>
              </a:solidFill>
              <a:latin typeface="Arial"/>
              <a:ea typeface="Arial"/>
              <a:cs typeface="Arial"/>
              <a:sym typeface="Arial"/>
            </a:endParaRPr>
          </a:p>
        </p:txBody>
      </p:sp>
      <p:sp>
        <p:nvSpPr>
          <p:cNvPr id="632" name="Google Shape;632;p10"/>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633" name="Google Shape;633;p10"/>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sp>
        <p:nvSpPr>
          <p:cNvPr id="634" name="Google Shape;634;p10"/>
          <p:cNvSpPr txBox="1"/>
          <p:nvPr/>
        </p:nvSpPr>
        <p:spPr>
          <a:xfrm>
            <a:off x="8470367" y="6414888"/>
            <a:ext cx="333871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chemeClr val="hlink"/>
                </a:solidFill>
                <a:latin typeface="Arial"/>
                <a:ea typeface="Arial"/>
                <a:cs typeface="Arial"/>
                <a:sym typeface="Arial"/>
                <a:hlinkClick r:id="rId4"/>
              </a:rPr>
              <a:t>Stakeholder Interview Notes Link</a:t>
            </a:r>
            <a:endParaRPr/>
          </a:p>
        </p:txBody>
      </p:sp>
      <p:grpSp>
        <p:nvGrpSpPr>
          <p:cNvPr id="635" name="Google Shape;635;p10"/>
          <p:cNvGrpSpPr/>
          <p:nvPr/>
        </p:nvGrpSpPr>
        <p:grpSpPr>
          <a:xfrm>
            <a:off x="410431" y="316366"/>
            <a:ext cx="5165039" cy="369094"/>
            <a:chOff x="410431" y="316366"/>
            <a:chExt cx="5165039" cy="369094"/>
          </a:xfrm>
        </p:grpSpPr>
        <p:sp>
          <p:nvSpPr>
            <p:cNvPr id="636" name="Google Shape;636;p10"/>
            <p:cNvSpPr/>
            <p:nvPr/>
          </p:nvSpPr>
          <p:spPr>
            <a:xfrm>
              <a:off x="410431" y="320960"/>
              <a:ext cx="262386" cy="255872"/>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rgbClr val="FFFFFF"/>
                  </a:solidFill>
                  <a:latin typeface="PT Serif"/>
                  <a:ea typeface="PT Serif"/>
                  <a:cs typeface="PT Serif"/>
                  <a:sym typeface="PT Serif"/>
                </a:rPr>
                <a:t>1</a:t>
              </a:r>
              <a:endParaRPr b="0" i="0" sz="1200" u="none" cap="none" strike="noStrike">
                <a:solidFill>
                  <a:srgbClr val="000000"/>
                </a:solidFill>
                <a:latin typeface="Arial"/>
                <a:ea typeface="Arial"/>
                <a:cs typeface="Arial"/>
                <a:sym typeface="Arial"/>
              </a:endParaRPr>
            </a:p>
          </p:txBody>
        </p:sp>
        <p:sp>
          <p:nvSpPr>
            <p:cNvPr id="637" name="Google Shape;637;p10"/>
            <p:cNvSpPr txBox="1"/>
            <p:nvPr/>
          </p:nvSpPr>
          <p:spPr>
            <a:xfrm>
              <a:off x="751013" y="316366"/>
              <a:ext cx="4824457"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None/>
              </a:pPr>
              <a:r>
                <a:rPr b="0" i="0" lang="en-US" sz="1400" u="none" cap="none" strike="noStrike">
                  <a:solidFill>
                    <a:srgbClr val="0071BF"/>
                  </a:solidFill>
                  <a:latin typeface="Source Sans Pro"/>
                  <a:ea typeface="Source Sans Pro"/>
                  <a:cs typeface="Source Sans Pro"/>
                  <a:sym typeface="Source Sans Pro"/>
                </a:rPr>
                <a:t>PRODUCT</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1"/>
          <p:cNvSpPr txBox="1"/>
          <p:nvPr>
            <p:ph type="title"/>
          </p:nvPr>
        </p:nvSpPr>
        <p:spPr>
          <a:xfrm>
            <a:off x="416943" y="750806"/>
            <a:ext cx="11353800" cy="1012585"/>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3600"/>
              <a:buFont typeface="PT Serif"/>
              <a:buNone/>
            </a:pPr>
            <a:r>
              <a:rPr lang="en-US" sz="3200"/>
              <a:t>From what we learned, we built the product outline for our long term product vision</a:t>
            </a:r>
            <a:endParaRPr/>
          </a:p>
        </p:txBody>
      </p:sp>
      <p:pic>
        <p:nvPicPr>
          <p:cNvPr id="643" name="Google Shape;643;p11"/>
          <p:cNvPicPr preferRelativeResize="0"/>
          <p:nvPr/>
        </p:nvPicPr>
        <p:blipFill rotWithShape="1">
          <a:blip r:embed="rId3">
            <a:alphaModFix/>
          </a:blip>
          <a:srcRect b="0" l="0" r="0" t="0"/>
          <a:stretch/>
        </p:blipFill>
        <p:spPr>
          <a:xfrm>
            <a:off x="6031000" y="1986105"/>
            <a:ext cx="5736832" cy="4180614"/>
          </a:xfrm>
          <a:prstGeom prst="rect">
            <a:avLst/>
          </a:prstGeom>
          <a:noFill/>
          <a:ln cap="flat" cmpd="sng" w="9525">
            <a:solidFill>
              <a:srgbClr val="8F8F8F"/>
            </a:solidFill>
            <a:prstDash val="solid"/>
            <a:round/>
            <a:headEnd len="sm" w="sm" type="none"/>
            <a:tailEnd len="sm" w="sm" type="none"/>
          </a:ln>
        </p:spPr>
      </p:pic>
      <p:sp>
        <p:nvSpPr>
          <p:cNvPr id="644" name="Google Shape;644;p11"/>
          <p:cNvSpPr txBox="1"/>
          <p:nvPr/>
        </p:nvSpPr>
        <p:spPr>
          <a:xfrm>
            <a:off x="449507" y="2720645"/>
            <a:ext cx="4987231" cy="67197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1400" u="none" cap="none" strike="noStrike">
                <a:solidFill>
                  <a:schemeClr val="accent2"/>
                </a:solidFill>
                <a:latin typeface="Source Sans Pro"/>
                <a:ea typeface="Source Sans Pro"/>
                <a:cs typeface="Source Sans Pro"/>
                <a:sym typeface="Source Sans Pro"/>
              </a:rPr>
              <a:t>DESIRED OUTCOMES:</a:t>
            </a:r>
            <a:endParaRPr b="0" i="0" sz="1400" u="none" cap="none" strike="noStrike">
              <a:solidFill>
                <a:schemeClr val="accent2"/>
              </a:solidFill>
              <a:latin typeface="Source Sans Pro"/>
              <a:ea typeface="Source Sans Pro"/>
              <a:cs typeface="Source Sans Pro"/>
              <a:sym typeface="Source Sans Pro"/>
            </a:endParaRPr>
          </a:p>
          <a:p>
            <a:pPr indent="0" lvl="0" marL="0" marR="0" rtl="0" algn="l">
              <a:lnSpc>
                <a:spcPct val="90000"/>
              </a:lnSpc>
              <a:spcBef>
                <a:spcPts val="2000"/>
              </a:spcBef>
              <a:spcAft>
                <a:spcPts val="0"/>
              </a:spcAft>
              <a:buClr>
                <a:schemeClr val="dk2"/>
              </a:buClr>
              <a:buSzPts val="2200"/>
              <a:buFont typeface="Arial"/>
              <a:buNone/>
            </a:pPr>
            <a:r>
              <a:rPr b="0" i="0" lang="en-US" sz="1600" u="none" cap="none" strike="noStrike">
                <a:solidFill>
                  <a:schemeClr val="dk2"/>
                </a:solidFill>
                <a:latin typeface="PT Serif"/>
                <a:ea typeface="PT Serif"/>
                <a:cs typeface="PT Serif"/>
                <a:sym typeface="PT Serif"/>
              </a:rPr>
              <a:t>As a Veteran, I…</a:t>
            </a:r>
            <a:endParaRPr b="0" i="0" sz="1600" u="none" cap="none" strike="noStrike">
              <a:solidFill>
                <a:schemeClr val="dk2"/>
              </a:solidFill>
              <a:latin typeface="Arial"/>
              <a:ea typeface="Arial"/>
              <a:cs typeface="Arial"/>
              <a:sym typeface="Arial"/>
            </a:endParaRPr>
          </a:p>
        </p:txBody>
      </p:sp>
      <p:sp>
        <p:nvSpPr>
          <p:cNvPr id="645" name="Google Shape;645;p11"/>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646" name="Google Shape;646;p11"/>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sp>
        <p:nvSpPr>
          <p:cNvPr id="647" name="Google Shape;647;p11"/>
          <p:cNvSpPr txBox="1"/>
          <p:nvPr/>
        </p:nvSpPr>
        <p:spPr>
          <a:xfrm>
            <a:off x="9065879" y="6414888"/>
            <a:ext cx="2743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Product Outline Link</a:t>
            </a:r>
            <a:endParaRPr b="0" i="0" sz="1400" u="none" cap="none" strike="noStrike">
              <a:solidFill>
                <a:srgbClr val="000000"/>
              </a:solidFill>
              <a:latin typeface="Arial"/>
              <a:ea typeface="Arial"/>
              <a:cs typeface="Arial"/>
              <a:sym typeface="Arial"/>
            </a:endParaRPr>
          </a:p>
        </p:txBody>
      </p:sp>
      <p:grpSp>
        <p:nvGrpSpPr>
          <p:cNvPr id="648" name="Google Shape;648;p11"/>
          <p:cNvGrpSpPr/>
          <p:nvPr/>
        </p:nvGrpSpPr>
        <p:grpSpPr>
          <a:xfrm>
            <a:off x="410431" y="316366"/>
            <a:ext cx="5165039" cy="369094"/>
            <a:chOff x="410431" y="316366"/>
            <a:chExt cx="5165039" cy="369094"/>
          </a:xfrm>
        </p:grpSpPr>
        <p:sp>
          <p:nvSpPr>
            <p:cNvPr id="649" name="Google Shape;649;p11"/>
            <p:cNvSpPr/>
            <p:nvPr/>
          </p:nvSpPr>
          <p:spPr>
            <a:xfrm>
              <a:off x="410431" y="320960"/>
              <a:ext cx="262386" cy="255872"/>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rgbClr val="FFFFFF"/>
                  </a:solidFill>
                  <a:latin typeface="PT Serif"/>
                  <a:ea typeface="PT Serif"/>
                  <a:cs typeface="PT Serif"/>
                  <a:sym typeface="PT Serif"/>
                </a:rPr>
                <a:t>1</a:t>
              </a:r>
              <a:endParaRPr b="0" i="0" sz="1200" u="none" cap="none" strike="noStrike">
                <a:solidFill>
                  <a:srgbClr val="000000"/>
                </a:solidFill>
                <a:latin typeface="Arial"/>
                <a:ea typeface="Arial"/>
                <a:cs typeface="Arial"/>
                <a:sym typeface="Arial"/>
              </a:endParaRPr>
            </a:p>
          </p:txBody>
        </p:sp>
        <p:sp>
          <p:nvSpPr>
            <p:cNvPr id="650" name="Google Shape;650;p11"/>
            <p:cNvSpPr txBox="1"/>
            <p:nvPr/>
          </p:nvSpPr>
          <p:spPr>
            <a:xfrm>
              <a:off x="751013" y="316366"/>
              <a:ext cx="4824457"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None/>
              </a:pPr>
              <a:r>
                <a:rPr b="0" i="0" lang="en-US" sz="1400" u="none" cap="none" strike="noStrike">
                  <a:solidFill>
                    <a:srgbClr val="0071BF"/>
                  </a:solidFill>
                  <a:latin typeface="Source Sans Pro"/>
                  <a:ea typeface="Source Sans Pro"/>
                  <a:cs typeface="Source Sans Pro"/>
                  <a:sym typeface="Source Sans Pro"/>
                </a:rPr>
                <a:t>PRODUCT</a:t>
              </a:r>
              <a:endParaRPr/>
            </a:p>
          </p:txBody>
        </p:sp>
      </p:grpSp>
      <p:sp>
        <p:nvSpPr>
          <p:cNvPr id="651" name="Google Shape;651;p11"/>
          <p:cNvSpPr txBox="1"/>
          <p:nvPr/>
        </p:nvSpPr>
        <p:spPr>
          <a:xfrm>
            <a:off x="451078" y="1825832"/>
            <a:ext cx="11353800" cy="24776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1400" u="sng" cap="none" strike="noStrike">
                <a:solidFill>
                  <a:schemeClr val="dk2"/>
                </a:solidFill>
                <a:latin typeface="PT Serif"/>
                <a:ea typeface="PT Serif"/>
                <a:cs typeface="PT Serif"/>
                <a:sym typeface="PT Serif"/>
                <a:hlinkClick r:id="rId5">
                  <a:extLst>
                    <a:ext uri="{A12FA001-AC4F-418D-AE19-62706E023703}">
                      <ahyp:hlinkClr val="tx"/>
                    </a:ext>
                  </a:extLst>
                </a:hlinkClick>
              </a:rPr>
              <a:t>User Story</a:t>
            </a:r>
            <a:r>
              <a:rPr b="0" i="0" lang="en-US" sz="1400" u="none" cap="none" strike="noStrike">
                <a:solidFill>
                  <a:schemeClr val="dk2"/>
                </a:solidFill>
                <a:latin typeface="PT Serif"/>
                <a:ea typeface="PT Serif"/>
                <a:cs typeface="PT Serif"/>
                <a:sym typeface="PT Serif"/>
              </a:rPr>
              <a:t>: </a:t>
            </a:r>
            <a:r>
              <a:rPr b="0" i="0" lang="en-US" sz="1400" u="none" cap="none" strike="noStrike">
                <a:solidFill>
                  <a:srgbClr val="8F8F8F"/>
                </a:solidFill>
                <a:latin typeface="PT Serif"/>
                <a:ea typeface="PT Serif"/>
                <a:cs typeface="PT Serif"/>
                <a:sym typeface="PT Serif"/>
              </a:rPr>
              <a:t>Draft product outline</a:t>
            </a:r>
            <a:endParaRPr b="0" i="0" sz="1400" u="none" cap="none" strike="noStrike">
              <a:solidFill>
                <a:srgbClr val="8F8F8F"/>
              </a:solidFill>
              <a:latin typeface="Arial"/>
              <a:ea typeface="Arial"/>
              <a:cs typeface="Arial"/>
              <a:sym typeface="Arial"/>
            </a:endParaRPr>
          </a:p>
        </p:txBody>
      </p:sp>
      <p:sp>
        <p:nvSpPr>
          <p:cNvPr id="652" name="Google Shape;652;p11"/>
          <p:cNvSpPr txBox="1"/>
          <p:nvPr>
            <p:ph idx="1" type="body"/>
          </p:nvPr>
        </p:nvSpPr>
        <p:spPr>
          <a:xfrm>
            <a:off x="411750" y="3643939"/>
            <a:ext cx="4969898" cy="2208621"/>
          </a:xfrm>
          <a:prstGeom prst="rect">
            <a:avLst/>
          </a:prstGeom>
          <a:noFill/>
          <a:ln>
            <a:noFill/>
          </a:ln>
        </p:spPr>
        <p:txBody>
          <a:bodyPr anchorCtr="0" anchor="t" bIns="45700" lIns="91425" spcFirstLastPara="1" rIns="91425" wrap="square" tIns="45700">
            <a:normAutofit/>
          </a:bodyPr>
          <a:lstStyle/>
          <a:p>
            <a:pPr indent="-274320" lvl="1" marL="274320" rtl="0" algn="l">
              <a:lnSpc>
                <a:spcPct val="90000"/>
              </a:lnSpc>
              <a:spcBef>
                <a:spcPts val="500"/>
              </a:spcBef>
              <a:spcAft>
                <a:spcPts val="0"/>
              </a:spcAft>
              <a:buSzPts val="1260"/>
              <a:buChar char="▪"/>
            </a:pPr>
            <a:r>
              <a:rPr lang="en-US" sz="1600"/>
              <a:t>Can easily access my 1095-B form while logged into my VA.gov account</a:t>
            </a:r>
            <a:endParaRPr/>
          </a:p>
          <a:p>
            <a:pPr indent="-274320" lvl="1" marL="274320" rtl="0" algn="l">
              <a:lnSpc>
                <a:spcPct val="90000"/>
              </a:lnSpc>
              <a:spcBef>
                <a:spcPts val="900"/>
              </a:spcBef>
              <a:spcAft>
                <a:spcPts val="0"/>
              </a:spcAft>
              <a:buSzPts val="1260"/>
              <a:buChar char="▪"/>
            </a:pPr>
            <a:r>
              <a:rPr lang="en-US" sz="1600"/>
              <a:t>Know how to address an error on the form</a:t>
            </a:r>
            <a:endParaRPr/>
          </a:p>
          <a:p>
            <a:pPr indent="-274320" lvl="1" marL="274320" rtl="0" algn="l">
              <a:lnSpc>
                <a:spcPct val="90000"/>
              </a:lnSpc>
              <a:spcBef>
                <a:spcPts val="900"/>
              </a:spcBef>
              <a:spcAft>
                <a:spcPts val="400"/>
              </a:spcAft>
              <a:buSzPts val="1260"/>
              <a:buChar char="▪"/>
            </a:pPr>
            <a:r>
              <a:rPr lang="en-US" sz="1600"/>
              <a:t>Can choose to no longer receive a physical copy of the form in the mail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2"/>
          <p:cNvSpPr txBox="1"/>
          <p:nvPr/>
        </p:nvSpPr>
        <p:spPr>
          <a:xfrm>
            <a:off x="2706688" y="6515078"/>
            <a:ext cx="6932905" cy="1108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303A46"/>
              </a:buClr>
              <a:buSzPts val="800"/>
              <a:buFont typeface="Arial"/>
              <a:buNone/>
            </a:pPr>
            <a:r>
              <a:rPr b="0" i="1" lang="en-US" sz="800" u="none" cap="none" strike="noStrike">
                <a:solidFill>
                  <a:srgbClr val="303A46"/>
                </a:solidFill>
                <a:latin typeface="PT Serif"/>
                <a:ea typeface="PT Serif"/>
                <a:cs typeface="PT Serif"/>
                <a:sym typeface="PT Serif"/>
              </a:rPr>
              <a:t>Note: Additional user stories that were considered and deprioritized out of the product backlog by the Business Owner noted in the Mural</a:t>
            </a:r>
            <a:endParaRPr b="0" i="0" sz="1400" u="none" cap="none" strike="noStrike">
              <a:solidFill>
                <a:srgbClr val="000000"/>
              </a:solidFill>
              <a:latin typeface="Arial"/>
              <a:ea typeface="Arial"/>
              <a:cs typeface="Arial"/>
              <a:sym typeface="Arial"/>
            </a:endParaRPr>
          </a:p>
        </p:txBody>
      </p:sp>
      <p:sp>
        <p:nvSpPr>
          <p:cNvPr id="658" name="Google Shape;658;p12"/>
          <p:cNvSpPr/>
          <p:nvPr/>
        </p:nvSpPr>
        <p:spPr>
          <a:xfrm>
            <a:off x="312738" y="2204702"/>
            <a:ext cx="11353800" cy="461676"/>
          </a:xfrm>
          <a:prstGeom prst="rect">
            <a:avLst/>
          </a:prstGeom>
          <a:solidFill>
            <a:schemeClr val="accent1"/>
          </a:solidFill>
          <a:ln cap="flat" cmpd="sng" w="12700">
            <a:solidFill>
              <a:srgbClr val="01203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PT Serif"/>
              <a:ea typeface="PT Serif"/>
              <a:cs typeface="PT Serif"/>
              <a:sym typeface="PT Serif"/>
            </a:endParaRPr>
          </a:p>
        </p:txBody>
      </p:sp>
      <p:sp>
        <p:nvSpPr>
          <p:cNvPr id="659" name="Google Shape;659;p12"/>
          <p:cNvSpPr txBox="1"/>
          <p:nvPr/>
        </p:nvSpPr>
        <p:spPr>
          <a:xfrm>
            <a:off x="1706170" y="2359366"/>
            <a:ext cx="2379933" cy="152349"/>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FFFFFF"/>
              </a:buClr>
              <a:buSzPts val="1000"/>
              <a:buFont typeface="Arial"/>
              <a:buNone/>
            </a:pPr>
            <a:r>
              <a:rPr b="1" i="0" lang="en-US" sz="1000" u="none" cap="none" strike="noStrike">
                <a:solidFill>
                  <a:srgbClr val="FFFFFF"/>
                </a:solidFill>
                <a:latin typeface="PT Serif"/>
                <a:ea typeface="PT Serif"/>
                <a:cs typeface="PT Serif"/>
                <a:sym typeface="PT Serif"/>
              </a:rPr>
              <a:t>Find the Form</a:t>
            </a:r>
            <a:endParaRPr b="0" i="0" sz="1400" u="none" cap="none" strike="noStrike">
              <a:solidFill>
                <a:srgbClr val="000000"/>
              </a:solidFill>
              <a:latin typeface="Arial"/>
              <a:ea typeface="Arial"/>
              <a:cs typeface="Arial"/>
              <a:sym typeface="Arial"/>
            </a:endParaRPr>
          </a:p>
        </p:txBody>
      </p:sp>
      <p:sp>
        <p:nvSpPr>
          <p:cNvPr id="660" name="Google Shape;660;p12"/>
          <p:cNvSpPr txBox="1"/>
          <p:nvPr/>
        </p:nvSpPr>
        <p:spPr>
          <a:xfrm>
            <a:off x="4232981" y="2352441"/>
            <a:ext cx="2379933" cy="166199"/>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FFFFFF"/>
              </a:buClr>
              <a:buSzPts val="1000"/>
              <a:buFont typeface="Arial"/>
              <a:buNone/>
            </a:pPr>
            <a:r>
              <a:rPr b="1" i="0" lang="en-US" sz="1000" u="none" cap="none" strike="noStrike">
                <a:solidFill>
                  <a:srgbClr val="FFFFFF"/>
                </a:solidFill>
                <a:latin typeface="PT Serif"/>
                <a:ea typeface="PT Serif"/>
                <a:cs typeface="PT Serif"/>
                <a:sym typeface="PT Serif"/>
              </a:rPr>
              <a:t>Access the Form (Unauthenticated)</a:t>
            </a:r>
            <a:endParaRPr b="0" i="0" sz="1400" u="none" cap="none" strike="noStrike">
              <a:solidFill>
                <a:srgbClr val="000000"/>
              </a:solidFill>
              <a:latin typeface="Arial"/>
              <a:ea typeface="Arial"/>
              <a:cs typeface="Arial"/>
              <a:sym typeface="Arial"/>
            </a:endParaRPr>
          </a:p>
        </p:txBody>
      </p:sp>
      <p:sp>
        <p:nvSpPr>
          <p:cNvPr id="661" name="Google Shape;661;p12"/>
          <p:cNvSpPr txBox="1"/>
          <p:nvPr/>
        </p:nvSpPr>
        <p:spPr>
          <a:xfrm>
            <a:off x="6759792" y="2352441"/>
            <a:ext cx="2379933" cy="166199"/>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FFFFFF"/>
              </a:buClr>
              <a:buSzPts val="1000"/>
              <a:buFont typeface="Arial"/>
              <a:buNone/>
            </a:pPr>
            <a:r>
              <a:rPr b="1" i="0" lang="en-US" sz="1000" u="none" cap="none" strike="noStrike">
                <a:solidFill>
                  <a:srgbClr val="FFFFFF"/>
                </a:solidFill>
                <a:latin typeface="PT Serif"/>
                <a:ea typeface="PT Serif"/>
                <a:cs typeface="PT Serif"/>
                <a:sym typeface="PT Serif"/>
              </a:rPr>
              <a:t>Access the Form (Authenticated)</a:t>
            </a:r>
            <a:endParaRPr b="0" i="0" sz="1400" u="none" cap="none" strike="noStrike">
              <a:solidFill>
                <a:srgbClr val="000000"/>
              </a:solidFill>
              <a:latin typeface="Arial"/>
              <a:ea typeface="Arial"/>
              <a:cs typeface="Arial"/>
              <a:sym typeface="Arial"/>
            </a:endParaRPr>
          </a:p>
        </p:txBody>
      </p:sp>
      <p:sp>
        <p:nvSpPr>
          <p:cNvPr id="662" name="Google Shape;662;p12"/>
          <p:cNvSpPr txBox="1"/>
          <p:nvPr/>
        </p:nvSpPr>
        <p:spPr>
          <a:xfrm>
            <a:off x="9286605" y="2352441"/>
            <a:ext cx="2379933" cy="166199"/>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FFFFFF"/>
              </a:buClr>
              <a:buSzPts val="1000"/>
              <a:buFont typeface="Arial"/>
              <a:buNone/>
            </a:pPr>
            <a:r>
              <a:rPr b="1" i="0" lang="en-US" sz="1000" u="none" cap="none" strike="noStrike">
                <a:solidFill>
                  <a:srgbClr val="FFFFFF"/>
                </a:solidFill>
                <a:latin typeface="PT Serif"/>
                <a:ea typeface="PT Serif"/>
                <a:cs typeface="PT Serif"/>
                <a:sym typeface="PT Serif"/>
              </a:rPr>
              <a:t>Get Help</a:t>
            </a:r>
            <a:endParaRPr b="0" i="0" sz="1400" u="none" cap="none" strike="noStrike">
              <a:solidFill>
                <a:srgbClr val="000000"/>
              </a:solidFill>
              <a:latin typeface="Arial"/>
              <a:ea typeface="Arial"/>
              <a:cs typeface="Arial"/>
              <a:sym typeface="Arial"/>
            </a:endParaRPr>
          </a:p>
        </p:txBody>
      </p:sp>
      <p:cxnSp>
        <p:nvCxnSpPr>
          <p:cNvPr id="663" name="Google Shape;663;p12"/>
          <p:cNvCxnSpPr/>
          <p:nvPr/>
        </p:nvCxnSpPr>
        <p:spPr>
          <a:xfrm rot="10800000">
            <a:off x="4159542" y="2204702"/>
            <a:ext cx="0" cy="461676"/>
          </a:xfrm>
          <a:prstGeom prst="straightConnector1">
            <a:avLst/>
          </a:prstGeom>
          <a:noFill/>
          <a:ln cap="flat" cmpd="sng" w="9525">
            <a:solidFill>
              <a:schemeClr val="lt1"/>
            </a:solidFill>
            <a:prstDash val="solid"/>
            <a:miter lim="800000"/>
            <a:headEnd len="sm" w="sm" type="none"/>
            <a:tailEnd len="sm" w="sm" type="none"/>
          </a:ln>
        </p:spPr>
      </p:cxnSp>
      <p:cxnSp>
        <p:nvCxnSpPr>
          <p:cNvPr id="664" name="Google Shape;664;p12"/>
          <p:cNvCxnSpPr/>
          <p:nvPr/>
        </p:nvCxnSpPr>
        <p:spPr>
          <a:xfrm rot="10800000">
            <a:off x="6686353" y="2204702"/>
            <a:ext cx="0" cy="461676"/>
          </a:xfrm>
          <a:prstGeom prst="straightConnector1">
            <a:avLst/>
          </a:prstGeom>
          <a:noFill/>
          <a:ln cap="flat" cmpd="sng" w="9525">
            <a:solidFill>
              <a:schemeClr val="lt1"/>
            </a:solidFill>
            <a:prstDash val="solid"/>
            <a:miter lim="800000"/>
            <a:headEnd len="sm" w="sm" type="none"/>
            <a:tailEnd len="sm" w="sm" type="none"/>
          </a:ln>
        </p:spPr>
      </p:cxnSp>
      <p:cxnSp>
        <p:nvCxnSpPr>
          <p:cNvPr id="665" name="Google Shape;665;p12"/>
          <p:cNvCxnSpPr/>
          <p:nvPr/>
        </p:nvCxnSpPr>
        <p:spPr>
          <a:xfrm rot="10800000">
            <a:off x="9213164" y="2204702"/>
            <a:ext cx="0" cy="461676"/>
          </a:xfrm>
          <a:prstGeom prst="straightConnector1">
            <a:avLst/>
          </a:prstGeom>
          <a:noFill/>
          <a:ln cap="flat" cmpd="sng" w="9525">
            <a:solidFill>
              <a:schemeClr val="lt1"/>
            </a:solidFill>
            <a:prstDash val="solid"/>
            <a:miter lim="800000"/>
            <a:headEnd len="sm" w="sm" type="none"/>
            <a:tailEnd len="sm" w="sm" type="none"/>
          </a:ln>
        </p:spPr>
      </p:cxnSp>
      <p:grpSp>
        <p:nvGrpSpPr>
          <p:cNvPr id="666" name="Google Shape;666;p12"/>
          <p:cNvGrpSpPr/>
          <p:nvPr/>
        </p:nvGrpSpPr>
        <p:grpSpPr>
          <a:xfrm>
            <a:off x="302631" y="2782046"/>
            <a:ext cx="11363907" cy="1502976"/>
            <a:chOff x="302631" y="2782046"/>
            <a:chExt cx="11363907" cy="1502976"/>
          </a:xfrm>
        </p:grpSpPr>
        <p:sp>
          <p:nvSpPr>
            <p:cNvPr id="667" name="Google Shape;667;p12"/>
            <p:cNvSpPr txBox="1"/>
            <p:nvPr/>
          </p:nvSpPr>
          <p:spPr>
            <a:xfrm>
              <a:off x="302631" y="2782046"/>
              <a:ext cx="1256661" cy="2769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dk2"/>
                </a:buClr>
                <a:buSzPts val="1000"/>
                <a:buFont typeface="Arial"/>
                <a:buNone/>
              </a:pPr>
              <a:r>
                <a:rPr b="1" i="0" lang="en-US" sz="1000" u="none" cap="none" strike="noStrike">
                  <a:solidFill>
                    <a:schemeClr val="dk2"/>
                  </a:solidFill>
                  <a:latin typeface="PT Serif"/>
                  <a:ea typeface="PT Serif"/>
                  <a:cs typeface="PT Serif"/>
                  <a:sym typeface="PT Serif"/>
                </a:rPr>
                <a:t>Must Do</a:t>
              </a:r>
              <a:br>
                <a:rPr b="1" i="0" lang="en-US" sz="1000" u="none" cap="none" strike="noStrike">
                  <a:solidFill>
                    <a:schemeClr val="dk2"/>
                  </a:solidFill>
                  <a:latin typeface="PT Serif"/>
                  <a:ea typeface="PT Serif"/>
                  <a:cs typeface="PT Serif"/>
                  <a:sym typeface="PT Serif"/>
                </a:rPr>
              </a:br>
              <a:r>
                <a:rPr b="0" i="0" lang="en-US" sz="1000" u="none" cap="none" strike="noStrike">
                  <a:solidFill>
                    <a:schemeClr val="dk2"/>
                  </a:solidFill>
                  <a:latin typeface="PT Serif"/>
                  <a:ea typeface="PT Serif"/>
                  <a:cs typeface="PT Serif"/>
                  <a:sym typeface="PT Serif"/>
                </a:rPr>
                <a:t>(MVP)</a:t>
              </a:r>
              <a:endParaRPr b="0" i="0" sz="1400" u="none" cap="none" strike="noStrike">
                <a:solidFill>
                  <a:srgbClr val="000000"/>
                </a:solidFill>
                <a:latin typeface="Arial"/>
                <a:ea typeface="Arial"/>
                <a:cs typeface="Arial"/>
                <a:sym typeface="Arial"/>
              </a:endParaRPr>
            </a:p>
          </p:txBody>
        </p:sp>
        <p:sp>
          <p:nvSpPr>
            <p:cNvPr id="668" name="Google Shape;668;p12"/>
            <p:cNvSpPr txBox="1"/>
            <p:nvPr/>
          </p:nvSpPr>
          <p:spPr>
            <a:xfrm>
              <a:off x="1706170" y="2782046"/>
              <a:ext cx="2379933" cy="1502976"/>
            </a:xfrm>
            <a:prstGeom prst="rect">
              <a:avLst/>
            </a:prstGeom>
            <a:noFill/>
            <a:ln>
              <a:noFill/>
            </a:ln>
          </p:spPr>
          <p:txBody>
            <a:bodyPr anchorCtr="0" anchor="t" bIns="0" lIns="0" spcFirstLastPara="1" rIns="0" wrap="square" tIns="0">
              <a:spAutoFit/>
            </a:bodyPr>
            <a:lstStyle/>
            <a:p>
              <a:pPr indent="-228600" lvl="0" marL="228600" marR="0" rtl="0" algn="l">
                <a:lnSpc>
                  <a:spcPct val="90000"/>
                </a:lnSpc>
                <a:spcBef>
                  <a:spcPts val="0"/>
                </a:spcBef>
                <a:spcAft>
                  <a:spcPts val="0"/>
                </a:spcAft>
                <a:buClr>
                  <a:schemeClr val="dk2"/>
                </a:buClr>
                <a:buSzPts val="1000"/>
                <a:buFont typeface="Arial"/>
                <a:buChar char="•"/>
              </a:pPr>
              <a:r>
                <a:rPr b="1" i="0" lang="en-US" sz="1000" u="none" cap="none" strike="noStrike">
                  <a:solidFill>
                    <a:schemeClr val="dk2"/>
                  </a:solidFill>
                  <a:latin typeface="PT Serif"/>
                  <a:ea typeface="PT Serif"/>
                  <a:cs typeface="PT Serif"/>
                  <a:sym typeface="PT Serif"/>
                </a:rPr>
                <a:t>As a Veteran, I want to easily find the form through Google so that I can find it through my normal methods</a:t>
              </a:r>
              <a:endParaRPr b="1" i="0" sz="1400" u="none" cap="none" strike="noStrike">
                <a:solidFill>
                  <a:schemeClr val="dk2"/>
                </a:solidFill>
                <a:latin typeface="Arial"/>
                <a:ea typeface="Arial"/>
                <a:cs typeface="Arial"/>
                <a:sym typeface="Arial"/>
              </a:endParaRPr>
            </a:p>
            <a:p>
              <a:pPr indent="-228600" lvl="0" marL="228600" marR="0" rtl="0" algn="l">
                <a:lnSpc>
                  <a:spcPct val="90000"/>
                </a:lnSpc>
                <a:spcBef>
                  <a:spcPts val="1000"/>
                </a:spcBef>
                <a:spcAft>
                  <a:spcPts val="0"/>
                </a:spcAft>
                <a:buClr>
                  <a:schemeClr val="dk2"/>
                </a:buClr>
                <a:buSzPts val="1000"/>
                <a:buFont typeface="Arial"/>
                <a:buChar char="•"/>
              </a:pPr>
              <a:r>
                <a:rPr b="1" i="0" lang="en-US" sz="1000" u="none" cap="none" strike="noStrike">
                  <a:solidFill>
                    <a:schemeClr val="dk2"/>
                  </a:solidFill>
                  <a:latin typeface="PT Serif"/>
                  <a:ea typeface="PT Serif"/>
                  <a:cs typeface="PT Serif"/>
                  <a:sym typeface="PT Serif"/>
                </a:rPr>
                <a:t>As a Veteran, I want to quickly navigate to my form once I log in</a:t>
              </a:r>
              <a:endParaRPr b="1" i="0" sz="1400" u="none" cap="none" strike="noStrike">
                <a:solidFill>
                  <a:schemeClr val="dk2"/>
                </a:solidFill>
                <a:latin typeface="Arial"/>
                <a:ea typeface="Arial"/>
                <a:cs typeface="Arial"/>
                <a:sym typeface="Arial"/>
              </a:endParaRPr>
            </a:p>
            <a:p>
              <a:pPr indent="-228600" lvl="0" marL="228600" marR="0" rtl="0" algn="l">
                <a:lnSpc>
                  <a:spcPct val="90000"/>
                </a:lnSpc>
                <a:spcBef>
                  <a:spcPts val="1000"/>
                </a:spcBef>
                <a:spcAft>
                  <a:spcPts val="0"/>
                </a:spcAft>
                <a:buClr>
                  <a:schemeClr val="dk2"/>
                </a:buClr>
                <a:buSzPts val="1000"/>
                <a:buFont typeface="Arial"/>
                <a:buChar char="•"/>
              </a:pPr>
              <a:r>
                <a:rPr b="1" i="0" lang="en-US" sz="1000" u="none" cap="none" strike="noStrike">
                  <a:solidFill>
                    <a:schemeClr val="dk2"/>
                  </a:solidFill>
                  <a:latin typeface="PT Serif"/>
                  <a:ea typeface="PT Serif"/>
                  <a:cs typeface="PT Serif"/>
                  <a:sym typeface="PT Serif"/>
                </a:rPr>
                <a:t>As a Veteran, I want to use VA.gov Search functionality to easily find my form</a:t>
              </a:r>
              <a:endParaRPr b="1" i="0" sz="1400" u="none" cap="none" strike="noStrike">
                <a:solidFill>
                  <a:schemeClr val="dk2"/>
                </a:solidFill>
                <a:latin typeface="Arial"/>
                <a:ea typeface="Arial"/>
                <a:cs typeface="Arial"/>
                <a:sym typeface="Arial"/>
              </a:endParaRPr>
            </a:p>
          </p:txBody>
        </p:sp>
        <p:sp>
          <p:nvSpPr>
            <p:cNvPr id="669" name="Google Shape;669;p12"/>
            <p:cNvSpPr txBox="1"/>
            <p:nvPr/>
          </p:nvSpPr>
          <p:spPr>
            <a:xfrm>
              <a:off x="4232981" y="2782046"/>
              <a:ext cx="2379933" cy="1097736"/>
            </a:xfrm>
            <a:prstGeom prst="rect">
              <a:avLst/>
            </a:prstGeom>
            <a:noFill/>
            <a:ln>
              <a:noFill/>
            </a:ln>
          </p:spPr>
          <p:txBody>
            <a:bodyPr anchorCtr="0" anchor="t" bIns="0" lIns="0" spcFirstLastPara="1" rIns="0" wrap="square" tIns="0">
              <a:spAutoFit/>
            </a:bodyPr>
            <a:lstStyle/>
            <a:p>
              <a:pPr indent="-228600" lvl="0" marL="228600" marR="0" rtl="0" algn="l">
                <a:lnSpc>
                  <a:spcPct val="90000"/>
                </a:lnSpc>
                <a:spcBef>
                  <a:spcPts val="0"/>
                </a:spcBef>
                <a:spcAft>
                  <a:spcPts val="0"/>
                </a:spcAft>
                <a:buClr>
                  <a:schemeClr val="dk2"/>
                </a:buClr>
                <a:buSzPts val="1000"/>
                <a:buFont typeface="Arial"/>
                <a:buChar char="•"/>
              </a:pPr>
              <a:r>
                <a:rPr b="1" i="0" lang="en-US" sz="1000" u="none" cap="none" strike="noStrike">
                  <a:solidFill>
                    <a:schemeClr val="dk2"/>
                  </a:solidFill>
                  <a:latin typeface="PT Serif"/>
                  <a:ea typeface="PT Serif"/>
                  <a:cs typeface="PT Serif"/>
                  <a:sym typeface="PT Serif"/>
                </a:rPr>
                <a:t>As a Veteran, I want to learn about the form, so that I know whether or not I need to log in and download it</a:t>
              </a:r>
              <a:endParaRPr b="1" i="0" sz="1400" u="none" cap="none" strike="noStrike">
                <a:solidFill>
                  <a:schemeClr val="dk2"/>
                </a:solidFill>
                <a:latin typeface="Arial"/>
                <a:ea typeface="Arial"/>
                <a:cs typeface="Arial"/>
                <a:sym typeface="Arial"/>
              </a:endParaRPr>
            </a:p>
            <a:p>
              <a:pPr indent="-228600" lvl="0" marL="228600" marR="0" rtl="0" algn="l">
                <a:lnSpc>
                  <a:spcPct val="90000"/>
                </a:lnSpc>
                <a:spcBef>
                  <a:spcPts val="1000"/>
                </a:spcBef>
                <a:spcAft>
                  <a:spcPts val="0"/>
                </a:spcAft>
                <a:buClr>
                  <a:schemeClr val="dk2"/>
                </a:buClr>
                <a:buSzPts val="1000"/>
                <a:buFont typeface="Arial"/>
                <a:buChar char="•"/>
              </a:pPr>
              <a:r>
                <a:rPr b="1" i="0" lang="en-US" sz="1000" u="none" cap="none" strike="noStrike">
                  <a:solidFill>
                    <a:schemeClr val="dk2"/>
                  </a:solidFill>
                  <a:latin typeface="PT Serif"/>
                  <a:ea typeface="PT Serif"/>
                  <a:cs typeface="PT Serif"/>
                  <a:sym typeface="PT Serif"/>
                </a:rPr>
                <a:t>As a Veteran, if I'm not logged in, I want to be redirected to login to be able to download the form</a:t>
              </a:r>
              <a:endParaRPr b="1" i="0" sz="1400" u="none" cap="none" strike="noStrike">
                <a:solidFill>
                  <a:schemeClr val="dk2"/>
                </a:solidFill>
                <a:latin typeface="Arial"/>
                <a:ea typeface="Arial"/>
                <a:cs typeface="Arial"/>
                <a:sym typeface="Arial"/>
              </a:endParaRPr>
            </a:p>
          </p:txBody>
        </p:sp>
        <p:sp>
          <p:nvSpPr>
            <p:cNvPr id="670" name="Google Shape;670;p12"/>
            <p:cNvSpPr txBox="1"/>
            <p:nvPr/>
          </p:nvSpPr>
          <p:spPr>
            <a:xfrm>
              <a:off x="6759792" y="2782046"/>
              <a:ext cx="2379933" cy="959237"/>
            </a:xfrm>
            <a:prstGeom prst="rect">
              <a:avLst/>
            </a:prstGeom>
            <a:noFill/>
            <a:ln>
              <a:noFill/>
            </a:ln>
          </p:spPr>
          <p:txBody>
            <a:bodyPr anchorCtr="0" anchor="t" bIns="0" lIns="0" spcFirstLastPara="1" rIns="0" wrap="square" tIns="0">
              <a:spAutoFit/>
            </a:bodyPr>
            <a:lstStyle/>
            <a:p>
              <a:pPr indent="-228600" lvl="0" marL="228600" marR="0" rtl="0" algn="l">
                <a:lnSpc>
                  <a:spcPct val="90000"/>
                </a:lnSpc>
                <a:spcBef>
                  <a:spcPts val="0"/>
                </a:spcBef>
                <a:spcAft>
                  <a:spcPts val="0"/>
                </a:spcAft>
                <a:buClr>
                  <a:schemeClr val="dk2"/>
                </a:buClr>
                <a:buSzPts val="1000"/>
                <a:buFont typeface="Arial"/>
                <a:buChar char="•"/>
              </a:pPr>
              <a:r>
                <a:rPr b="1" i="0" lang="en-US" sz="1000" u="none" cap="none" strike="noStrike">
                  <a:solidFill>
                    <a:schemeClr val="dk2"/>
                  </a:solidFill>
                  <a:latin typeface="PT Serif"/>
                  <a:ea typeface="PT Serif"/>
                  <a:cs typeface="PT Serif"/>
                  <a:sym typeface="PT Serif"/>
                </a:rPr>
                <a:t>As a Veteran, I want to understand what the form is so that I know what to do with it</a:t>
              </a:r>
              <a:endParaRPr b="1" i="0" sz="1400" u="none" cap="none" strike="noStrike">
                <a:solidFill>
                  <a:schemeClr val="dk2"/>
                </a:solidFill>
                <a:latin typeface="Arial"/>
                <a:ea typeface="Arial"/>
                <a:cs typeface="Arial"/>
                <a:sym typeface="Arial"/>
              </a:endParaRPr>
            </a:p>
            <a:p>
              <a:pPr indent="-228600" lvl="0" marL="228600" marR="0" rtl="0" algn="l">
                <a:lnSpc>
                  <a:spcPct val="90000"/>
                </a:lnSpc>
                <a:spcBef>
                  <a:spcPts val="1000"/>
                </a:spcBef>
                <a:spcAft>
                  <a:spcPts val="0"/>
                </a:spcAft>
                <a:buClr>
                  <a:schemeClr val="dk2"/>
                </a:buClr>
                <a:buSzPts val="1000"/>
                <a:buFont typeface="Arial"/>
                <a:buChar char="•"/>
              </a:pPr>
              <a:r>
                <a:rPr b="1" i="0" lang="en-US" sz="1000" u="none" cap="none" strike="noStrike">
                  <a:solidFill>
                    <a:schemeClr val="dk2"/>
                  </a:solidFill>
                  <a:latin typeface="PT Serif"/>
                  <a:ea typeface="PT Serif"/>
                  <a:cs typeface="PT Serif"/>
                  <a:sym typeface="PT Serif"/>
                </a:rPr>
                <a:t>As a Veteran, I want to download my form so that I can have it for my records</a:t>
              </a:r>
              <a:endParaRPr b="1" i="0" sz="1400" u="none" cap="none" strike="noStrike">
                <a:solidFill>
                  <a:schemeClr val="dk2"/>
                </a:solidFill>
                <a:latin typeface="Arial"/>
                <a:ea typeface="Arial"/>
                <a:cs typeface="Arial"/>
                <a:sym typeface="Arial"/>
              </a:endParaRPr>
            </a:p>
          </p:txBody>
        </p:sp>
        <p:sp>
          <p:nvSpPr>
            <p:cNvPr id="671" name="Google Shape;671;p12"/>
            <p:cNvSpPr txBox="1"/>
            <p:nvPr/>
          </p:nvSpPr>
          <p:spPr>
            <a:xfrm>
              <a:off x="9286605" y="2782046"/>
              <a:ext cx="2379933" cy="959237"/>
            </a:xfrm>
            <a:prstGeom prst="rect">
              <a:avLst/>
            </a:prstGeom>
            <a:noFill/>
            <a:ln>
              <a:noFill/>
            </a:ln>
          </p:spPr>
          <p:txBody>
            <a:bodyPr anchorCtr="0" anchor="t" bIns="0" lIns="0" spcFirstLastPara="1" rIns="0" wrap="square" tIns="0">
              <a:spAutoFit/>
            </a:bodyPr>
            <a:lstStyle/>
            <a:p>
              <a:pPr indent="-228600" lvl="0" marL="228600" marR="0" rtl="0" algn="l">
                <a:lnSpc>
                  <a:spcPct val="90000"/>
                </a:lnSpc>
                <a:spcBef>
                  <a:spcPts val="0"/>
                </a:spcBef>
                <a:spcAft>
                  <a:spcPts val="0"/>
                </a:spcAft>
                <a:buClr>
                  <a:schemeClr val="dk2"/>
                </a:buClr>
                <a:buSzPts val="1000"/>
                <a:buFont typeface="Arial"/>
                <a:buChar char="•"/>
              </a:pPr>
              <a:r>
                <a:rPr b="1" i="0" lang="en-US" sz="1000" u="none" cap="none" strike="noStrike">
                  <a:solidFill>
                    <a:schemeClr val="dk2"/>
                  </a:solidFill>
                  <a:latin typeface="PT Serif"/>
                  <a:ea typeface="PT Serif"/>
                  <a:cs typeface="PT Serif"/>
                  <a:sym typeface="PT Serif"/>
                </a:rPr>
                <a:t>As a Veteran, I want to fix a mistake in my form to avoid any issues with my taxes</a:t>
              </a:r>
              <a:endParaRPr b="1" i="0" sz="1400" u="none" cap="none" strike="noStrike">
                <a:solidFill>
                  <a:schemeClr val="dk2"/>
                </a:solidFill>
                <a:latin typeface="Arial"/>
                <a:ea typeface="Arial"/>
                <a:cs typeface="Arial"/>
                <a:sym typeface="Arial"/>
              </a:endParaRPr>
            </a:p>
            <a:p>
              <a:pPr indent="-228600" lvl="0" marL="228600" marR="0" rtl="0" algn="l">
                <a:lnSpc>
                  <a:spcPct val="90000"/>
                </a:lnSpc>
                <a:spcBef>
                  <a:spcPts val="1000"/>
                </a:spcBef>
                <a:spcAft>
                  <a:spcPts val="0"/>
                </a:spcAft>
                <a:buClr>
                  <a:schemeClr val="dk2"/>
                </a:buClr>
                <a:buSzPts val="1000"/>
                <a:buFont typeface="Arial"/>
                <a:buChar char="•"/>
              </a:pPr>
              <a:r>
                <a:rPr b="1" i="0" lang="en-US" sz="1000" u="none" cap="none" strike="noStrike">
                  <a:solidFill>
                    <a:schemeClr val="dk2"/>
                  </a:solidFill>
                  <a:latin typeface="PT Serif"/>
                  <a:ea typeface="PT Serif"/>
                  <a:cs typeface="PT Serif"/>
                  <a:sym typeface="PT Serif"/>
                </a:rPr>
                <a:t>As a Veteran, I want to ask a question about the form so that I understand what to do</a:t>
              </a:r>
              <a:endParaRPr b="1" i="0" sz="1400" u="none" cap="none" strike="noStrike">
                <a:solidFill>
                  <a:schemeClr val="dk2"/>
                </a:solidFill>
                <a:latin typeface="Arial"/>
                <a:ea typeface="Arial"/>
                <a:cs typeface="Arial"/>
                <a:sym typeface="Arial"/>
              </a:endParaRPr>
            </a:p>
          </p:txBody>
        </p:sp>
      </p:grpSp>
      <p:grpSp>
        <p:nvGrpSpPr>
          <p:cNvPr id="672" name="Google Shape;672;p12"/>
          <p:cNvGrpSpPr/>
          <p:nvPr/>
        </p:nvGrpSpPr>
        <p:grpSpPr>
          <a:xfrm>
            <a:off x="302631" y="5902593"/>
            <a:ext cx="11363907" cy="415498"/>
            <a:chOff x="302631" y="6006454"/>
            <a:chExt cx="11363907" cy="415498"/>
          </a:xfrm>
        </p:grpSpPr>
        <p:sp>
          <p:nvSpPr>
            <p:cNvPr id="673" name="Google Shape;673;p12"/>
            <p:cNvSpPr txBox="1"/>
            <p:nvPr/>
          </p:nvSpPr>
          <p:spPr>
            <a:xfrm>
              <a:off x="302631" y="6006454"/>
              <a:ext cx="1256661" cy="2769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dk2"/>
                </a:buClr>
                <a:buSzPts val="1000"/>
                <a:buFont typeface="Arial"/>
                <a:buNone/>
              </a:pPr>
              <a:r>
                <a:rPr b="1" i="0" lang="en-US" sz="1000" u="none" cap="none" strike="noStrike">
                  <a:solidFill>
                    <a:schemeClr val="dk2"/>
                  </a:solidFill>
                  <a:latin typeface="PT Serif"/>
                  <a:ea typeface="PT Serif"/>
                  <a:cs typeface="PT Serif"/>
                  <a:sym typeface="PT Serif"/>
                </a:rPr>
                <a:t>Would Do</a:t>
              </a:r>
              <a:br>
                <a:rPr b="1" i="0" lang="en-US" sz="1000" u="none" cap="none" strike="noStrike">
                  <a:solidFill>
                    <a:schemeClr val="dk2"/>
                  </a:solidFill>
                  <a:latin typeface="PT Serif"/>
                  <a:ea typeface="PT Serif"/>
                  <a:cs typeface="PT Serif"/>
                  <a:sym typeface="PT Serif"/>
                </a:rPr>
              </a:br>
              <a:r>
                <a:rPr b="0" i="0" lang="en-US" sz="1000" u="none" cap="none" strike="noStrike">
                  <a:solidFill>
                    <a:schemeClr val="dk2"/>
                  </a:solidFill>
                  <a:latin typeface="PT Serif"/>
                  <a:ea typeface="PT Serif"/>
                  <a:cs typeface="PT Serif"/>
                  <a:sym typeface="PT Serif"/>
                </a:rPr>
                <a:t>(Long Term Backlog)</a:t>
              </a:r>
              <a:endParaRPr b="0" i="0" sz="1400" u="none" cap="none" strike="noStrike">
                <a:solidFill>
                  <a:srgbClr val="000000"/>
                </a:solidFill>
                <a:latin typeface="Arial"/>
                <a:ea typeface="Arial"/>
                <a:cs typeface="Arial"/>
                <a:sym typeface="Arial"/>
              </a:endParaRPr>
            </a:p>
          </p:txBody>
        </p:sp>
        <p:sp>
          <p:nvSpPr>
            <p:cNvPr id="674" name="Google Shape;674;p12"/>
            <p:cNvSpPr txBox="1"/>
            <p:nvPr/>
          </p:nvSpPr>
          <p:spPr>
            <a:xfrm>
              <a:off x="9286605" y="6006454"/>
              <a:ext cx="2379933" cy="415498"/>
            </a:xfrm>
            <a:prstGeom prst="rect">
              <a:avLst/>
            </a:prstGeom>
            <a:noFill/>
            <a:ln>
              <a:noFill/>
            </a:ln>
          </p:spPr>
          <p:txBody>
            <a:bodyPr anchorCtr="0" anchor="t" bIns="0" lIns="0" spcFirstLastPara="1" rIns="0" wrap="square" tIns="0">
              <a:spAutoFit/>
            </a:bodyPr>
            <a:lstStyle/>
            <a:p>
              <a:pPr indent="-228600" lvl="0" marL="228600" marR="0" rtl="0" algn="l">
                <a:lnSpc>
                  <a:spcPct val="90000"/>
                </a:lnSpc>
                <a:spcBef>
                  <a:spcPts val="0"/>
                </a:spcBef>
                <a:spcAft>
                  <a:spcPts val="0"/>
                </a:spcAft>
                <a:buClr>
                  <a:schemeClr val="dk2"/>
                </a:buClr>
                <a:buSzPts val="1000"/>
                <a:buFont typeface="Arial"/>
                <a:buChar char="•"/>
              </a:pPr>
              <a:r>
                <a:rPr b="0" i="0" lang="en-US" sz="1000" u="none" cap="none" strike="noStrike">
                  <a:solidFill>
                    <a:schemeClr val="dk2"/>
                  </a:solidFill>
                  <a:latin typeface="PT Serif"/>
                  <a:ea typeface="PT Serif"/>
                  <a:cs typeface="PT Serif"/>
                  <a:sym typeface="PT Serif"/>
                </a:rPr>
                <a:t>As a Veteran, I want to easily share my form via email so I can send it to myself or others straight from the site</a:t>
              </a:r>
              <a:endParaRPr b="0" i="0" sz="1400" u="none" cap="none" strike="noStrike">
                <a:solidFill>
                  <a:schemeClr val="dk2"/>
                </a:solidFill>
                <a:latin typeface="Arial"/>
                <a:ea typeface="Arial"/>
                <a:cs typeface="Arial"/>
                <a:sym typeface="Arial"/>
              </a:endParaRPr>
            </a:p>
          </p:txBody>
        </p:sp>
      </p:grpSp>
      <p:grpSp>
        <p:nvGrpSpPr>
          <p:cNvPr id="675" name="Google Shape;675;p12"/>
          <p:cNvGrpSpPr/>
          <p:nvPr/>
        </p:nvGrpSpPr>
        <p:grpSpPr>
          <a:xfrm>
            <a:off x="302631" y="5271071"/>
            <a:ext cx="8843497" cy="415498"/>
            <a:chOff x="302631" y="5449893"/>
            <a:chExt cx="8843497" cy="415498"/>
          </a:xfrm>
        </p:grpSpPr>
        <p:sp>
          <p:nvSpPr>
            <p:cNvPr id="676" name="Google Shape;676;p12"/>
            <p:cNvSpPr txBox="1"/>
            <p:nvPr/>
          </p:nvSpPr>
          <p:spPr>
            <a:xfrm>
              <a:off x="302631" y="5449893"/>
              <a:ext cx="1256661" cy="4154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dk2"/>
                </a:buClr>
                <a:buSzPts val="1000"/>
                <a:buFont typeface="Arial"/>
                <a:buNone/>
              </a:pPr>
              <a:r>
                <a:rPr b="1" i="0" lang="en-US" sz="1000" u="none" cap="none" strike="noStrike">
                  <a:solidFill>
                    <a:schemeClr val="dk2"/>
                  </a:solidFill>
                  <a:latin typeface="PT Serif"/>
                  <a:ea typeface="PT Serif"/>
                  <a:cs typeface="PT Serif"/>
                  <a:sym typeface="PT Serif"/>
                </a:rPr>
                <a:t>Could Do</a:t>
              </a:r>
              <a:br>
                <a:rPr b="1" i="0" lang="en-US" sz="1000" u="none" cap="none" strike="noStrike">
                  <a:solidFill>
                    <a:schemeClr val="dk2"/>
                  </a:solidFill>
                  <a:latin typeface="PT Serif"/>
                  <a:ea typeface="PT Serif"/>
                  <a:cs typeface="PT Serif"/>
                  <a:sym typeface="PT Serif"/>
                </a:rPr>
              </a:br>
              <a:r>
                <a:rPr b="0" i="0" lang="en-US" sz="1000" u="none" cap="none" strike="noStrike">
                  <a:solidFill>
                    <a:schemeClr val="dk2"/>
                  </a:solidFill>
                  <a:latin typeface="PT Serif"/>
                  <a:ea typeface="PT Serif"/>
                  <a:cs typeface="PT Serif"/>
                  <a:sym typeface="PT Serif"/>
                </a:rPr>
                <a:t>(For consideration Post MVP)</a:t>
              </a:r>
              <a:endParaRPr b="0" i="0" sz="1400" u="none" cap="none" strike="noStrike">
                <a:solidFill>
                  <a:srgbClr val="000000"/>
                </a:solidFill>
                <a:latin typeface="Arial"/>
                <a:ea typeface="Arial"/>
                <a:cs typeface="Arial"/>
                <a:sym typeface="Arial"/>
              </a:endParaRPr>
            </a:p>
          </p:txBody>
        </p:sp>
        <p:sp>
          <p:nvSpPr>
            <p:cNvPr id="677" name="Google Shape;677;p12"/>
            <p:cNvSpPr txBox="1"/>
            <p:nvPr/>
          </p:nvSpPr>
          <p:spPr>
            <a:xfrm>
              <a:off x="6766195" y="5449893"/>
              <a:ext cx="2379933" cy="415498"/>
            </a:xfrm>
            <a:prstGeom prst="rect">
              <a:avLst/>
            </a:prstGeom>
            <a:noFill/>
            <a:ln>
              <a:noFill/>
            </a:ln>
          </p:spPr>
          <p:txBody>
            <a:bodyPr anchorCtr="0" anchor="t" bIns="0" lIns="0" spcFirstLastPara="1" rIns="0" wrap="square" tIns="0">
              <a:spAutoFit/>
            </a:bodyPr>
            <a:lstStyle/>
            <a:p>
              <a:pPr indent="-228600" lvl="0" marL="228600" marR="0" rtl="0" algn="l">
                <a:lnSpc>
                  <a:spcPct val="90000"/>
                </a:lnSpc>
                <a:spcBef>
                  <a:spcPts val="0"/>
                </a:spcBef>
                <a:spcAft>
                  <a:spcPts val="0"/>
                </a:spcAft>
                <a:buClr>
                  <a:schemeClr val="dk2"/>
                </a:buClr>
                <a:buSzPts val="1000"/>
                <a:buFont typeface="Arial"/>
                <a:buChar char="•"/>
              </a:pPr>
              <a:r>
                <a:rPr b="0" i="0" lang="en-US" sz="1000" u="none" cap="none" strike="noStrike">
                  <a:solidFill>
                    <a:schemeClr val="dk2"/>
                  </a:solidFill>
                  <a:latin typeface="PT Serif"/>
                  <a:ea typeface="PT Serif"/>
                  <a:cs typeface="PT Serif"/>
                  <a:sym typeface="PT Serif"/>
                </a:rPr>
                <a:t>As a Veteran, I want to view the form without downloading it so that I can easily see what my filled in form is</a:t>
              </a:r>
              <a:endParaRPr b="0" i="0" sz="1400" u="none" cap="none" strike="noStrike">
                <a:solidFill>
                  <a:schemeClr val="dk2"/>
                </a:solidFill>
                <a:latin typeface="Arial"/>
                <a:ea typeface="Arial"/>
                <a:cs typeface="Arial"/>
                <a:sym typeface="Arial"/>
              </a:endParaRPr>
            </a:p>
          </p:txBody>
        </p:sp>
      </p:grpSp>
      <p:grpSp>
        <p:nvGrpSpPr>
          <p:cNvPr id="678" name="Google Shape;678;p12"/>
          <p:cNvGrpSpPr/>
          <p:nvPr/>
        </p:nvGrpSpPr>
        <p:grpSpPr>
          <a:xfrm>
            <a:off x="302631" y="4362548"/>
            <a:ext cx="11363907" cy="692497"/>
            <a:chOff x="302631" y="4588634"/>
            <a:chExt cx="11363907" cy="692497"/>
          </a:xfrm>
        </p:grpSpPr>
        <p:sp>
          <p:nvSpPr>
            <p:cNvPr id="679" name="Google Shape;679;p12"/>
            <p:cNvSpPr txBox="1"/>
            <p:nvPr/>
          </p:nvSpPr>
          <p:spPr>
            <a:xfrm>
              <a:off x="302631" y="4588634"/>
              <a:ext cx="1256661" cy="415498"/>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dk2"/>
                </a:buClr>
                <a:buSzPts val="1000"/>
                <a:buFont typeface="Arial"/>
                <a:buNone/>
              </a:pPr>
              <a:r>
                <a:rPr b="1" i="0" lang="en-US" sz="1000" u="none" cap="none" strike="noStrike">
                  <a:solidFill>
                    <a:schemeClr val="dk2"/>
                  </a:solidFill>
                  <a:latin typeface="PT Serif"/>
                  <a:ea typeface="PT Serif"/>
                  <a:cs typeface="PT Serif"/>
                  <a:sym typeface="PT Serif"/>
                </a:rPr>
                <a:t>Should Do</a:t>
              </a:r>
              <a:br>
                <a:rPr b="1" i="0" lang="en-US" sz="1000" u="none" cap="none" strike="noStrike">
                  <a:solidFill>
                    <a:schemeClr val="dk2"/>
                  </a:solidFill>
                  <a:latin typeface="PT Serif"/>
                  <a:ea typeface="PT Serif"/>
                  <a:cs typeface="PT Serif"/>
                  <a:sym typeface="PT Serif"/>
                </a:rPr>
              </a:br>
              <a:r>
                <a:rPr b="0" i="0" lang="en-US" sz="1000" u="none" cap="none" strike="noStrike">
                  <a:solidFill>
                    <a:schemeClr val="dk2"/>
                  </a:solidFill>
                  <a:latin typeface="PT Serif"/>
                  <a:ea typeface="PT Serif"/>
                  <a:cs typeface="PT Serif"/>
                  <a:sym typeface="PT Serif"/>
                </a:rPr>
                <a:t>(Fast Follow, Post MVP)</a:t>
              </a:r>
              <a:endParaRPr b="0" i="0" sz="1400" u="none" cap="none" strike="noStrike">
                <a:solidFill>
                  <a:srgbClr val="000000"/>
                </a:solidFill>
                <a:latin typeface="Arial"/>
                <a:ea typeface="Arial"/>
                <a:cs typeface="Arial"/>
                <a:sym typeface="Arial"/>
              </a:endParaRPr>
            </a:p>
          </p:txBody>
        </p:sp>
        <p:sp>
          <p:nvSpPr>
            <p:cNvPr id="680" name="Google Shape;680;p12"/>
            <p:cNvSpPr txBox="1"/>
            <p:nvPr/>
          </p:nvSpPr>
          <p:spPr>
            <a:xfrm>
              <a:off x="9286605" y="4588634"/>
              <a:ext cx="2379933" cy="692497"/>
            </a:xfrm>
            <a:prstGeom prst="rect">
              <a:avLst/>
            </a:prstGeom>
            <a:noFill/>
            <a:ln>
              <a:noFill/>
            </a:ln>
          </p:spPr>
          <p:txBody>
            <a:bodyPr anchorCtr="0" anchor="t" bIns="0" lIns="0" spcFirstLastPara="1" rIns="0" wrap="square" tIns="0">
              <a:spAutoFit/>
            </a:bodyPr>
            <a:lstStyle/>
            <a:p>
              <a:pPr indent="-228600" lvl="0" marL="228600" marR="0" rtl="0" algn="l">
                <a:lnSpc>
                  <a:spcPct val="90000"/>
                </a:lnSpc>
                <a:spcBef>
                  <a:spcPts val="0"/>
                </a:spcBef>
                <a:spcAft>
                  <a:spcPts val="0"/>
                </a:spcAft>
                <a:buClr>
                  <a:schemeClr val="dk2"/>
                </a:buClr>
                <a:buSzPts val="1000"/>
                <a:buFont typeface="Arial"/>
                <a:buChar char="•"/>
              </a:pPr>
              <a:r>
                <a:rPr b="0" i="0" lang="en-US" sz="1000" u="none" cap="none" strike="noStrike">
                  <a:solidFill>
                    <a:schemeClr val="dk2"/>
                  </a:solidFill>
                  <a:latin typeface="PT Serif"/>
                  <a:ea typeface="PT Serif"/>
                  <a:cs typeface="PT Serif"/>
                  <a:sym typeface="PT Serif"/>
                </a:rPr>
                <a:t>As a Veteran, I want to know how long it will take for my form to be updated (expected wait time) and confirmation when it's done, so I don't have to update it again</a:t>
              </a:r>
              <a:endParaRPr b="0" i="0" sz="1400" u="none" cap="none" strike="noStrike">
                <a:solidFill>
                  <a:schemeClr val="dk2"/>
                </a:solidFill>
                <a:latin typeface="Arial"/>
                <a:ea typeface="Arial"/>
                <a:cs typeface="Arial"/>
                <a:sym typeface="Arial"/>
              </a:endParaRPr>
            </a:p>
          </p:txBody>
        </p:sp>
        <p:sp>
          <p:nvSpPr>
            <p:cNvPr id="681" name="Google Shape;681;p12"/>
            <p:cNvSpPr txBox="1"/>
            <p:nvPr/>
          </p:nvSpPr>
          <p:spPr>
            <a:xfrm>
              <a:off x="6759792" y="4588634"/>
              <a:ext cx="2379933" cy="553998"/>
            </a:xfrm>
            <a:prstGeom prst="rect">
              <a:avLst/>
            </a:prstGeom>
            <a:noFill/>
            <a:ln>
              <a:noFill/>
            </a:ln>
          </p:spPr>
          <p:txBody>
            <a:bodyPr anchorCtr="0" anchor="t" bIns="0" lIns="0" spcFirstLastPara="1" rIns="0" wrap="square" tIns="0">
              <a:spAutoFit/>
            </a:bodyPr>
            <a:lstStyle/>
            <a:p>
              <a:pPr indent="-228600" lvl="0" marL="228600" marR="0" rtl="0" algn="l">
                <a:lnSpc>
                  <a:spcPct val="90000"/>
                </a:lnSpc>
                <a:spcBef>
                  <a:spcPts val="0"/>
                </a:spcBef>
                <a:spcAft>
                  <a:spcPts val="0"/>
                </a:spcAft>
                <a:buClr>
                  <a:schemeClr val="dk2"/>
                </a:buClr>
                <a:buSzPts val="1000"/>
                <a:buFont typeface="Arial"/>
                <a:buChar char="•"/>
              </a:pPr>
              <a:r>
                <a:rPr b="0" i="0" lang="en-US" sz="1000" u="none" cap="none" strike="noStrike">
                  <a:solidFill>
                    <a:schemeClr val="dk2"/>
                  </a:solidFill>
                  <a:latin typeface="PT Serif"/>
                  <a:ea typeface="PT Serif"/>
                  <a:cs typeface="PT Serif"/>
                  <a:sym typeface="PT Serif"/>
                </a:rPr>
                <a:t>As a Veteran, I want to opt out of getting mailed the form so that I no longer receive a mailed form unless I specifically ask for it</a:t>
              </a:r>
              <a:endParaRPr b="0" i="0" sz="1400" u="none" cap="none" strike="noStrike">
                <a:solidFill>
                  <a:schemeClr val="dk2"/>
                </a:solidFill>
                <a:latin typeface="Arial"/>
                <a:ea typeface="Arial"/>
                <a:cs typeface="Arial"/>
                <a:sym typeface="Arial"/>
              </a:endParaRPr>
            </a:p>
          </p:txBody>
        </p:sp>
        <p:sp>
          <p:nvSpPr>
            <p:cNvPr id="682" name="Google Shape;682;p12"/>
            <p:cNvSpPr txBox="1"/>
            <p:nvPr/>
          </p:nvSpPr>
          <p:spPr>
            <a:xfrm>
              <a:off x="1706170" y="4588634"/>
              <a:ext cx="2379933" cy="553998"/>
            </a:xfrm>
            <a:prstGeom prst="rect">
              <a:avLst/>
            </a:prstGeom>
            <a:noFill/>
            <a:ln>
              <a:noFill/>
            </a:ln>
          </p:spPr>
          <p:txBody>
            <a:bodyPr anchorCtr="0" anchor="t" bIns="0" lIns="0" spcFirstLastPara="1" rIns="0" wrap="square" tIns="0">
              <a:spAutoFit/>
            </a:bodyPr>
            <a:lstStyle/>
            <a:p>
              <a:pPr indent="-228600" lvl="0" marL="228600" marR="0" rtl="0" algn="l">
                <a:lnSpc>
                  <a:spcPct val="90000"/>
                </a:lnSpc>
                <a:spcBef>
                  <a:spcPts val="0"/>
                </a:spcBef>
                <a:spcAft>
                  <a:spcPts val="0"/>
                </a:spcAft>
                <a:buClr>
                  <a:schemeClr val="dk2"/>
                </a:buClr>
                <a:buSzPts val="1000"/>
                <a:buFont typeface="Arial"/>
                <a:buChar char="•"/>
              </a:pPr>
              <a:r>
                <a:rPr b="0" i="0" lang="en-US" sz="1000" u="none" cap="none" strike="noStrike">
                  <a:solidFill>
                    <a:schemeClr val="dk2"/>
                  </a:solidFill>
                  <a:latin typeface="PT Serif"/>
                  <a:ea typeface="PT Serif"/>
                  <a:cs typeface="PT Serif"/>
                  <a:sym typeface="PT Serif"/>
                </a:rPr>
                <a:t>As a Veteran, I want to be informed that the form is now available online so that I am aware of the form's new "home"</a:t>
              </a:r>
              <a:endParaRPr b="0" i="0" sz="1400" u="none" cap="none" strike="noStrike">
                <a:solidFill>
                  <a:schemeClr val="dk2"/>
                </a:solidFill>
                <a:latin typeface="Arial"/>
                <a:ea typeface="Arial"/>
                <a:cs typeface="Arial"/>
                <a:sym typeface="Arial"/>
              </a:endParaRPr>
            </a:p>
          </p:txBody>
        </p:sp>
      </p:grpSp>
      <p:cxnSp>
        <p:nvCxnSpPr>
          <p:cNvPr id="683" name="Google Shape;683;p12"/>
          <p:cNvCxnSpPr/>
          <p:nvPr/>
        </p:nvCxnSpPr>
        <p:spPr>
          <a:xfrm rot="10800000">
            <a:off x="1632731" y="2204702"/>
            <a:ext cx="0" cy="461676"/>
          </a:xfrm>
          <a:prstGeom prst="straightConnector1">
            <a:avLst/>
          </a:prstGeom>
          <a:noFill/>
          <a:ln cap="flat" cmpd="sng" w="9525">
            <a:solidFill>
              <a:schemeClr val="lt1"/>
            </a:solidFill>
            <a:prstDash val="solid"/>
            <a:miter lim="800000"/>
            <a:headEnd len="sm" w="sm" type="none"/>
            <a:tailEnd len="sm" w="sm" type="none"/>
          </a:ln>
        </p:spPr>
      </p:cxnSp>
      <p:cxnSp>
        <p:nvCxnSpPr>
          <p:cNvPr id="684" name="Google Shape;684;p12"/>
          <p:cNvCxnSpPr/>
          <p:nvPr/>
        </p:nvCxnSpPr>
        <p:spPr>
          <a:xfrm>
            <a:off x="302631" y="4308679"/>
            <a:ext cx="11363907" cy="0"/>
          </a:xfrm>
          <a:prstGeom prst="straightConnector1">
            <a:avLst/>
          </a:prstGeom>
          <a:noFill/>
          <a:ln cap="flat" cmpd="sng" w="28575">
            <a:solidFill>
              <a:srgbClr val="747C74"/>
            </a:solidFill>
            <a:prstDash val="dot"/>
            <a:miter lim="800000"/>
            <a:headEnd len="sm" w="sm" type="none"/>
            <a:tailEnd len="sm" w="sm" type="none"/>
          </a:ln>
        </p:spPr>
      </p:cxnSp>
      <p:cxnSp>
        <p:nvCxnSpPr>
          <p:cNvPr id="685" name="Google Shape;685;p12"/>
          <p:cNvCxnSpPr/>
          <p:nvPr/>
        </p:nvCxnSpPr>
        <p:spPr>
          <a:xfrm>
            <a:off x="302631" y="5163058"/>
            <a:ext cx="11363907" cy="0"/>
          </a:xfrm>
          <a:prstGeom prst="straightConnector1">
            <a:avLst/>
          </a:prstGeom>
          <a:noFill/>
          <a:ln cap="flat" cmpd="sng" w="9525">
            <a:solidFill>
              <a:srgbClr val="747C74"/>
            </a:solidFill>
            <a:prstDash val="dot"/>
            <a:miter lim="800000"/>
            <a:headEnd len="sm" w="sm" type="none"/>
            <a:tailEnd len="sm" w="sm" type="none"/>
          </a:ln>
        </p:spPr>
      </p:cxnSp>
      <p:cxnSp>
        <p:nvCxnSpPr>
          <p:cNvPr id="686" name="Google Shape;686;p12"/>
          <p:cNvCxnSpPr/>
          <p:nvPr/>
        </p:nvCxnSpPr>
        <p:spPr>
          <a:xfrm>
            <a:off x="302631" y="5794582"/>
            <a:ext cx="11363907" cy="0"/>
          </a:xfrm>
          <a:prstGeom prst="straightConnector1">
            <a:avLst/>
          </a:prstGeom>
          <a:noFill/>
          <a:ln cap="flat" cmpd="sng" w="9525">
            <a:solidFill>
              <a:srgbClr val="747C74"/>
            </a:solidFill>
            <a:prstDash val="dot"/>
            <a:miter lim="800000"/>
            <a:headEnd len="sm" w="sm" type="none"/>
            <a:tailEnd len="sm" w="sm" type="none"/>
          </a:ln>
        </p:spPr>
      </p:cxnSp>
      <p:sp>
        <p:nvSpPr>
          <p:cNvPr id="687" name="Google Shape;687;p12"/>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688" name="Google Shape;688;p12"/>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sp>
        <p:nvSpPr>
          <p:cNvPr id="689" name="Google Shape;689;p12"/>
          <p:cNvSpPr txBox="1"/>
          <p:nvPr/>
        </p:nvSpPr>
        <p:spPr>
          <a:xfrm>
            <a:off x="9065879" y="6414888"/>
            <a:ext cx="2743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3">
                  <a:extLst>
                    <a:ext uri="{A12FA001-AC4F-418D-AE19-62706E023703}">
                      <ahyp:hlinkClr val="tx"/>
                    </a:ext>
                  </a:extLst>
                </a:hlinkClick>
              </a:rPr>
              <a:t>Mural Board Link</a:t>
            </a:r>
            <a:endParaRPr b="0" i="0" sz="1400" u="none" cap="none" strike="noStrike">
              <a:solidFill>
                <a:srgbClr val="000000"/>
              </a:solidFill>
              <a:latin typeface="Arial"/>
              <a:ea typeface="Arial"/>
              <a:cs typeface="Arial"/>
              <a:sym typeface="Arial"/>
            </a:endParaRPr>
          </a:p>
        </p:txBody>
      </p:sp>
      <p:sp>
        <p:nvSpPr>
          <p:cNvPr id="690" name="Google Shape;690;p12"/>
          <p:cNvSpPr txBox="1"/>
          <p:nvPr/>
        </p:nvSpPr>
        <p:spPr>
          <a:xfrm>
            <a:off x="416943" y="750806"/>
            <a:ext cx="11353800" cy="101258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3600"/>
              <a:buFont typeface="PT Serif"/>
              <a:buNone/>
            </a:pPr>
            <a:r>
              <a:rPr b="0" i="0" lang="en-US" sz="3200" u="none" cap="none" strike="noStrike">
                <a:solidFill>
                  <a:schemeClr val="dk1"/>
                </a:solidFill>
                <a:latin typeface="PT Serif"/>
                <a:ea typeface="PT Serif"/>
                <a:cs typeface="PT Serif"/>
                <a:sym typeface="PT Serif"/>
              </a:rPr>
              <a:t>We aligned on what features would fall into MVP and what would likely be post-MVP</a:t>
            </a:r>
            <a:endParaRPr/>
          </a:p>
        </p:txBody>
      </p:sp>
      <p:grpSp>
        <p:nvGrpSpPr>
          <p:cNvPr id="691" name="Google Shape;691;p12"/>
          <p:cNvGrpSpPr/>
          <p:nvPr/>
        </p:nvGrpSpPr>
        <p:grpSpPr>
          <a:xfrm>
            <a:off x="410431" y="316366"/>
            <a:ext cx="5165039" cy="369094"/>
            <a:chOff x="410431" y="316366"/>
            <a:chExt cx="5165039" cy="369094"/>
          </a:xfrm>
        </p:grpSpPr>
        <p:sp>
          <p:nvSpPr>
            <p:cNvPr id="692" name="Google Shape;692;p12"/>
            <p:cNvSpPr/>
            <p:nvPr/>
          </p:nvSpPr>
          <p:spPr>
            <a:xfrm>
              <a:off x="410431" y="320960"/>
              <a:ext cx="262386" cy="255872"/>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rgbClr val="FFFFFF"/>
                  </a:solidFill>
                  <a:latin typeface="PT Serif"/>
                  <a:ea typeface="PT Serif"/>
                  <a:cs typeface="PT Serif"/>
                  <a:sym typeface="PT Serif"/>
                </a:rPr>
                <a:t>1</a:t>
              </a:r>
              <a:endParaRPr b="0" i="0" sz="1200" u="none" cap="none" strike="noStrike">
                <a:solidFill>
                  <a:srgbClr val="000000"/>
                </a:solidFill>
                <a:latin typeface="Arial"/>
                <a:ea typeface="Arial"/>
                <a:cs typeface="Arial"/>
                <a:sym typeface="Arial"/>
              </a:endParaRPr>
            </a:p>
          </p:txBody>
        </p:sp>
        <p:sp>
          <p:nvSpPr>
            <p:cNvPr id="693" name="Google Shape;693;p12"/>
            <p:cNvSpPr txBox="1"/>
            <p:nvPr/>
          </p:nvSpPr>
          <p:spPr>
            <a:xfrm>
              <a:off x="751013" y="316366"/>
              <a:ext cx="4824457"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None/>
              </a:pPr>
              <a:r>
                <a:rPr b="0" i="0" lang="en-US" sz="1400" u="none" cap="none" strike="noStrike">
                  <a:solidFill>
                    <a:srgbClr val="0071BF"/>
                  </a:solidFill>
                  <a:latin typeface="Source Sans Pro"/>
                  <a:ea typeface="Source Sans Pro"/>
                  <a:cs typeface="Source Sans Pro"/>
                  <a:sym typeface="Source Sans Pro"/>
                </a:rPr>
                <a:t>PRODUCT</a:t>
              </a:r>
              <a:endParaRPr/>
            </a:p>
          </p:txBody>
        </p:sp>
      </p:grpSp>
      <p:sp>
        <p:nvSpPr>
          <p:cNvPr id="694" name="Google Shape;694;p12"/>
          <p:cNvSpPr txBox="1"/>
          <p:nvPr/>
        </p:nvSpPr>
        <p:spPr>
          <a:xfrm>
            <a:off x="451078" y="1825832"/>
            <a:ext cx="11507480" cy="566309"/>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1400" u="sng" cap="none" strike="noStrike">
                <a:solidFill>
                  <a:schemeClr val="dk2"/>
                </a:solidFill>
                <a:latin typeface="PT Serif"/>
                <a:ea typeface="PT Serif"/>
                <a:cs typeface="PT Serif"/>
                <a:sym typeface="PT Serif"/>
                <a:hlinkClick r:id="rId4">
                  <a:extLst>
                    <a:ext uri="{A12FA001-AC4F-418D-AE19-62706E023703}">
                      <ahyp:hlinkClr val="tx"/>
                    </a:ext>
                  </a:extLst>
                </a:hlinkClick>
              </a:rPr>
              <a:t>User Story</a:t>
            </a:r>
            <a:r>
              <a:rPr b="0" i="0" lang="en-US" sz="1400" u="none" cap="none" strike="noStrike">
                <a:solidFill>
                  <a:schemeClr val="dk2"/>
                </a:solidFill>
                <a:latin typeface="PT Serif"/>
                <a:ea typeface="PT Serif"/>
                <a:cs typeface="PT Serif"/>
                <a:sym typeface="PT Serif"/>
              </a:rPr>
              <a:t>: </a:t>
            </a:r>
            <a:r>
              <a:rPr b="0" i="0" lang="en-US" sz="1400" u="none" cap="none" strike="noStrike">
                <a:solidFill>
                  <a:srgbClr val="8F8F8F"/>
                </a:solidFill>
                <a:latin typeface="PT Serif"/>
                <a:ea typeface="PT Serif"/>
                <a:cs typeface="PT Serif"/>
                <a:sym typeface="PT Serif"/>
              </a:rPr>
              <a:t>Draft prioritized backlog for MVP and post-MVP enhancements. </a:t>
            </a:r>
            <a:r>
              <a:rPr b="0" i="1" lang="en-US" sz="1400" u="none" cap="none" strike="noStrike">
                <a:solidFill>
                  <a:srgbClr val="8F8F8F"/>
                </a:solidFill>
                <a:latin typeface="PT Serif"/>
                <a:ea typeface="PT Serif"/>
                <a:cs typeface="PT Serif"/>
                <a:sym typeface="PT Serif"/>
              </a:rPr>
              <a:t>Features and MVP alignment pending validation from user research.</a:t>
            </a:r>
            <a:endParaRPr b="0" i="1" sz="1400" u="none" cap="none" strike="noStrike">
              <a:solidFill>
                <a:srgbClr val="8F8F8F"/>
              </a:solidFill>
              <a:latin typeface="Arial"/>
              <a:ea typeface="Arial"/>
              <a:cs typeface="Arial"/>
              <a:sym typeface="Arial"/>
            </a:endParaRPr>
          </a:p>
          <a:p>
            <a:pPr indent="0" lvl="0" marL="0" marR="0" rtl="0" algn="l">
              <a:lnSpc>
                <a:spcPct val="114999"/>
              </a:lnSpc>
              <a:spcBef>
                <a:spcPts val="0"/>
              </a:spcBef>
              <a:spcAft>
                <a:spcPts val="0"/>
              </a:spcAft>
              <a:buNone/>
            </a:pPr>
            <a:r>
              <a:t/>
            </a:r>
            <a:endParaRPr b="0" i="1" sz="1800" u="none" cap="none" strike="noStrike">
              <a:solidFill>
                <a:srgbClr val="8F8F8F"/>
              </a:solidFill>
              <a:latin typeface="PT Serif"/>
              <a:ea typeface="PT Serif"/>
              <a:cs typeface="PT Serif"/>
              <a:sym typeface="PT Serif"/>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3"/>
          <p:cNvSpPr txBox="1"/>
          <p:nvPr/>
        </p:nvSpPr>
        <p:spPr>
          <a:xfrm>
            <a:off x="302631" y="2782046"/>
            <a:ext cx="849892" cy="15234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dk2"/>
              </a:buClr>
              <a:buSzPts val="1100"/>
              <a:buFont typeface="Arial"/>
              <a:buNone/>
            </a:pPr>
            <a:r>
              <a:rPr b="1" i="0" lang="en-US" sz="1100" u="none" cap="none" strike="noStrike">
                <a:solidFill>
                  <a:schemeClr val="dk2"/>
                </a:solidFill>
                <a:latin typeface="PT Serif"/>
                <a:ea typeface="PT Serif"/>
                <a:cs typeface="PT Serif"/>
                <a:sym typeface="PT Serif"/>
              </a:rPr>
              <a:t>MVP</a:t>
            </a:r>
            <a:endParaRPr b="0" i="0" sz="1100" u="none" cap="none" strike="noStrike">
              <a:solidFill>
                <a:schemeClr val="dk2"/>
              </a:solidFill>
              <a:latin typeface="PT Serif"/>
              <a:ea typeface="PT Serif"/>
              <a:cs typeface="PT Serif"/>
              <a:sym typeface="PT Serif"/>
            </a:endParaRPr>
          </a:p>
        </p:txBody>
      </p:sp>
      <p:sp>
        <p:nvSpPr>
          <p:cNvPr id="700" name="Google Shape;700;p13"/>
          <p:cNvSpPr txBox="1"/>
          <p:nvPr/>
        </p:nvSpPr>
        <p:spPr>
          <a:xfrm>
            <a:off x="302633" y="4789698"/>
            <a:ext cx="849892" cy="15234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dk2"/>
              </a:buClr>
              <a:buSzPts val="1100"/>
              <a:buFont typeface="Arial"/>
              <a:buNone/>
            </a:pPr>
            <a:r>
              <a:rPr b="1" i="0" lang="en-US" sz="1100" u="none" cap="none" strike="noStrike">
                <a:solidFill>
                  <a:schemeClr val="dk2"/>
                </a:solidFill>
                <a:latin typeface="PT Serif"/>
                <a:ea typeface="PT Serif"/>
                <a:cs typeface="PT Serif"/>
                <a:sym typeface="PT Serif"/>
              </a:rPr>
              <a:t>Post MVP</a:t>
            </a:r>
            <a:endParaRPr b="0" i="0" sz="1100" u="none" cap="none" strike="noStrike">
              <a:solidFill>
                <a:schemeClr val="dk2"/>
              </a:solidFill>
              <a:latin typeface="PT Serif"/>
              <a:ea typeface="PT Serif"/>
              <a:cs typeface="PT Serif"/>
              <a:sym typeface="PT Serif"/>
            </a:endParaRPr>
          </a:p>
        </p:txBody>
      </p:sp>
      <p:sp>
        <p:nvSpPr>
          <p:cNvPr id="701" name="Google Shape;701;p13"/>
          <p:cNvSpPr/>
          <p:nvPr/>
        </p:nvSpPr>
        <p:spPr>
          <a:xfrm>
            <a:off x="312738" y="2204702"/>
            <a:ext cx="11353800" cy="461676"/>
          </a:xfrm>
          <a:prstGeom prst="rect">
            <a:avLst/>
          </a:prstGeom>
          <a:solidFill>
            <a:schemeClr val="accent1"/>
          </a:solidFill>
          <a:ln cap="flat" cmpd="sng" w="12700">
            <a:solidFill>
              <a:srgbClr val="01203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PT Serif"/>
              <a:ea typeface="PT Serif"/>
              <a:cs typeface="PT Serif"/>
              <a:sym typeface="PT Serif"/>
            </a:endParaRPr>
          </a:p>
        </p:txBody>
      </p:sp>
      <p:sp>
        <p:nvSpPr>
          <p:cNvPr id="702" name="Google Shape;702;p13"/>
          <p:cNvSpPr txBox="1"/>
          <p:nvPr/>
        </p:nvSpPr>
        <p:spPr>
          <a:xfrm>
            <a:off x="1706168" y="2782046"/>
            <a:ext cx="2679401" cy="914096"/>
          </a:xfrm>
          <a:prstGeom prst="rect">
            <a:avLst/>
          </a:prstGeom>
          <a:noFill/>
          <a:ln>
            <a:noFill/>
          </a:ln>
        </p:spPr>
        <p:txBody>
          <a:bodyPr anchorCtr="0" anchor="t" bIns="0" lIns="0" spcFirstLastPara="1" rIns="0" wrap="square" tIns="0">
            <a:spAutoFit/>
          </a:bodyPr>
          <a:lstStyle/>
          <a:p>
            <a:pPr indent="-228600" lvl="0" marL="228600" marR="0" rtl="0" algn="l">
              <a:lnSpc>
                <a:spcPct val="90000"/>
              </a:lnSpc>
              <a:spcBef>
                <a:spcPts val="0"/>
              </a:spcBef>
              <a:spcAft>
                <a:spcPts val="0"/>
              </a:spcAft>
              <a:buClr>
                <a:schemeClr val="dk2"/>
              </a:buClr>
              <a:buSzPts val="1100"/>
              <a:buFont typeface="Arial"/>
              <a:buChar char="•"/>
            </a:pPr>
            <a:r>
              <a:rPr b="1" i="0" lang="en-US" sz="1100" u="none" cap="none" strike="noStrike">
                <a:solidFill>
                  <a:schemeClr val="dk2"/>
                </a:solidFill>
                <a:latin typeface="PT Serif"/>
                <a:ea typeface="PT Serif"/>
                <a:cs typeface="PT Serif"/>
                <a:sym typeface="PT Serif"/>
              </a:rPr>
              <a:t>Number of users who find the page through Google</a:t>
            </a:r>
            <a:endParaRPr b="1" i="0" sz="1400" u="none" cap="none" strike="noStrike">
              <a:solidFill>
                <a:srgbClr val="000000"/>
              </a:solidFill>
              <a:latin typeface="Arial"/>
              <a:ea typeface="Arial"/>
              <a:cs typeface="Arial"/>
              <a:sym typeface="Arial"/>
            </a:endParaRPr>
          </a:p>
          <a:p>
            <a:pPr indent="-228600" lvl="0" marL="228600" marR="0" rtl="0" algn="l">
              <a:lnSpc>
                <a:spcPct val="90000"/>
              </a:lnSpc>
              <a:spcBef>
                <a:spcPts val="0"/>
              </a:spcBef>
              <a:spcAft>
                <a:spcPts val="0"/>
              </a:spcAft>
              <a:buClr>
                <a:schemeClr val="dk2"/>
              </a:buClr>
              <a:buSzPts val="1100"/>
              <a:buFont typeface="Arial"/>
              <a:buChar char="•"/>
            </a:pPr>
            <a:r>
              <a:rPr b="1" i="0" lang="en-US" sz="1100" u="none" cap="none" strike="noStrike">
                <a:solidFill>
                  <a:schemeClr val="dk2"/>
                </a:solidFill>
                <a:latin typeface="PT Serif"/>
                <a:ea typeface="PT Serif"/>
                <a:cs typeface="PT Serif"/>
                <a:sym typeface="PT Serif"/>
              </a:rPr>
              <a:t>Number of users who search for the form on VA.gov</a:t>
            </a:r>
            <a:endParaRPr b="1" i="0" sz="1400" u="none" cap="none" strike="noStrike">
              <a:solidFill>
                <a:srgbClr val="000000"/>
              </a:solidFill>
              <a:latin typeface="Arial"/>
              <a:ea typeface="Arial"/>
              <a:cs typeface="Arial"/>
              <a:sym typeface="Arial"/>
            </a:endParaRPr>
          </a:p>
          <a:p>
            <a:pPr indent="-228600" lvl="0" marL="228600" marR="0" rtl="0" algn="l">
              <a:lnSpc>
                <a:spcPct val="90000"/>
              </a:lnSpc>
              <a:spcBef>
                <a:spcPts val="0"/>
              </a:spcBef>
              <a:spcAft>
                <a:spcPts val="0"/>
              </a:spcAft>
              <a:buClr>
                <a:schemeClr val="dk2"/>
              </a:buClr>
              <a:buSzPts val="1100"/>
              <a:buFont typeface="Arial"/>
              <a:buChar char="•"/>
            </a:pPr>
            <a:r>
              <a:rPr b="1" i="0" lang="en-US" sz="1100" u="none" cap="none" strike="noStrike">
                <a:solidFill>
                  <a:schemeClr val="dk2"/>
                </a:solidFill>
                <a:latin typeface="PT Serif"/>
                <a:ea typeface="PT Serif"/>
                <a:cs typeface="PT Serif"/>
                <a:sym typeface="PT Serif"/>
              </a:rPr>
              <a:t>Tracking navigation from entering VA.gov to getting to our page</a:t>
            </a:r>
            <a:endParaRPr b="1" i="0" sz="1400" u="none" cap="none" strike="noStrike">
              <a:solidFill>
                <a:srgbClr val="000000"/>
              </a:solidFill>
              <a:latin typeface="Arial"/>
              <a:ea typeface="Arial"/>
              <a:cs typeface="Arial"/>
              <a:sym typeface="Arial"/>
            </a:endParaRPr>
          </a:p>
        </p:txBody>
      </p:sp>
      <p:sp>
        <p:nvSpPr>
          <p:cNvPr id="703" name="Google Shape;703;p13"/>
          <p:cNvSpPr txBox="1"/>
          <p:nvPr/>
        </p:nvSpPr>
        <p:spPr>
          <a:xfrm>
            <a:off x="1706168" y="4789698"/>
            <a:ext cx="2679401" cy="1066446"/>
          </a:xfrm>
          <a:prstGeom prst="rect">
            <a:avLst/>
          </a:prstGeom>
          <a:noFill/>
          <a:ln>
            <a:noFill/>
          </a:ln>
        </p:spPr>
        <p:txBody>
          <a:bodyPr anchorCtr="0" anchor="t" bIns="0" lIns="0" spcFirstLastPara="1" rIns="0" wrap="square" tIns="0">
            <a:spAutoFit/>
          </a:bodyPr>
          <a:lstStyle/>
          <a:p>
            <a:pPr indent="-228600" lvl="0" marL="228600" marR="0" rtl="0" algn="l">
              <a:lnSpc>
                <a:spcPct val="90000"/>
              </a:lnSpc>
              <a:spcBef>
                <a:spcPts val="0"/>
              </a:spcBef>
              <a:spcAft>
                <a:spcPts val="0"/>
              </a:spcAft>
              <a:buClr>
                <a:schemeClr val="dk2"/>
              </a:buClr>
              <a:buSzPts val="1100"/>
              <a:buFont typeface="Arial"/>
              <a:buChar char="•"/>
            </a:pPr>
            <a:r>
              <a:rPr b="0" i="0" lang="en-US" sz="1100" u="none" cap="none" strike="noStrike">
                <a:solidFill>
                  <a:schemeClr val="dk2"/>
                </a:solidFill>
                <a:latin typeface="PT Serif"/>
                <a:ea typeface="PT Serif"/>
                <a:cs typeface="PT Serif"/>
                <a:sym typeface="PT Serif"/>
              </a:rPr>
              <a:t>From which channels users accessed the page (social media link, newsletter link, etc.)</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0"/>
              </a:spcBef>
              <a:spcAft>
                <a:spcPts val="0"/>
              </a:spcAft>
              <a:buClr>
                <a:schemeClr val="dk2"/>
              </a:buClr>
              <a:buSzPts val="1100"/>
              <a:buFont typeface="Arial"/>
              <a:buChar char="•"/>
            </a:pPr>
            <a:r>
              <a:rPr b="0" i="0" lang="en-US" sz="1100" u="none" cap="none" strike="noStrike">
                <a:solidFill>
                  <a:schemeClr val="dk2"/>
                </a:solidFill>
                <a:latin typeface="PT Serif"/>
                <a:ea typeface="PT Serif"/>
                <a:cs typeface="PT Serif"/>
                <a:sym typeface="PT Serif"/>
              </a:rPr>
              <a:t>Numbers of users who opt-in to online-only delivery</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0"/>
              </a:spcBef>
              <a:spcAft>
                <a:spcPts val="0"/>
              </a:spcAft>
              <a:buClr>
                <a:schemeClr val="dk2"/>
              </a:buClr>
              <a:buSzPts val="1100"/>
              <a:buFont typeface="Arial"/>
              <a:buChar char="•"/>
            </a:pPr>
            <a:r>
              <a:rPr b="0" i="0" lang="en-US" sz="1100" u="none" cap="none" strike="noStrike">
                <a:solidFill>
                  <a:schemeClr val="dk2"/>
                </a:solidFill>
                <a:latin typeface="PT Serif"/>
                <a:ea typeface="PT Serif"/>
                <a:cs typeface="PT Serif"/>
                <a:sym typeface="PT Serif"/>
              </a:rPr>
              <a:t>Number of users who get redirected from other parts of VA.gov</a:t>
            </a:r>
            <a:endParaRPr b="0" i="0" sz="1400" u="none" cap="none" strike="noStrike">
              <a:solidFill>
                <a:srgbClr val="000000"/>
              </a:solidFill>
              <a:latin typeface="Arial"/>
              <a:ea typeface="Arial"/>
              <a:cs typeface="Arial"/>
              <a:sym typeface="Arial"/>
            </a:endParaRPr>
          </a:p>
        </p:txBody>
      </p:sp>
      <p:sp>
        <p:nvSpPr>
          <p:cNvPr id="704" name="Google Shape;704;p13"/>
          <p:cNvSpPr txBox="1"/>
          <p:nvPr/>
        </p:nvSpPr>
        <p:spPr>
          <a:xfrm>
            <a:off x="1706168" y="2359366"/>
            <a:ext cx="2679401" cy="152349"/>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FFFFFF"/>
              </a:buClr>
              <a:buSzPts val="1100"/>
              <a:buFont typeface="Arial"/>
              <a:buNone/>
            </a:pPr>
            <a:r>
              <a:rPr b="1" i="0" lang="en-US" sz="1100" u="none" cap="none" strike="noStrike">
                <a:solidFill>
                  <a:srgbClr val="FFFFFF"/>
                </a:solidFill>
                <a:latin typeface="PT Serif"/>
                <a:ea typeface="PT Serif"/>
                <a:cs typeface="PT Serif"/>
                <a:sym typeface="PT Serif"/>
              </a:rPr>
              <a:t>Find the Form</a:t>
            </a:r>
            <a:endParaRPr b="0" i="0" sz="1400" u="none" cap="none" strike="noStrike">
              <a:solidFill>
                <a:srgbClr val="000000"/>
              </a:solidFill>
              <a:latin typeface="Arial"/>
              <a:ea typeface="Arial"/>
              <a:cs typeface="Arial"/>
              <a:sym typeface="Arial"/>
            </a:endParaRPr>
          </a:p>
        </p:txBody>
      </p:sp>
      <p:sp>
        <p:nvSpPr>
          <p:cNvPr id="705" name="Google Shape;705;p13"/>
          <p:cNvSpPr txBox="1"/>
          <p:nvPr/>
        </p:nvSpPr>
        <p:spPr>
          <a:xfrm>
            <a:off x="4747303" y="2782046"/>
            <a:ext cx="3453358" cy="1828193"/>
          </a:xfrm>
          <a:prstGeom prst="rect">
            <a:avLst/>
          </a:prstGeom>
          <a:noFill/>
          <a:ln>
            <a:noFill/>
          </a:ln>
        </p:spPr>
        <p:txBody>
          <a:bodyPr anchorCtr="0" anchor="t" bIns="0" lIns="0" spcFirstLastPara="1" rIns="0" wrap="square" tIns="0">
            <a:spAutoFit/>
          </a:bodyPr>
          <a:lstStyle/>
          <a:p>
            <a:pPr indent="-228600" lvl="0" marL="228600" marR="0" rtl="0" algn="l">
              <a:lnSpc>
                <a:spcPct val="90000"/>
              </a:lnSpc>
              <a:spcBef>
                <a:spcPts val="0"/>
              </a:spcBef>
              <a:spcAft>
                <a:spcPts val="0"/>
              </a:spcAft>
              <a:buClr>
                <a:schemeClr val="dk2"/>
              </a:buClr>
              <a:buSzPts val="1100"/>
              <a:buFont typeface="Arial"/>
              <a:buChar char="•"/>
            </a:pPr>
            <a:r>
              <a:rPr b="1" i="0" lang="en-US" sz="1100" u="none" cap="none" strike="noStrike">
                <a:solidFill>
                  <a:schemeClr val="dk2"/>
                </a:solidFill>
                <a:latin typeface="PT Serif"/>
                <a:ea typeface="PT Serif"/>
                <a:cs typeface="PT Serif"/>
                <a:sym typeface="PT Serif"/>
              </a:rPr>
              <a:t>Number of users who land on the 1095-B page (page views)</a:t>
            </a:r>
            <a:endParaRPr b="1" i="0" sz="1400" u="none" cap="none" strike="noStrike">
              <a:solidFill>
                <a:srgbClr val="000000"/>
              </a:solidFill>
              <a:latin typeface="Arial"/>
              <a:ea typeface="Arial"/>
              <a:cs typeface="Arial"/>
              <a:sym typeface="Arial"/>
            </a:endParaRPr>
          </a:p>
          <a:p>
            <a:pPr indent="-228600" lvl="0" marL="228600" marR="0" rtl="0" algn="l">
              <a:lnSpc>
                <a:spcPct val="90000"/>
              </a:lnSpc>
              <a:spcBef>
                <a:spcPts val="0"/>
              </a:spcBef>
              <a:spcAft>
                <a:spcPts val="0"/>
              </a:spcAft>
              <a:buClr>
                <a:schemeClr val="dk2"/>
              </a:buClr>
              <a:buSzPts val="1100"/>
              <a:buFont typeface="Arial"/>
              <a:buChar char="•"/>
            </a:pPr>
            <a:r>
              <a:rPr b="1" i="0" lang="en-US" sz="1100" u="none" cap="none" strike="noStrike">
                <a:solidFill>
                  <a:schemeClr val="dk2"/>
                </a:solidFill>
                <a:latin typeface="PT Serif"/>
                <a:ea typeface="PT Serif"/>
                <a:cs typeface="PT Serif"/>
                <a:sym typeface="PT Serif"/>
              </a:rPr>
              <a:t>% of users who land on the form and download the form or choose to not download it</a:t>
            </a:r>
            <a:endParaRPr b="1" i="0" sz="1400" u="none" cap="none" strike="noStrike">
              <a:solidFill>
                <a:srgbClr val="000000"/>
              </a:solidFill>
              <a:latin typeface="Arial"/>
              <a:ea typeface="Arial"/>
              <a:cs typeface="Arial"/>
              <a:sym typeface="Arial"/>
            </a:endParaRPr>
          </a:p>
          <a:p>
            <a:pPr indent="-228600" lvl="0" marL="228600" marR="0" rtl="0" algn="l">
              <a:lnSpc>
                <a:spcPct val="90000"/>
              </a:lnSpc>
              <a:spcBef>
                <a:spcPts val="0"/>
              </a:spcBef>
              <a:spcAft>
                <a:spcPts val="0"/>
              </a:spcAft>
              <a:buClr>
                <a:schemeClr val="dk2"/>
              </a:buClr>
              <a:buSzPts val="1100"/>
              <a:buFont typeface="Arial"/>
              <a:buChar char="•"/>
            </a:pPr>
            <a:r>
              <a:rPr b="1" i="0" lang="en-US" sz="1100" u="none" cap="none" strike="noStrike">
                <a:solidFill>
                  <a:schemeClr val="dk2"/>
                </a:solidFill>
                <a:latin typeface="PT Serif"/>
                <a:ea typeface="PT Serif"/>
                <a:cs typeface="PT Serif"/>
                <a:sym typeface="PT Serif"/>
              </a:rPr>
              <a:t>When users typically visit the page (e.g., right before tax season or after)</a:t>
            </a:r>
            <a:endParaRPr b="1" i="0" sz="1400" u="none" cap="none" strike="noStrike">
              <a:solidFill>
                <a:srgbClr val="000000"/>
              </a:solidFill>
              <a:latin typeface="Arial"/>
              <a:ea typeface="Arial"/>
              <a:cs typeface="Arial"/>
              <a:sym typeface="Arial"/>
            </a:endParaRPr>
          </a:p>
          <a:p>
            <a:pPr indent="-228600" lvl="0" marL="228600" marR="0" rtl="0" algn="l">
              <a:lnSpc>
                <a:spcPct val="90000"/>
              </a:lnSpc>
              <a:spcBef>
                <a:spcPts val="0"/>
              </a:spcBef>
              <a:spcAft>
                <a:spcPts val="0"/>
              </a:spcAft>
              <a:buClr>
                <a:schemeClr val="dk2"/>
              </a:buClr>
              <a:buSzPts val="1100"/>
              <a:buFont typeface="Arial"/>
              <a:buChar char="•"/>
            </a:pPr>
            <a:r>
              <a:rPr b="1" i="0" lang="en-US" sz="1100" u="none" cap="none" strike="noStrike">
                <a:solidFill>
                  <a:schemeClr val="dk2"/>
                </a:solidFill>
                <a:latin typeface="PT Serif"/>
                <a:ea typeface="PT Serif"/>
                <a:cs typeface="PT Serif"/>
                <a:sym typeface="PT Serif"/>
              </a:rPr>
              <a:t>Number of users who get errors and cannot download the form and type of errors</a:t>
            </a:r>
            <a:endParaRPr b="1" i="0" sz="1400" u="none" cap="none" strike="noStrike">
              <a:solidFill>
                <a:srgbClr val="000000"/>
              </a:solidFill>
              <a:latin typeface="Arial"/>
              <a:ea typeface="Arial"/>
              <a:cs typeface="Arial"/>
              <a:sym typeface="Arial"/>
            </a:endParaRPr>
          </a:p>
          <a:p>
            <a:pPr indent="-228600" lvl="0" marL="228600" marR="0" rtl="0" algn="l">
              <a:lnSpc>
                <a:spcPct val="90000"/>
              </a:lnSpc>
              <a:spcBef>
                <a:spcPts val="0"/>
              </a:spcBef>
              <a:spcAft>
                <a:spcPts val="0"/>
              </a:spcAft>
              <a:buClr>
                <a:schemeClr val="dk2"/>
              </a:buClr>
              <a:buSzPts val="1100"/>
              <a:buFont typeface="Arial"/>
              <a:buChar char="•"/>
            </a:pPr>
            <a:r>
              <a:rPr b="1" i="0" lang="en-US" sz="1100" u="none" cap="none" strike="noStrike">
                <a:solidFill>
                  <a:schemeClr val="dk2"/>
                </a:solidFill>
                <a:latin typeface="PT Serif"/>
                <a:ea typeface="PT Serif"/>
                <a:cs typeface="PT Serif"/>
                <a:sym typeface="PT Serif"/>
              </a:rPr>
              <a:t>Repeat users (% of users who download multiple times)</a:t>
            </a:r>
            <a:endParaRPr b="1" i="0" sz="1400" u="none" cap="none" strike="noStrike">
              <a:solidFill>
                <a:srgbClr val="000000"/>
              </a:solidFill>
              <a:latin typeface="Arial"/>
              <a:ea typeface="Arial"/>
              <a:cs typeface="Arial"/>
              <a:sym typeface="Arial"/>
            </a:endParaRPr>
          </a:p>
          <a:p>
            <a:pPr indent="-228600" lvl="0" marL="228600" marR="0" rtl="0" algn="l">
              <a:lnSpc>
                <a:spcPct val="90000"/>
              </a:lnSpc>
              <a:spcBef>
                <a:spcPts val="0"/>
              </a:spcBef>
              <a:spcAft>
                <a:spcPts val="0"/>
              </a:spcAft>
              <a:buClr>
                <a:schemeClr val="dk2"/>
              </a:buClr>
              <a:buSzPts val="1100"/>
              <a:buFont typeface="Arial"/>
              <a:buChar char="•"/>
            </a:pPr>
            <a:r>
              <a:rPr b="1" i="0" lang="en-US" sz="1100" u="none" cap="none" strike="noStrike">
                <a:solidFill>
                  <a:schemeClr val="dk2"/>
                </a:solidFill>
                <a:latin typeface="PT Serif"/>
                <a:ea typeface="PT Serif"/>
                <a:cs typeface="PT Serif"/>
                <a:sym typeface="PT Serif"/>
              </a:rPr>
              <a:t>Number of users who land on the page authenticated vs. unauthenticated</a:t>
            </a:r>
            <a:endParaRPr b="1" i="0" sz="1400" u="none" cap="none" strike="noStrike">
              <a:solidFill>
                <a:srgbClr val="000000"/>
              </a:solidFill>
              <a:latin typeface="Arial"/>
              <a:ea typeface="Arial"/>
              <a:cs typeface="Arial"/>
              <a:sym typeface="Arial"/>
            </a:endParaRPr>
          </a:p>
        </p:txBody>
      </p:sp>
      <p:sp>
        <p:nvSpPr>
          <p:cNvPr id="706" name="Google Shape;706;p13"/>
          <p:cNvSpPr txBox="1"/>
          <p:nvPr/>
        </p:nvSpPr>
        <p:spPr>
          <a:xfrm>
            <a:off x="4747303" y="4789698"/>
            <a:ext cx="3453358" cy="1218795"/>
          </a:xfrm>
          <a:prstGeom prst="rect">
            <a:avLst/>
          </a:prstGeom>
          <a:noFill/>
          <a:ln>
            <a:noFill/>
          </a:ln>
        </p:spPr>
        <p:txBody>
          <a:bodyPr anchorCtr="0" anchor="t" bIns="0" lIns="0" spcFirstLastPara="1" rIns="0" wrap="square" tIns="0">
            <a:spAutoFit/>
          </a:bodyPr>
          <a:lstStyle/>
          <a:p>
            <a:pPr indent="-228600" lvl="0" marL="228600" marR="0" rtl="0" algn="l">
              <a:lnSpc>
                <a:spcPct val="90000"/>
              </a:lnSpc>
              <a:spcBef>
                <a:spcPts val="0"/>
              </a:spcBef>
              <a:spcAft>
                <a:spcPts val="0"/>
              </a:spcAft>
              <a:buClr>
                <a:schemeClr val="dk2"/>
              </a:buClr>
              <a:buSzPts val="1100"/>
              <a:buFont typeface="Arial"/>
              <a:buChar char="•"/>
            </a:pPr>
            <a:r>
              <a:rPr b="0" i="0" lang="en-US" sz="1100" u="none" cap="none" strike="noStrike">
                <a:solidFill>
                  <a:schemeClr val="dk2"/>
                </a:solidFill>
                <a:latin typeface="PT Serif"/>
                <a:ea typeface="PT Serif"/>
                <a:cs typeface="PT Serif"/>
                <a:sym typeface="PT Serif"/>
              </a:rPr>
              <a:t>If we build view functionality. Number of clicks on "view" pdf instead of "download"</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0"/>
              </a:spcBef>
              <a:spcAft>
                <a:spcPts val="0"/>
              </a:spcAft>
              <a:buClr>
                <a:schemeClr val="dk2"/>
              </a:buClr>
              <a:buSzPts val="1100"/>
              <a:buFont typeface="Arial"/>
              <a:buChar char="•"/>
            </a:pPr>
            <a:r>
              <a:rPr b="0" i="0" lang="en-US" sz="1100" u="none" cap="none" strike="noStrike">
                <a:solidFill>
                  <a:schemeClr val="dk2"/>
                </a:solidFill>
                <a:latin typeface="PT Serif"/>
                <a:ea typeface="PT Serif"/>
                <a:cs typeface="PT Serif"/>
                <a:sym typeface="PT Serif"/>
              </a:rPr>
              <a:t>Long term: Reduced cost for the VA to send the form by mail</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0"/>
              </a:spcBef>
              <a:spcAft>
                <a:spcPts val="0"/>
              </a:spcAft>
              <a:buClr>
                <a:schemeClr val="dk2"/>
              </a:buClr>
              <a:buSzPts val="1100"/>
              <a:buFont typeface="Arial"/>
              <a:buChar char="•"/>
            </a:pPr>
            <a:r>
              <a:rPr b="0" i="0" lang="en-US" sz="1100" u="none" cap="none" strike="noStrike">
                <a:solidFill>
                  <a:schemeClr val="dk2"/>
                </a:solidFill>
                <a:latin typeface="PT Serif"/>
                <a:ea typeface="PT Serif"/>
                <a:cs typeface="PT Serif"/>
                <a:sym typeface="PT Serif"/>
              </a:rPr>
              <a:t>Number of addresses proactively updated prior to opting-in to paperless (right now the address associated with the form is not reflected to the user in any capacity)</a:t>
            </a:r>
            <a:endParaRPr b="0" i="0" sz="1400" u="none" cap="none" strike="noStrike">
              <a:solidFill>
                <a:srgbClr val="000000"/>
              </a:solidFill>
              <a:latin typeface="Arial"/>
              <a:ea typeface="Arial"/>
              <a:cs typeface="Arial"/>
              <a:sym typeface="Arial"/>
            </a:endParaRPr>
          </a:p>
        </p:txBody>
      </p:sp>
      <p:sp>
        <p:nvSpPr>
          <p:cNvPr id="707" name="Google Shape;707;p13"/>
          <p:cNvSpPr txBox="1"/>
          <p:nvPr/>
        </p:nvSpPr>
        <p:spPr>
          <a:xfrm>
            <a:off x="4747303" y="2359366"/>
            <a:ext cx="3453358" cy="152349"/>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FFFFFF"/>
              </a:buClr>
              <a:buSzPts val="1100"/>
              <a:buFont typeface="Arial"/>
              <a:buNone/>
            </a:pPr>
            <a:r>
              <a:rPr b="1" i="0" lang="en-US" sz="1100" u="none" cap="none" strike="noStrike">
                <a:solidFill>
                  <a:srgbClr val="FFFFFF"/>
                </a:solidFill>
                <a:latin typeface="PT Serif"/>
                <a:ea typeface="PT Serif"/>
                <a:cs typeface="PT Serif"/>
                <a:sym typeface="PT Serif"/>
              </a:rPr>
              <a:t>Access the Form</a:t>
            </a:r>
            <a:endParaRPr b="0" i="0" sz="1400" u="none" cap="none" strike="noStrike">
              <a:solidFill>
                <a:srgbClr val="000000"/>
              </a:solidFill>
              <a:latin typeface="Arial"/>
              <a:ea typeface="Arial"/>
              <a:cs typeface="Arial"/>
              <a:sym typeface="Arial"/>
            </a:endParaRPr>
          </a:p>
        </p:txBody>
      </p:sp>
      <p:sp>
        <p:nvSpPr>
          <p:cNvPr id="708" name="Google Shape;708;p13"/>
          <p:cNvSpPr txBox="1"/>
          <p:nvPr/>
        </p:nvSpPr>
        <p:spPr>
          <a:xfrm>
            <a:off x="8562397" y="4789698"/>
            <a:ext cx="3104141" cy="1523494"/>
          </a:xfrm>
          <a:prstGeom prst="rect">
            <a:avLst/>
          </a:prstGeom>
          <a:noFill/>
          <a:ln>
            <a:noFill/>
          </a:ln>
        </p:spPr>
        <p:txBody>
          <a:bodyPr anchorCtr="0" anchor="t" bIns="0" lIns="0" spcFirstLastPara="1" rIns="0" wrap="square" tIns="0">
            <a:spAutoFit/>
          </a:bodyPr>
          <a:lstStyle/>
          <a:p>
            <a:pPr indent="-228600" lvl="0" marL="228600" marR="0" rtl="0" algn="l">
              <a:lnSpc>
                <a:spcPct val="90000"/>
              </a:lnSpc>
              <a:spcBef>
                <a:spcPts val="0"/>
              </a:spcBef>
              <a:spcAft>
                <a:spcPts val="0"/>
              </a:spcAft>
              <a:buClr>
                <a:schemeClr val="dk2"/>
              </a:buClr>
              <a:buSzPts val="1100"/>
              <a:buFont typeface="Arial"/>
              <a:buChar char="•"/>
            </a:pPr>
            <a:r>
              <a:rPr b="0" i="0" lang="en-US" sz="1100" u="none" cap="none" strike="noStrike">
                <a:solidFill>
                  <a:schemeClr val="dk2"/>
                </a:solidFill>
                <a:latin typeface="PT Serif"/>
                <a:ea typeface="PT Serif"/>
                <a:cs typeface="PT Serif"/>
                <a:sym typeface="PT Serif"/>
              </a:rPr>
              <a:t>Number of calls to call center regarding 1095-B form information</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0"/>
              </a:spcBef>
              <a:spcAft>
                <a:spcPts val="0"/>
              </a:spcAft>
              <a:buClr>
                <a:schemeClr val="dk2"/>
              </a:buClr>
              <a:buSzPts val="1100"/>
              <a:buFont typeface="Arial"/>
              <a:buChar char="•"/>
            </a:pPr>
            <a:r>
              <a:rPr b="0" i="0" lang="en-US" sz="1100" u="none" cap="none" strike="noStrike">
                <a:solidFill>
                  <a:schemeClr val="dk2"/>
                </a:solidFill>
                <a:latin typeface="PT Serif"/>
                <a:ea typeface="PT Serif"/>
                <a:cs typeface="PT Serif"/>
                <a:sym typeface="PT Serif"/>
              </a:rPr>
              <a:t>Number of calls to the call center regarding errors in 1095-B form</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0"/>
              </a:spcBef>
              <a:spcAft>
                <a:spcPts val="0"/>
              </a:spcAft>
              <a:buClr>
                <a:schemeClr val="dk2"/>
              </a:buClr>
              <a:buSzPts val="1100"/>
              <a:buFont typeface="Arial"/>
              <a:buChar char="•"/>
            </a:pPr>
            <a:r>
              <a:rPr b="0" i="0" lang="en-US" sz="1100" u="none" cap="none" strike="noStrike">
                <a:solidFill>
                  <a:schemeClr val="dk2"/>
                </a:solidFill>
                <a:latin typeface="PT Serif"/>
                <a:ea typeface="PT Serif"/>
                <a:cs typeface="PT Serif"/>
                <a:sym typeface="PT Serif"/>
              </a:rPr>
              <a:t>Number of forms corrected (e.g., errors addressed)</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0"/>
              </a:spcBef>
              <a:spcAft>
                <a:spcPts val="0"/>
              </a:spcAft>
              <a:buClr>
                <a:schemeClr val="dk2"/>
              </a:buClr>
              <a:buSzPts val="1100"/>
              <a:buFont typeface="Arial"/>
              <a:buChar char="•"/>
            </a:pPr>
            <a:r>
              <a:rPr b="0" i="0" lang="en-US" sz="1100" u="none" cap="none" strike="noStrike">
                <a:solidFill>
                  <a:schemeClr val="dk2"/>
                </a:solidFill>
                <a:latin typeface="PT Serif"/>
                <a:ea typeface="PT Serif"/>
                <a:cs typeface="PT Serif"/>
                <a:sym typeface="PT Serif"/>
              </a:rPr>
              <a:t>Time between correction and update</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0"/>
              </a:spcBef>
              <a:spcAft>
                <a:spcPts val="0"/>
              </a:spcAft>
              <a:buClr>
                <a:schemeClr val="dk2"/>
              </a:buClr>
              <a:buSzPts val="1100"/>
              <a:buFont typeface="Arial"/>
              <a:buChar char="•"/>
            </a:pPr>
            <a:r>
              <a:rPr b="0" i="0" lang="en-US" sz="1100" u="none" cap="none" strike="noStrike">
                <a:solidFill>
                  <a:schemeClr val="dk2"/>
                </a:solidFill>
                <a:latin typeface="PT Serif"/>
                <a:ea typeface="PT Serif"/>
                <a:cs typeface="PT Serif"/>
                <a:sym typeface="PT Serif"/>
              </a:rPr>
              <a:t>Number of people who call to change their delivery method from digital to mail</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0"/>
              </a:spcBef>
              <a:spcAft>
                <a:spcPts val="0"/>
              </a:spcAft>
              <a:buClr>
                <a:schemeClr val="dk2"/>
              </a:buClr>
              <a:buSzPts val="1100"/>
              <a:buFont typeface="Arial"/>
              <a:buChar char="•"/>
            </a:pPr>
            <a:r>
              <a:rPr b="0" i="0" lang="en-US" sz="1100" u="none" cap="none" strike="noStrike">
                <a:solidFill>
                  <a:schemeClr val="dk2"/>
                </a:solidFill>
                <a:latin typeface="PT Serif"/>
                <a:ea typeface="PT Serif"/>
                <a:cs typeface="PT Serif"/>
                <a:sym typeface="PT Serif"/>
              </a:rPr>
              <a:t>Number of people who as the Chatbot for help</a:t>
            </a:r>
            <a:endParaRPr b="0" i="0" sz="1400" u="none" cap="none" strike="noStrike">
              <a:solidFill>
                <a:srgbClr val="000000"/>
              </a:solidFill>
              <a:latin typeface="Arial"/>
              <a:ea typeface="Arial"/>
              <a:cs typeface="Arial"/>
              <a:sym typeface="Arial"/>
            </a:endParaRPr>
          </a:p>
        </p:txBody>
      </p:sp>
      <p:sp>
        <p:nvSpPr>
          <p:cNvPr id="709" name="Google Shape;709;p13"/>
          <p:cNvSpPr txBox="1"/>
          <p:nvPr/>
        </p:nvSpPr>
        <p:spPr>
          <a:xfrm>
            <a:off x="8562397" y="2359366"/>
            <a:ext cx="3104141" cy="152349"/>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FFFFFF"/>
              </a:buClr>
              <a:buSzPts val="1100"/>
              <a:buFont typeface="Arial"/>
              <a:buNone/>
            </a:pPr>
            <a:r>
              <a:rPr b="1" i="0" lang="en-US" sz="1100" u="none" cap="none" strike="noStrike">
                <a:solidFill>
                  <a:srgbClr val="FFFFFF"/>
                </a:solidFill>
                <a:latin typeface="PT Serif"/>
                <a:ea typeface="PT Serif"/>
                <a:cs typeface="PT Serif"/>
                <a:sym typeface="PT Serif"/>
              </a:rPr>
              <a:t>Get Help</a:t>
            </a:r>
            <a:endParaRPr b="0" i="0" sz="1400" u="none" cap="none" strike="noStrike">
              <a:solidFill>
                <a:srgbClr val="000000"/>
              </a:solidFill>
              <a:latin typeface="Arial"/>
              <a:ea typeface="Arial"/>
              <a:cs typeface="Arial"/>
              <a:sym typeface="Arial"/>
            </a:endParaRPr>
          </a:p>
        </p:txBody>
      </p:sp>
      <p:cxnSp>
        <p:nvCxnSpPr>
          <p:cNvPr id="710" name="Google Shape;710;p13"/>
          <p:cNvCxnSpPr/>
          <p:nvPr/>
        </p:nvCxnSpPr>
        <p:spPr>
          <a:xfrm rot="10800000">
            <a:off x="4566436" y="2204702"/>
            <a:ext cx="0" cy="461676"/>
          </a:xfrm>
          <a:prstGeom prst="straightConnector1">
            <a:avLst/>
          </a:prstGeom>
          <a:noFill/>
          <a:ln cap="flat" cmpd="sng" w="9525">
            <a:solidFill>
              <a:schemeClr val="lt1"/>
            </a:solidFill>
            <a:prstDash val="solid"/>
            <a:miter lim="800000"/>
            <a:headEnd len="sm" w="sm" type="none"/>
            <a:tailEnd len="sm" w="sm" type="none"/>
          </a:ln>
        </p:spPr>
      </p:cxnSp>
      <p:cxnSp>
        <p:nvCxnSpPr>
          <p:cNvPr id="711" name="Google Shape;711;p13"/>
          <p:cNvCxnSpPr/>
          <p:nvPr/>
        </p:nvCxnSpPr>
        <p:spPr>
          <a:xfrm rot="10800000">
            <a:off x="8381528" y="2204702"/>
            <a:ext cx="0" cy="461676"/>
          </a:xfrm>
          <a:prstGeom prst="straightConnector1">
            <a:avLst/>
          </a:prstGeom>
          <a:noFill/>
          <a:ln cap="flat" cmpd="sng" w="9525">
            <a:solidFill>
              <a:schemeClr val="lt1"/>
            </a:solidFill>
            <a:prstDash val="solid"/>
            <a:miter lim="800000"/>
            <a:headEnd len="sm" w="sm" type="none"/>
            <a:tailEnd len="sm" w="sm" type="none"/>
          </a:ln>
        </p:spPr>
      </p:cxnSp>
      <p:cxnSp>
        <p:nvCxnSpPr>
          <p:cNvPr id="712" name="Google Shape;712;p13"/>
          <p:cNvCxnSpPr/>
          <p:nvPr/>
        </p:nvCxnSpPr>
        <p:spPr>
          <a:xfrm rot="10800000">
            <a:off x="1632731" y="2204702"/>
            <a:ext cx="0" cy="461676"/>
          </a:xfrm>
          <a:prstGeom prst="straightConnector1">
            <a:avLst/>
          </a:prstGeom>
          <a:noFill/>
          <a:ln cap="flat" cmpd="sng" w="9525">
            <a:solidFill>
              <a:schemeClr val="lt1"/>
            </a:solidFill>
            <a:prstDash val="solid"/>
            <a:miter lim="800000"/>
            <a:headEnd len="sm" w="sm" type="none"/>
            <a:tailEnd len="sm" w="sm" type="none"/>
          </a:ln>
        </p:spPr>
      </p:cxnSp>
      <p:cxnSp>
        <p:nvCxnSpPr>
          <p:cNvPr id="713" name="Google Shape;713;p13"/>
          <p:cNvCxnSpPr/>
          <p:nvPr/>
        </p:nvCxnSpPr>
        <p:spPr>
          <a:xfrm>
            <a:off x="302631" y="4699968"/>
            <a:ext cx="11363907" cy="0"/>
          </a:xfrm>
          <a:prstGeom prst="straightConnector1">
            <a:avLst/>
          </a:prstGeom>
          <a:noFill/>
          <a:ln cap="flat" cmpd="sng" w="28575">
            <a:solidFill>
              <a:srgbClr val="747C74"/>
            </a:solidFill>
            <a:prstDash val="dot"/>
            <a:miter lim="800000"/>
            <a:headEnd len="sm" w="sm" type="none"/>
            <a:tailEnd len="sm" w="sm" type="none"/>
          </a:ln>
        </p:spPr>
      </p:cxnSp>
      <p:sp>
        <p:nvSpPr>
          <p:cNvPr id="714" name="Google Shape;714;p13"/>
          <p:cNvSpPr txBox="1"/>
          <p:nvPr/>
        </p:nvSpPr>
        <p:spPr>
          <a:xfrm>
            <a:off x="8427663" y="2782046"/>
            <a:ext cx="3453358" cy="15234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dk2"/>
              </a:buClr>
              <a:buSzPts val="1100"/>
              <a:buFont typeface="Arial"/>
              <a:buNone/>
            </a:pPr>
            <a:r>
              <a:rPr b="1" i="0" lang="en-US" sz="1100" u="none" cap="none" strike="noStrike">
                <a:solidFill>
                  <a:schemeClr val="dk2"/>
                </a:solidFill>
                <a:latin typeface="PT Serif"/>
                <a:ea typeface="PT Serif"/>
                <a:cs typeface="PT Serif"/>
                <a:sym typeface="PT Serif"/>
              </a:rPr>
              <a:t>None for MVP</a:t>
            </a:r>
            <a:endParaRPr b="1" i="0" sz="1400" u="none" cap="none" strike="noStrike">
              <a:solidFill>
                <a:srgbClr val="000000"/>
              </a:solidFill>
              <a:latin typeface="Arial"/>
              <a:ea typeface="Arial"/>
              <a:cs typeface="Arial"/>
              <a:sym typeface="Arial"/>
            </a:endParaRPr>
          </a:p>
        </p:txBody>
      </p:sp>
      <p:sp>
        <p:nvSpPr>
          <p:cNvPr id="715" name="Google Shape;715;p13"/>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716" name="Google Shape;716;p13"/>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sp>
        <p:nvSpPr>
          <p:cNvPr id="717" name="Google Shape;717;p13"/>
          <p:cNvSpPr txBox="1"/>
          <p:nvPr/>
        </p:nvSpPr>
        <p:spPr>
          <a:xfrm>
            <a:off x="9065879" y="6414888"/>
            <a:ext cx="2743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3">
                  <a:extLst>
                    <a:ext uri="{A12FA001-AC4F-418D-AE19-62706E023703}">
                      <ahyp:hlinkClr val="tx"/>
                    </a:ext>
                  </a:extLst>
                </a:hlinkClick>
              </a:rPr>
              <a:t>Mural Board Link</a:t>
            </a:r>
            <a:endParaRPr b="0" i="0" sz="1400" u="none" cap="none" strike="noStrike">
              <a:solidFill>
                <a:srgbClr val="000000"/>
              </a:solidFill>
              <a:latin typeface="Arial"/>
              <a:ea typeface="Arial"/>
              <a:cs typeface="Arial"/>
              <a:sym typeface="Arial"/>
            </a:endParaRPr>
          </a:p>
        </p:txBody>
      </p:sp>
      <p:sp>
        <p:nvSpPr>
          <p:cNvPr id="718" name="Google Shape;718;p13"/>
          <p:cNvSpPr txBox="1"/>
          <p:nvPr/>
        </p:nvSpPr>
        <p:spPr>
          <a:xfrm>
            <a:off x="410079" y="750806"/>
            <a:ext cx="10159313" cy="101258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3600"/>
              <a:buFont typeface="PT Serif"/>
              <a:buNone/>
            </a:pPr>
            <a:r>
              <a:rPr b="0" i="0" lang="en-US" sz="3200" u="none" cap="none" strike="noStrike">
                <a:solidFill>
                  <a:schemeClr val="dk1"/>
                </a:solidFill>
                <a:latin typeface="PT Serif"/>
                <a:ea typeface="PT Serif"/>
                <a:cs typeface="PT Serif"/>
                <a:sym typeface="PT Serif"/>
              </a:rPr>
              <a:t>We noted where we wanted to be able to track metrics on our MVP and Post MVP features</a:t>
            </a:r>
            <a:endParaRPr/>
          </a:p>
        </p:txBody>
      </p:sp>
      <p:grpSp>
        <p:nvGrpSpPr>
          <p:cNvPr id="719" name="Google Shape;719;p13"/>
          <p:cNvGrpSpPr/>
          <p:nvPr/>
        </p:nvGrpSpPr>
        <p:grpSpPr>
          <a:xfrm>
            <a:off x="410431" y="316366"/>
            <a:ext cx="5165039" cy="369094"/>
            <a:chOff x="410431" y="316366"/>
            <a:chExt cx="5165039" cy="369094"/>
          </a:xfrm>
        </p:grpSpPr>
        <p:sp>
          <p:nvSpPr>
            <p:cNvPr id="720" name="Google Shape;720;p13"/>
            <p:cNvSpPr/>
            <p:nvPr/>
          </p:nvSpPr>
          <p:spPr>
            <a:xfrm>
              <a:off x="410431" y="320960"/>
              <a:ext cx="262386" cy="255872"/>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rgbClr val="FFFFFF"/>
                  </a:solidFill>
                  <a:latin typeface="PT Serif"/>
                  <a:ea typeface="PT Serif"/>
                  <a:cs typeface="PT Serif"/>
                  <a:sym typeface="PT Serif"/>
                </a:rPr>
                <a:t>1</a:t>
              </a:r>
              <a:endParaRPr b="0" i="0" sz="1200" u="none" cap="none" strike="noStrike">
                <a:solidFill>
                  <a:srgbClr val="000000"/>
                </a:solidFill>
                <a:latin typeface="Arial"/>
                <a:ea typeface="Arial"/>
                <a:cs typeface="Arial"/>
                <a:sym typeface="Arial"/>
              </a:endParaRPr>
            </a:p>
          </p:txBody>
        </p:sp>
        <p:sp>
          <p:nvSpPr>
            <p:cNvPr id="721" name="Google Shape;721;p13"/>
            <p:cNvSpPr txBox="1"/>
            <p:nvPr/>
          </p:nvSpPr>
          <p:spPr>
            <a:xfrm>
              <a:off x="751013" y="316366"/>
              <a:ext cx="4824457"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None/>
              </a:pPr>
              <a:r>
                <a:rPr b="0" i="0" lang="en-US" sz="1400" u="none" cap="none" strike="noStrike">
                  <a:solidFill>
                    <a:srgbClr val="0071BF"/>
                  </a:solidFill>
                  <a:latin typeface="Source Sans Pro"/>
                  <a:ea typeface="Source Sans Pro"/>
                  <a:cs typeface="Source Sans Pro"/>
                  <a:sym typeface="Source Sans Pro"/>
                </a:rPr>
                <a:t>PRODUCT</a:t>
              </a:r>
              <a:endParaRPr/>
            </a:p>
          </p:txBody>
        </p:sp>
      </p:grpSp>
      <p:sp>
        <p:nvSpPr>
          <p:cNvPr id="722" name="Google Shape;722;p13"/>
          <p:cNvSpPr txBox="1"/>
          <p:nvPr/>
        </p:nvSpPr>
        <p:spPr>
          <a:xfrm>
            <a:off x="451078" y="1825832"/>
            <a:ext cx="11353800" cy="49552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1400" u="sng" cap="none" strike="noStrike">
                <a:solidFill>
                  <a:schemeClr val="dk2"/>
                </a:solidFill>
                <a:latin typeface="PT Serif"/>
                <a:ea typeface="PT Serif"/>
                <a:cs typeface="PT Serif"/>
                <a:sym typeface="PT Serif"/>
                <a:hlinkClick r:id="rId4">
                  <a:extLst>
                    <a:ext uri="{A12FA001-AC4F-418D-AE19-62706E023703}">
                      <ahyp:hlinkClr val="tx"/>
                    </a:ext>
                  </a:extLst>
                </a:hlinkClick>
              </a:rPr>
              <a:t>User Story</a:t>
            </a:r>
            <a:r>
              <a:rPr b="0" i="0" lang="en-US" sz="1400" u="none" cap="none" strike="noStrike">
                <a:solidFill>
                  <a:schemeClr val="dk2"/>
                </a:solidFill>
                <a:latin typeface="PT Serif"/>
                <a:ea typeface="PT Serif"/>
                <a:cs typeface="PT Serif"/>
                <a:sym typeface="PT Serif"/>
              </a:rPr>
              <a:t>: </a:t>
            </a:r>
            <a:r>
              <a:rPr b="0" i="0" lang="en-US" sz="1400" u="none" cap="none" strike="noStrike">
                <a:solidFill>
                  <a:srgbClr val="8F8F8F"/>
                </a:solidFill>
                <a:latin typeface="PT Serif"/>
                <a:ea typeface="PT Serif"/>
                <a:cs typeface="PT Serif"/>
                <a:sym typeface="PT Serif"/>
              </a:rPr>
              <a:t>Draft prioritized backlog for MVP and post-MVP enhancements. </a:t>
            </a:r>
            <a:r>
              <a:rPr b="0" i="1" lang="en-US" sz="1400" u="none" cap="none" strike="noStrike">
                <a:solidFill>
                  <a:srgbClr val="8F8F8F"/>
                </a:solidFill>
                <a:latin typeface="PT Serif"/>
                <a:ea typeface="PT Serif"/>
                <a:cs typeface="PT Serif"/>
                <a:sym typeface="PT Serif"/>
              </a:rPr>
              <a:t>Metrics and MVP alignment pending validation from user research.</a:t>
            </a:r>
            <a:endParaRPr b="0" i="1" sz="1400" u="none" cap="none" strike="noStrike">
              <a:solidFill>
                <a:srgbClr val="8F8F8F"/>
              </a:solidFill>
              <a:latin typeface="Arial"/>
              <a:ea typeface="Arial"/>
              <a:cs typeface="Arial"/>
              <a:sym typeface="Arial"/>
            </a:endParaRPr>
          </a:p>
          <a:p>
            <a:pPr indent="0" lvl="0" marL="0" marR="0" rtl="0" algn="l">
              <a:lnSpc>
                <a:spcPct val="114999"/>
              </a:lnSpc>
              <a:spcBef>
                <a:spcPts val="0"/>
              </a:spcBef>
              <a:spcAft>
                <a:spcPts val="0"/>
              </a:spcAft>
              <a:buNone/>
            </a:pPr>
            <a:r>
              <a:t/>
            </a:r>
            <a:endParaRPr b="0" i="0" sz="1400" u="none" cap="none" strike="noStrike">
              <a:solidFill>
                <a:schemeClr val="dk2"/>
              </a:solidFill>
              <a:latin typeface="PT Serif"/>
              <a:ea typeface="PT Serif"/>
              <a:cs typeface="PT Serif"/>
              <a:sym typeface="PT Serif"/>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4"/>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728" name="Google Shape;728;p14"/>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pic>
        <p:nvPicPr>
          <p:cNvPr descr="Diagram&#10;&#10;Description automatically generated" id="729" name="Google Shape;729;p14"/>
          <p:cNvPicPr preferRelativeResize="0"/>
          <p:nvPr/>
        </p:nvPicPr>
        <p:blipFill rotWithShape="1">
          <a:blip r:embed="rId3">
            <a:alphaModFix/>
          </a:blip>
          <a:srcRect b="0" l="0" r="0" t="0"/>
          <a:stretch/>
        </p:blipFill>
        <p:spPr>
          <a:xfrm>
            <a:off x="157381" y="1963470"/>
            <a:ext cx="5432612" cy="4390313"/>
          </a:xfrm>
          <a:prstGeom prst="rect">
            <a:avLst/>
          </a:prstGeom>
          <a:noFill/>
          <a:ln>
            <a:noFill/>
          </a:ln>
        </p:spPr>
      </p:pic>
      <p:pic>
        <p:nvPicPr>
          <p:cNvPr id="730" name="Google Shape;730;p14"/>
          <p:cNvPicPr preferRelativeResize="0"/>
          <p:nvPr/>
        </p:nvPicPr>
        <p:blipFill rotWithShape="1">
          <a:blip r:embed="rId4">
            <a:alphaModFix/>
          </a:blip>
          <a:srcRect b="0" l="0" r="0" t="0"/>
          <a:stretch/>
        </p:blipFill>
        <p:spPr>
          <a:xfrm>
            <a:off x="5750361" y="2013275"/>
            <a:ext cx="5303121" cy="4290704"/>
          </a:xfrm>
          <a:prstGeom prst="rect">
            <a:avLst/>
          </a:prstGeom>
          <a:noFill/>
          <a:ln>
            <a:noFill/>
          </a:ln>
        </p:spPr>
      </p:pic>
      <p:sp>
        <p:nvSpPr>
          <p:cNvPr id="731" name="Google Shape;731;p14"/>
          <p:cNvSpPr txBox="1"/>
          <p:nvPr/>
        </p:nvSpPr>
        <p:spPr>
          <a:xfrm>
            <a:off x="7426619" y="6370064"/>
            <a:ext cx="438246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5">
                  <a:extLst>
                    <a:ext uri="{A12FA001-AC4F-418D-AE19-62706E023703}">
                      <ahyp:hlinkClr val="tx"/>
                    </a:ext>
                  </a:extLst>
                </a:hlinkClick>
              </a:rPr>
              <a:t>User Flow (Health Care Path) Link,</a:t>
            </a:r>
            <a:r>
              <a:rPr b="0" i="0" lang="en-US" sz="1400" u="none" cap="none" strike="noStrike">
                <a:solidFill>
                  <a:srgbClr val="000000"/>
                </a:solidFill>
                <a:latin typeface="Arial"/>
                <a:ea typeface="Arial"/>
                <a:cs typeface="Arial"/>
                <a:sym typeface="Arial"/>
              </a:rPr>
              <a:t>  </a:t>
            </a:r>
            <a:br>
              <a:rPr b="0" i="0" lang="en-US" sz="1400" u="none" cap="none" strike="noStrike">
                <a:solidFill>
                  <a:srgbClr val="000000"/>
                </a:solidFill>
                <a:latin typeface="Arial"/>
                <a:ea typeface="Arial"/>
                <a:cs typeface="Arial"/>
                <a:sym typeface="Arial"/>
              </a:rPr>
            </a:br>
            <a:r>
              <a:rPr b="0" i="0" lang="en-US" sz="1400" u="sng" cap="none" strike="noStrike">
                <a:solidFill>
                  <a:srgbClr val="000000"/>
                </a:solidFill>
                <a:latin typeface="Arial"/>
                <a:ea typeface="Arial"/>
                <a:cs typeface="Arial"/>
                <a:sym typeface="Arial"/>
                <a:hlinkClick r:id="rId6">
                  <a:extLst>
                    <a:ext uri="{A12FA001-AC4F-418D-AE19-62706E023703}">
                      <ahyp:hlinkClr val="tx"/>
                    </a:ext>
                  </a:extLst>
                </a:hlinkClick>
              </a:rPr>
              <a:t>User Flow (Records Path) Link</a:t>
            </a:r>
            <a:endParaRPr b="0" i="0" sz="1400" u="none" cap="none" strike="noStrike">
              <a:solidFill>
                <a:srgbClr val="000000"/>
              </a:solidFill>
              <a:latin typeface="Arial"/>
              <a:ea typeface="Arial"/>
              <a:cs typeface="Arial"/>
              <a:sym typeface="Arial"/>
            </a:endParaRPr>
          </a:p>
        </p:txBody>
      </p:sp>
      <p:sp>
        <p:nvSpPr>
          <p:cNvPr id="732" name="Google Shape;732;p14"/>
          <p:cNvSpPr txBox="1"/>
          <p:nvPr/>
        </p:nvSpPr>
        <p:spPr>
          <a:xfrm>
            <a:off x="410079" y="750806"/>
            <a:ext cx="10159313" cy="101258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3600"/>
              <a:buFont typeface="PT Serif"/>
              <a:buNone/>
            </a:pPr>
            <a:r>
              <a:rPr b="0" i="0" lang="en-US" sz="3200" u="none" cap="none" strike="noStrike">
                <a:solidFill>
                  <a:schemeClr val="dk1"/>
                </a:solidFill>
                <a:latin typeface="PT Serif"/>
                <a:ea typeface="PT Serif"/>
                <a:cs typeface="PT Serif"/>
                <a:sym typeface="PT Serif"/>
              </a:rPr>
              <a:t>With our product vision in mind, we created the flow of how a Veteran would find the form</a:t>
            </a:r>
            <a:endParaRPr/>
          </a:p>
        </p:txBody>
      </p:sp>
      <p:grpSp>
        <p:nvGrpSpPr>
          <p:cNvPr id="733" name="Google Shape;733;p14"/>
          <p:cNvGrpSpPr/>
          <p:nvPr/>
        </p:nvGrpSpPr>
        <p:grpSpPr>
          <a:xfrm>
            <a:off x="410431" y="316366"/>
            <a:ext cx="5165039" cy="369094"/>
            <a:chOff x="410431" y="316366"/>
            <a:chExt cx="5165039" cy="369094"/>
          </a:xfrm>
        </p:grpSpPr>
        <p:sp>
          <p:nvSpPr>
            <p:cNvPr id="734" name="Google Shape;734;p14"/>
            <p:cNvSpPr/>
            <p:nvPr/>
          </p:nvSpPr>
          <p:spPr>
            <a:xfrm>
              <a:off x="410431" y="320960"/>
              <a:ext cx="262386" cy="255872"/>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rgbClr val="FFFFFF"/>
                  </a:solidFill>
                  <a:latin typeface="PT Serif"/>
                  <a:ea typeface="PT Serif"/>
                  <a:cs typeface="PT Serif"/>
                  <a:sym typeface="PT Serif"/>
                </a:rPr>
                <a:t>2</a:t>
              </a:r>
              <a:endParaRPr b="0" i="0" sz="1200" u="none" cap="none" strike="noStrike">
                <a:solidFill>
                  <a:srgbClr val="000000"/>
                </a:solidFill>
                <a:latin typeface="Arial"/>
                <a:ea typeface="Arial"/>
                <a:cs typeface="Arial"/>
                <a:sym typeface="Arial"/>
              </a:endParaRPr>
            </a:p>
          </p:txBody>
        </p:sp>
        <p:sp>
          <p:nvSpPr>
            <p:cNvPr id="735" name="Google Shape;735;p14"/>
            <p:cNvSpPr txBox="1"/>
            <p:nvPr/>
          </p:nvSpPr>
          <p:spPr>
            <a:xfrm>
              <a:off x="751013" y="316366"/>
              <a:ext cx="4824457"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None/>
              </a:pPr>
              <a:r>
                <a:rPr b="0" i="0" lang="en-US" sz="1400" u="none" cap="none" strike="noStrike">
                  <a:solidFill>
                    <a:srgbClr val="0071BF"/>
                  </a:solidFill>
                  <a:latin typeface="Source Sans Pro"/>
                  <a:ea typeface="Source Sans Pro"/>
                  <a:cs typeface="Source Sans Pro"/>
                  <a:sym typeface="Source Sans Pro"/>
                </a:rPr>
                <a:t>DESIGN</a:t>
              </a:r>
              <a:endParaRPr b="0" i="0" sz="1400" u="none" cap="none" strike="noStrike">
                <a:solidFill>
                  <a:srgbClr val="000000"/>
                </a:solidFill>
                <a:latin typeface="Arial"/>
                <a:ea typeface="Arial"/>
                <a:cs typeface="Arial"/>
                <a:sym typeface="Arial"/>
              </a:endParaRPr>
            </a:p>
          </p:txBody>
        </p:sp>
      </p:grpSp>
      <p:sp>
        <p:nvSpPr>
          <p:cNvPr id="736" name="Google Shape;736;p14"/>
          <p:cNvSpPr txBox="1"/>
          <p:nvPr/>
        </p:nvSpPr>
        <p:spPr>
          <a:xfrm>
            <a:off x="444675" y="1710571"/>
            <a:ext cx="11353800" cy="24776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1400" u="sng" cap="none" strike="noStrike">
                <a:solidFill>
                  <a:schemeClr val="dk2"/>
                </a:solidFill>
                <a:latin typeface="PT Serif"/>
                <a:ea typeface="PT Serif"/>
                <a:cs typeface="PT Serif"/>
                <a:sym typeface="PT Serif"/>
                <a:hlinkClick r:id="rId7">
                  <a:extLst>
                    <a:ext uri="{A12FA001-AC4F-418D-AE19-62706E023703}">
                      <ahyp:hlinkClr val="tx"/>
                    </a:ext>
                  </a:extLst>
                </a:hlinkClick>
              </a:rPr>
              <a:t>User Story</a:t>
            </a:r>
            <a:r>
              <a:rPr b="0" i="0" lang="en-US" sz="1400" u="none" cap="none" strike="noStrike">
                <a:solidFill>
                  <a:schemeClr val="dk2"/>
                </a:solidFill>
                <a:latin typeface="PT Serif"/>
                <a:ea typeface="PT Serif"/>
                <a:cs typeface="PT Serif"/>
                <a:sym typeface="PT Serif"/>
              </a:rPr>
              <a:t>: </a:t>
            </a:r>
            <a:r>
              <a:rPr b="0" i="0" lang="en-US" sz="1400" u="none" cap="none" strike="noStrike">
                <a:solidFill>
                  <a:srgbClr val="8F8F8F"/>
                </a:solidFill>
                <a:latin typeface="Arial"/>
                <a:ea typeface="Arial"/>
                <a:cs typeface="Arial"/>
                <a:sym typeface="Arial"/>
              </a:rPr>
              <a:t>Draft</a:t>
            </a:r>
            <a:r>
              <a:rPr b="0" i="0" lang="en-US" sz="1400" u="none" cap="none" strike="noStrike">
                <a:solidFill>
                  <a:srgbClr val="8F8F8F"/>
                </a:solidFill>
                <a:latin typeface="PT Serif"/>
                <a:ea typeface="PT Serif"/>
                <a:cs typeface="PT Serif"/>
                <a:sym typeface="PT Serif"/>
              </a:rPr>
              <a:t> the user flow and decision paths of how a Veteran would access the form</a:t>
            </a:r>
            <a:endParaRPr b="0" i="0" sz="1400" u="none" cap="none" strike="noStrike">
              <a:solidFill>
                <a:srgbClr val="8F8F8F"/>
              </a:solidFill>
              <a:latin typeface="PT Serif"/>
              <a:ea typeface="PT Serif"/>
              <a:cs typeface="PT Serif"/>
              <a:sym typeface="PT Serif"/>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5"/>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742" name="Google Shape;742;p15"/>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pic>
        <p:nvPicPr>
          <p:cNvPr descr="Text, letter&#10;&#10;Description automatically generated" id="743" name="Google Shape;743;p15"/>
          <p:cNvPicPr preferRelativeResize="0"/>
          <p:nvPr/>
        </p:nvPicPr>
        <p:blipFill rotWithShape="1">
          <a:blip r:embed="rId3">
            <a:alphaModFix/>
          </a:blip>
          <a:srcRect b="0" l="0" r="0" t="0"/>
          <a:stretch/>
        </p:blipFill>
        <p:spPr>
          <a:xfrm>
            <a:off x="2900154" y="2235631"/>
            <a:ext cx="2068713" cy="4114800"/>
          </a:xfrm>
          <a:prstGeom prst="rect">
            <a:avLst/>
          </a:prstGeom>
          <a:noFill/>
          <a:ln>
            <a:noFill/>
          </a:ln>
        </p:spPr>
      </p:pic>
      <p:pic>
        <p:nvPicPr>
          <p:cNvPr descr="Text, letter&#10;&#10;Description automatically generated" id="744" name="Google Shape;744;p15"/>
          <p:cNvPicPr preferRelativeResize="0"/>
          <p:nvPr/>
        </p:nvPicPr>
        <p:blipFill rotWithShape="1">
          <a:blip r:embed="rId4">
            <a:alphaModFix/>
          </a:blip>
          <a:srcRect b="0" l="0" r="0" t="0"/>
          <a:stretch/>
        </p:blipFill>
        <p:spPr>
          <a:xfrm>
            <a:off x="5463059" y="2235631"/>
            <a:ext cx="445867" cy="4523192"/>
          </a:xfrm>
          <a:prstGeom prst="rect">
            <a:avLst/>
          </a:prstGeom>
          <a:noFill/>
          <a:ln>
            <a:noFill/>
          </a:ln>
        </p:spPr>
      </p:pic>
      <p:pic>
        <p:nvPicPr>
          <p:cNvPr descr="Graphical user interface, text, application&#10;&#10;Description automatically generated" id="745" name="Google Shape;745;p15"/>
          <p:cNvPicPr preferRelativeResize="0"/>
          <p:nvPr/>
        </p:nvPicPr>
        <p:blipFill rotWithShape="1">
          <a:blip r:embed="rId5">
            <a:alphaModFix/>
          </a:blip>
          <a:srcRect b="0" l="0" r="0" t="0"/>
          <a:stretch/>
        </p:blipFill>
        <p:spPr>
          <a:xfrm>
            <a:off x="6344382" y="2235631"/>
            <a:ext cx="2090887" cy="4114800"/>
          </a:xfrm>
          <a:prstGeom prst="rect">
            <a:avLst/>
          </a:prstGeom>
          <a:noFill/>
          <a:ln>
            <a:noFill/>
          </a:ln>
        </p:spPr>
      </p:pic>
      <p:pic>
        <p:nvPicPr>
          <p:cNvPr descr="Text, letter&#10;&#10;Description automatically generated" id="746" name="Google Shape;746;p15"/>
          <p:cNvPicPr preferRelativeResize="0"/>
          <p:nvPr/>
        </p:nvPicPr>
        <p:blipFill rotWithShape="1">
          <a:blip r:embed="rId6">
            <a:alphaModFix/>
          </a:blip>
          <a:srcRect b="0" l="0" r="0" t="0"/>
          <a:stretch/>
        </p:blipFill>
        <p:spPr>
          <a:xfrm>
            <a:off x="8878458" y="2235631"/>
            <a:ext cx="447495" cy="4528172"/>
          </a:xfrm>
          <a:prstGeom prst="rect">
            <a:avLst/>
          </a:prstGeom>
          <a:noFill/>
          <a:ln>
            <a:noFill/>
          </a:ln>
        </p:spPr>
      </p:pic>
      <p:sp>
        <p:nvSpPr>
          <p:cNvPr id="747" name="Google Shape;747;p15"/>
          <p:cNvSpPr txBox="1"/>
          <p:nvPr/>
        </p:nvSpPr>
        <p:spPr>
          <a:xfrm>
            <a:off x="9525825" y="6353104"/>
            <a:ext cx="2743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7">
                  <a:extLst>
                    <a:ext uri="{A12FA001-AC4F-418D-AE19-62706E023703}">
                      <ahyp:hlinkClr val="tx"/>
                    </a:ext>
                  </a:extLst>
                </a:hlinkClick>
              </a:rPr>
              <a:t>Wireframes Link</a:t>
            </a:r>
            <a:endParaRPr b="0" i="0" sz="1400" u="none" cap="none" strike="noStrike">
              <a:solidFill>
                <a:srgbClr val="000000"/>
              </a:solidFill>
              <a:latin typeface="Arial"/>
              <a:ea typeface="Arial"/>
              <a:cs typeface="Arial"/>
              <a:sym typeface="Arial"/>
            </a:endParaRPr>
          </a:p>
        </p:txBody>
      </p:sp>
      <p:sp>
        <p:nvSpPr>
          <p:cNvPr id="748" name="Google Shape;748;p15"/>
          <p:cNvSpPr txBox="1"/>
          <p:nvPr/>
        </p:nvSpPr>
        <p:spPr>
          <a:xfrm>
            <a:off x="410079" y="750806"/>
            <a:ext cx="10159313" cy="101258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3600"/>
              <a:buFont typeface="PT Serif"/>
              <a:buNone/>
            </a:pPr>
            <a:r>
              <a:rPr b="0" i="0" lang="en-US" sz="3200" u="none" cap="none" strike="noStrike">
                <a:solidFill>
                  <a:schemeClr val="dk1"/>
                </a:solidFill>
                <a:latin typeface="PT Serif"/>
                <a:ea typeface="PT Serif"/>
                <a:cs typeface="PT Serif"/>
                <a:sym typeface="PT Serif"/>
              </a:rPr>
              <a:t>We focused on the landing page and created our first draft of what the experience would look like</a:t>
            </a:r>
            <a:endParaRPr/>
          </a:p>
          <a:p>
            <a:pPr indent="0" lvl="0" marL="0" marR="0" rtl="0" algn="l">
              <a:lnSpc>
                <a:spcPct val="90000"/>
              </a:lnSpc>
              <a:spcBef>
                <a:spcPts val="0"/>
              </a:spcBef>
              <a:spcAft>
                <a:spcPts val="0"/>
              </a:spcAft>
              <a:buClr>
                <a:schemeClr val="dk1"/>
              </a:buClr>
              <a:buSzPts val="3600"/>
              <a:buFont typeface="PT Serif"/>
              <a:buNone/>
            </a:pPr>
            <a:r>
              <a:t/>
            </a:r>
            <a:endParaRPr b="0" i="0" sz="3200" u="none" cap="none" strike="noStrike">
              <a:solidFill>
                <a:schemeClr val="dk1"/>
              </a:solidFill>
              <a:latin typeface="PT Serif"/>
              <a:ea typeface="PT Serif"/>
              <a:cs typeface="PT Serif"/>
              <a:sym typeface="PT Serif"/>
            </a:endParaRPr>
          </a:p>
        </p:txBody>
      </p:sp>
      <p:grpSp>
        <p:nvGrpSpPr>
          <p:cNvPr id="749" name="Google Shape;749;p15"/>
          <p:cNvGrpSpPr/>
          <p:nvPr/>
        </p:nvGrpSpPr>
        <p:grpSpPr>
          <a:xfrm>
            <a:off x="410431" y="316366"/>
            <a:ext cx="5165039" cy="369094"/>
            <a:chOff x="410431" y="316366"/>
            <a:chExt cx="5165039" cy="369094"/>
          </a:xfrm>
        </p:grpSpPr>
        <p:sp>
          <p:nvSpPr>
            <p:cNvPr id="750" name="Google Shape;750;p15"/>
            <p:cNvSpPr/>
            <p:nvPr/>
          </p:nvSpPr>
          <p:spPr>
            <a:xfrm>
              <a:off x="410431" y="320960"/>
              <a:ext cx="262386" cy="255872"/>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rgbClr val="FFFFFF"/>
                  </a:solidFill>
                  <a:latin typeface="PT Serif"/>
                  <a:ea typeface="PT Serif"/>
                  <a:cs typeface="PT Serif"/>
                  <a:sym typeface="PT Serif"/>
                </a:rPr>
                <a:t>2</a:t>
              </a:r>
              <a:endParaRPr b="0" i="0" sz="1200" u="none" cap="none" strike="noStrike">
                <a:solidFill>
                  <a:srgbClr val="000000"/>
                </a:solidFill>
                <a:latin typeface="Arial"/>
                <a:ea typeface="Arial"/>
                <a:cs typeface="Arial"/>
                <a:sym typeface="Arial"/>
              </a:endParaRPr>
            </a:p>
          </p:txBody>
        </p:sp>
        <p:sp>
          <p:nvSpPr>
            <p:cNvPr id="751" name="Google Shape;751;p15"/>
            <p:cNvSpPr txBox="1"/>
            <p:nvPr/>
          </p:nvSpPr>
          <p:spPr>
            <a:xfrm>
              <a:off x="751013" y="316366"/>
              <a:ext cx="4824457"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None/>
              </a:pPr>
              <a:r>
                <a:rPr b="0" i="0" lang="en-US" sz="1400" u="none" cap="none" strike="noStrike">
                  <a:solidFill>
                    <a:srgbClr val="0071BF"/>
                  </a:solidFill>
                  <a:latin typeface="Source Sans Pro"/>
                  <a:ea typeface="Source Sans Pro"/>
                  <a:cs typeface="Source Sans Pro"/>
                  <a:sym typeface="Source Sans Pro"/>
                </a:rPr>
                <a:t>DESIGN</a:t>
              </a:r>
              <a:endParaRPr b="0" i="0" sz="1400" u="none" cap="none" strike="noStrike">
                <a:solidFill>
                  <a:srgbClr val="000000"/>
                </a:solidFill>
                <a:latin typeface="Arial"/>
                <a:ea typeface="Arial"/>
                <a:cs typeface="Arial"/>
                <a:sym typeface="Arial"/>
              </a:endParaRPr>
            </a:p>
          </p:txBody>
        </p:sp>
      </p:grpSp>
      <p:sp>
        <p:nvSpPr>
          <p:cNvPr id="752" name="Google Shape;752;p15"/>
          <p:cNvSpPr txBox="1"/>
          <p:nvPr/>
        </p:nvSpPr>
        <p:spPr>
          <a:xfrm>
            <a:off x="451078" y="1825832"/>
            <a:ext cx="11353800" cy="74328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1400" u="sng" cap="none" strike="noStrike">
                <a:solidFill>
                  <a:schemeClr val="dk2"/>
                </a:solidFill>
                <a:latin typeface="PT Serif"/>
                <a:ea typeface="PT Serif"/>
                <a:cs typeface="PT Serif"/>
                <a:sym typeface="PT Serif"/>
                <a:hlinkClick r:id="rId8">
                  <a:extLst>
                    <a:ext uri="{A12FA001-AC4F-418D-AE19-62706E023703}">
                      <ahyp:hlinkClr val="tx"/>
                    </a:ext>
                  </a:extLst>
                </a:hlinkClick>
              </a:rPr>
              <a:t>User Story</a:t>
            </a:r>
            <a:r>
              <a:rPr b="0" i="0" lang="en-US" sz="1400" u="none" cap="none" strike="noStrike">
                <a:solidFill>
                  <a:schemeClr val="dk2"/>
                </a:solidFill>
                <a:latin typeface="PT Serif"/>
                <a:ea typeface="PT Serif"/>
                <a:cs typeface="PT Serif"/>
                <a:sym typeface="PT Serif"/>
              </a:rPr>
              <a:t>: </a:t>
            </a:r>
            <a:r>
              <a:rPr b="0" i="0" lang="en-US" sz="1400" u="none" cap="none" strike="noStrike">
                <a:solidFill>
                  <a:srgbClr val="8F8F8F"/>
                </a:solidFill>
                <a:latin typeface="PT Serif"/>
                <a:ea typeface="PT Serif"/>
                <a:cs typeface="PT Serif"/>
                <a:sym typeface="PT Serif"/>
              </a:rPr>
              <a:t>Illustrate key moments in the Veteran’s happy path for future state to access and download the form</a:t>
            </a:r>
            <a:endParaRPr b="0" i="0" sz="1400" u="none" cap="none" strike="noStrike">
              <a:solidFill>
                <a:srgbClr val="8F8F8F"/>
              </a:solidFill>
              <a:latin typeface="Arial"/>
              <a:ea typeface="Arial"/>
              <a:cs typeface="Arial"/>
              <a:sym typeface="Arial"/>
            </a:endParaRPr>
          </a:p>
          <a:p>
            <a:pPr indent="0" lvl="0" marL="0" marR="0" rtl="0" algn="l">
              <a:lnSpc>
                <a:spcPct val="114999"/>
              </a:lnSpc>
              <a:spcBef>
                <a:spcPts val="0"/>
              </a:spcBef>
              <a:spcAft>
                <a:spcPts val="0"/>
              </a:spcAft>
              <a:buNone/>
            </a:pPr>
            <a:r>
              <a:t/>
            </a:r>
            <a:endParaRPr b="0" i="0" sz="1400" u="none" cap="none" strike="noStrike">
              <a:solidFill>
                <a:schemeClr val="dk2"/>
              </a:solidFill>
              <a:latin typeface="PT Serif"/>
              <a:ea typeface="PT Serif"/>
              <a:cs typeface="PT Serif"/>
              <a:sym typeface="PT Serif"/>
            </a:endParaRPr>
          </a:p>
          <a:p>
            <a:pPr indent="0" lvl="0" marL="0" marR="0" rtl="0" algn="l">
              <a:lnSpc>
                <a:spcPct val="114999"/>
              </a:lnSpc>
              <a:spcBef>
                <a:spcPts val="0"/>
              </a:spcBef>
              <a:spcAft>
                <a:spcPts val="0"/>
              </a:spcAft>
              <a:buNone/>
            </a:pPr>
            <a:r>
              <a:t/>
            </a:r>
            <a:endParaRPr b="0" i="0" sz="1400" u="none" cap="none" strike="noStrike">
              <a:solidFill>
                <a:schemeClr val="dk2"/>
              </a:solidFill>
              <a:latin typeface="PT Serif"/>
              <a:ea typeface="PT Serif"/>
              <a:cs typeface="PT Serif"/>
              <a:sym typeface="PT Serif"/>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6"/>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758" name="Google Shape;758;p16"/>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sp>
        <p:nvSpPr>
          <p:cNvPr id="759" name="Google Shape;759;p16"/>
          <p:cNvSpPr txBox="1"/>
          <p:nvPr/>
        </p:nvSpPr>
        <p:spPr>
          <a:xfrm>
            <a:off x="7272938" y="6414888"/>
            <a:ext cx="453614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chemeClr val="hlink"/>
                </a:solidFill>
                <a:latin typeface="Arial"/>
                <a:ea typeface="Arial"/>
                <a:cs typeface="Arial"/>
                <a:sym typeface="Arial"/>
                <a:hlinkClick r:id="rId3"/>
              </a:rPr>
              <a:t>Content Needs Document</a:t>
            </a:r>
            <a:r>
              <a:rPr b="0" i="0" lang="en-US" sz="1400" u="none" cap="none" strike="noStrike">
                <a:solidFill>
                  <a:srgbClr val="000000"/>
                </a:solidFill>
                <a:latin typeface="Arial"/>
                <a:ea typeface="Arial"/>
                <a:cs typeface="Arial"/>
                <a:sym typeface="Arial"/>
              </a:rPr>
              <a:t>, </a:t>
            </a:r>
            <a: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Content in wireframes</a:t>
            </a:r>
            <a:endParaRPr b="0" i="0" sz="1400" u="none" cap="none" strike="noStrike">
              <a:solidFill>
                <a:srgbClr val="000000"/>
              </a:solidFill>
              <a:latin typeface="Arial"/>
              <a:ea typeface="Arial"/>
              <a:cs typeface="Arial"/>
              <a:sym typeface="Arial"/>
            </a:endParaRPr>
          </a:p>
        </p:txBody>
      </p:sp>
      <p:pic>
        <p:nvPicPr>
          <p:cNvPr descr="Text&#10;&#10;Description automatically generated" id="760" name="Google Shape;760;p16"/>
          <p:cNvPicPr preferRelativeResize="0"/>
          <p:nvPr/>
        </p:nvPicPr>
        <p:blipFill rotWithShape="1">
          <a:blip r:embed="rId5">
            <a:alphaModFix/>
          </a:blip>
          <a:srcRect b="0" l="0" r="0" t="0"/>
          <a:stretch/>
        </p:blipFill>
        <p:spPr>
          <a:xfrm>
            <a:off x="6715211" y="2285498"/>
            <a:ext cx="5084118" cy="4010087"/>
          </a:xfrm>
          <a:prstGeom prst="rect">
            <a:avLst/>
          </a:prstGeom>
          <a:noFill/>
          <a:ln cap="flat" cmpd="sng" w="9525">
            <a:solidFill>
              <a:srgbClr val="8F8F8F"/>
            </a:solidFill>
            <a:prstDash val="solid"/>
            <a:round/>
            <a:headEnd len="sm" w="sm" type="none"/>
            <a:tailEnd len="sm" w="sm" type="none"/>
          </a:ln>
        </p:spPr>
      </p:pic>
      <p:sp>
        <p:nvSpPr>
          <p:cNvPr id="761" name="Google Shape;761;p16"/>
          <p:cNvSpPr txBox="1"/>
          <p:nvPr/>
        </p:nvSpPr>
        <p:spPr>
          <a:xfrm>
            <a:off x="410079" y="750806"/>
            <a:ext cx="10159313" cy="101258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3600"/>
              <a:buFont typeface="PT Serif"/>
              <a:buNone/>
            </a:pPr>
            <a:r>
              <a:rPr b="0" i="0" lang="en-US" sz="3200" u="none" cap="none" strike="noStrike">
                <a:solidFill>
                  <a:schemeClr val="dk1"/>
                </a:solidFill>
                <a:latin typeface="PT Serif"/>
                <a:ea typeface="PT Serif"/>
                <a:cs typeface="PT Serif"/>
                <a:sym typeface="PT Serif"/>
              </a:rPr>
              <a:t>We identified what other content we need to create beyond our landing page</a:t>
            </a:r>
            <a:endParaRPr b="0" i="0" sz="3600" u="none" cap="none" strike="noStrike">
              <a:solidFill>
                <a:schemeClr val="dk1"/>
              </a:solidFill>
              <a:latin typeface="PT Serif"/>
              <a:ea typeface="PT Serif"/>
              <a:cs typeface="PT Serif"/>
              <a:sym typeface="PT Serif"/>
            </a:endParaRPr>
          </a:p>
        </p:txBody>
      </p:sp>
      <p:grpSp>
        <p:nvGrpSpPr>
          <p:cNvPr id="762" name="Google Shape;762;p16"/>
          <p:cNvGrpSpPr/>
          <p:nvPr/>
        </p:nvGrpSpPr>
        <p:grpSpPr>
          <a:xfrm>
            <a:off x="410431" y="316366"/>
            <a:ext cx="5165039" cy="369094"/>
            <a:chOff x="410431" y="316366"/>
            <a:chExt cx="5165039" cy="369094"/>
          </a:xfrm>
        </p:grpSpPr>
        <p:sp>
          <p:nvSpPr>
            <p:cNvPr id="763" name="Google Shape;763;p16"/>
            <p:cNvSpPr/>
            <p:nvPr/>
          </p:nvSpPr>
          <p:spPr>
            <a:xfrm>
              <a:off x="410431" y="320960"/>
              <a:ext cx="262386" cy="255872"/>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rgbClr val="FFFFFF"/>
                  </a:solidFill>
                  <a:latin typeface="PT Serif"/>
                  <a:ea typeface="PT Serif"/>
                  <a:cs typeface="PT Serif"/>
                  <a:sym typeface="PT Serif"/>
                </a:rPr>
                <a:t>2</a:t>
              </a:r>
              <a:endParaRPr b="0" i="0" sz="1200" u="none" cap="none" strike="noStrike">
                <a:solidFill>
                  <a:srgbClr val="000000"/>
                </a:solidFill>
                <a:latin typeface="Arial"/>
                <a:ea typeface="Arial"/>
                <a:cs typeface="Arial"/>
                <a:sym typeface="Arial"/>
              </a:endParaRPr>
            </a:p>
          </p:txBody>
        </p:sp>
        <p:sp>
          <p:nvSpPr>
            <p:cNvPr id="764" name="Google Shape;764;p16"/>
            <p:cNvSpPr txBox="1"/>
            <p:nvPr/>
          </p:nvSpPr>
          <p:spPr>
            <a:xfrm>
              <a:off x="751013" y="316366"/>
              <a:ext cx="4824457"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None/>
              </a:pPr>
              <a:r>
                <a:rPr b="0" i="0" lang="en-US" sz="1400" u="none" cap="none" strike="noStrike">
                  <a:solidFill>
                    <a:srgbClr val="0071BF"/>
                  </a:solidFill>
                  <a:latin typeface="Source Sans Pro"/>
                  <a:ea typeface="Source Sans Pro"/>
                  <a:cs typeface="Source Sans Pro"/>
                  <a:sym typeface="Source Sans Pro"/>
                </a:rPr>
                <a:t>DESIGN</a:t>
              </a:r>
              <a:endParaRPr b="0" i="0" sz="1400" u="none" cap="none" strike="noStrike">
                <a:solidFill>
                  <a:srgbClr val="000000"/>
                </a:solidFill>
                <a:latin typeface="Arial"/>
                <a:ea typeface="Arial"/>
                <a:cs typeface="Arial"/>
                <a:sym typeface="Arial"/>
              </a:endParaRPr>
            </a:p>
          </p:txBody>
        </p:sp>
      </p:grpSp>
      <p:sp>
        <p:nvSpPr>
          <p:cNvPr id="765" name="Google Shape;765;p16"/>
          <p:cNvSpPr txBox="1"/>
          <p:nvPr/>
        </p:nvSpPr>
        <p:spPr>
          <a:xfrm>
            <a:off x="451078" y="1825832"/>
            <a:ext cx="11353800" cy="24776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1400" u="sng" cap="none" strike="noStrike">
                <a:solidFill>
                  <a:schemeClr val="dk2"/>
                </a:solidFill>
                <a:latin typeface="PT Serif"/>
                <a:ea typeface="PT Serif"/>
                <a:cs typeface="PT Serif"/>
                <a:sym typeface="PT Serif"/>
                <a:hlinkClick r:id="rId6">
                  <a:extLst>
                    <a:ext uri="{A12FA001-AC4F-418D-AE19-62706E023703}">
                      <ahyp:hlinkClr val="tx"/>
                    </a:ext>
                  </a:extLst>
                </a:hlinkClick>
              </a:rPr>
              <a:t>User Story</a:t>
            </a:r>
            <a:r>
              <a:rPr b="0" i="0" lang="en-US" sz="1400" u="none" cap="none" strike="noStrike">
                <a:solidFill>
                  <a:schemeClr val="dk2"/>
                </a:solidFill>
                <a:latin typeface="PT Serif"/>
                <a:ea typeface="PT Serif"/>
                <a:cs typeface="PT Serif"/>
                <a:sym typeface="PT Serif"/>
              </a:rPr>
              <a:t>: </a:t>
            </a:r>
            <a:r>
              <a:rPr b="0" i="0" lang="en-US" sz="1400" u="none" cap="none" strike="noStrike">
                <a:solidFill>
                  <a:srgbClr val="8F8F8F"/>
                </a:solidFill>
                <a:latin typeface="PT Serif"/>
                <a:ea typeface="PT Serif"/>
                <a:cs typeface="PT Serif"/>
                <a:sym typeface="PT Serif"/>
              </a:rPr>
              <a:t>Write content for 1095-B pages</a:t>
            </a:r>
            <a:endParaRPr b="0" i="0" sz="1400" u="none" cap="none" strike="noStrike">
              <a:solidFill>
                <a:srgbClr val="8F8F8F"/>
              </a:solidFill>
              <a:latin typeface="Arial"/>
              <a:ea typeface="Arial"/>
              <a:cs typeface="Arial"/>
              <a:sym typeface="Arial"/>
            </a:endParaRPr>
          </a:p>
        </p:txBody>
      </p:sp>
      <p:sp>
        <p:nvSpPr>
          <p:cNvPr id="766" name="Google Shape;766;p16"/>
          <p:cNvSpPr txBox="1"/>
          <p:nvPr/>
        </p:nvSpPr>
        <p:spPr>
          <a:xfrm>
            <a:off x="442516" y="2517911"/>
            <a:ext cx="4987231" cy="49244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600" u="none" cap="none" strike="noStrike">
                <a:solidFill>
                  <a:schemeClr val="dk2"/>
                </a:solidFill>
                <a:latin typeface="PT Serif"/>
                <a:ea typeface="PT Serif"/>
                <a:cs typeface="PT Serif"/>
                <a:sym typeface="PT Serif"/>
              </a:rPr>
              <a:t>Other areas that will need to be re-directed to our 1095-B page:</a:t>
            </a:r>
            <a:endParaRPr b="0" i="0" sz="1600" u="none" cap="none" strike="noStrike">
              <a:solidFill>
                <a:schemeClr val="dk2"/>
              </a:solidFill>
              <a:latin typeface="Arial"/>
              <a:ea typeface="Arial"/>
              <a:cs typeface="Arial"/>
              <a:sym typeface="Arial"/>
            </a:endParaRPr>
          </a:p>
        </p:txBody>
      </p:sp>
      <p:sp>
        <p:nvSpPr>
          <p:cNvPr id="767" name="Google Shape;767;p16"/>
          <p:cNvSpPr txBox="1"/>
          <p:nvPr>
            <p:ph idx="1" type="body"/>
          </p:nvPr>
        </p:nvSpPr>
        <p:spPr>
          <a:xfrm>
            <a:off x="390777" y="3252453"/>
            <a:ext cx="4969898" cy="1845098"/>
          </a:xfrm>
          <a:prstGeom prst="rect">
            <a:avLst/>
          </a:prstGeom>
          <a:noFill/>
          <a:ln>
            <a:noFill/>
          </a:ln>
        </p:spPr>
        <p:txBody>
          <a:bodyPr anchorCtr="0" anchor="t" bIns="45700" lIns="91425" spcFirstLastPara="1" rIns="91425" wrap="square" tIns="45700">
            <a:normAutofit/>
          </a:bodyPr>
          <a:lstStyle/>
          <a:p>
            <a:pPr indent="-274320" lvl="1" marL="274320" rtl="0" algn="l">
              <a:lnSpc>
                <a:spcPct val="90000"/>
              </a:lnSpc>
              <a:spcBef>
                <a:spcPts val="500"/>
              </a:spcBef>
              <a:spcAft>
                <a:spcPts val="0"/>
              </a:spcAft>
              <a:buSzPts val="1260"/>
              <a:buChar char="▪"/>
            </a:pPr>
            <a:r>
              <a:rPr lang="en-US" sz="1600"/>
              <a:t>Find forms</a:t>
            </a:r>
            <a:endParaRPr/>
          </a:p>
          <a:p>
            <a:pPr indent="-274320" lvl="1" marL="274320" rtl="0" algn="l">
              <a:lnSpc>
                <a:spcPct val="90000"/>
              </a:lnSpc>
              <a:spcBef>
                <a:spcPts val="900"/>
              </a:spcBef>
              <a:spcAft>
                <a:spcPts val="0"/>
              </a:spcAft>
              <a:buSzPts val="1260"/>
              <a:buChar char="▪"/>
            </a:pPr>
            <a:r>
              <a:rPr lang="en-US" sz="1600"/>
              <a:t>ACA</a:t>
            </a:r>
            <a:endParaRPr/>
          </a:p>
          <a:p>
            <a:pPr indent="-274320" lvl="1" marL="274320" rtl="0" algn="l">
              <a:lnSpc>
                <a:spcPct val="90000"/>
              </a:lnSpc>
              <a:spcBef>
                <a:spcPts val="900"/>
              </a:spcBef>
              <a:spcAft>
                <a:spcPts val="0"/>
              </a:spcAft>
              <a:buSzPts val="1260"/>
              <a:buChar char="▪"/>
            </a:pPr>
            <a:r>
              <a:rPr lang="en-US" sz="1600"/>
              <a:t>1095-B cover letter*</a:t>
            </a:r>
            <a:endParaRPr/>
          </a:p>
          <a:p>
            <a:pPr indent="-274320" lvl="1" marL="274320" rtl="0" algn="l">
              <a:lnSpc>
                <a:spcPct val="90000"/>
              </a:lnSpc>
              <a:spcBef>
                <a:spcPts val="900"/>
              </a:spcBef>
              <a:spcAft>
                <a:spcPts val="0"/>
              </a:spcAft>
              <a:buSzPts val="1260"/>
              <a:buChar char="▪"/>
            </a:pPr>
            <a:r>
              <a:rPr lang="en-US" sz="1600"/>
              <a:t>Notifications (TBD)</a:t>
            </a:r>
            <a:endParaRPr/>
          </a:p>
          <a:p>
            <a:pPr indent="-274320" lvl="1" marL="274320" rtl="0" algn="l">
              <a:lnSpc>
                <a:spcPct val="90000"/>
              </a:lnSpc>
              <a:spcBef>
                <a:spcPts val="900"/>
              </a:spcBef>
              <a:spcAft>
                <a:spcPts val="400"/>
              </a:spcAft>
              <a:buSzPts val="1260"/>
              <a:buChar char="▪"/>
            </a:pPr>
            <a:r>
              <a:rPr lang="en-US" sz="1600"/>
              <a:t>FAQs</a:t>
            </a:r>
            <a:endParaRPr/>
          </a:p>
        </p:txBody>
      </p:sp>
      <p:sp>
        <p:nvSpPr>
          <p:cNvPr id="768" name="Google Shape;768;p16"/>
          <p:cNvSpPr txBox="1"/>
          <p:nvPr/>
        </p:nvSpPr>
        <p:spPr>
          <a:xfrm>
            <a:off x="498454" y="5377818"/>
            <a:ext cx="4589402" cy="3323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1200" u="none" cap="none" strike="noStrike">
                <a:solidFill>
                  <a:schemeClr val="dk2"/>
                </a:solidFill>
                <a:latin typeface="PT Serif"/>
                <a:ea typeface="PT Serif"/>
                <a:cs typeface="PT Serif"/>
                <a:sym typeface="PT Serif"/>
              </a:rPr>
              <a:t>*This may need to be further updated based on MVP functionality and developments in paperless opt-out process.</a:t>
            </a:r>
            <a:endParaRPr b="0" i="0" sz="2000" u="none" cap="none" strike="noStrike">
              <a:solidFill>
                <a:schemeClr val="dk2"/>
              </a:solidFill>
              <a:latin typeface="PT Serif"/>
              <a:ea typeface="PT Serif"/>
              <a:cs typeface="PT Serif"/>
              <a:sym typeface="PT Serif"/>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pic>
        <p:nvPicPr>
          <p:cNvPr id="773" name="Google Shape;773;p17"/>
          <p:cNvPicPr preferRelativeResize="0"/>
          <p:nvPr/>
        </p:nvPicPr>
        <p:blipFill rotWithShape="1">
          <a:blip r:embed="rId3">
            <a:alphaModFix/>
          </a:blip>
          <a:srcRect b="0" l="0" r="0" t="0"/>
          <a:stretch/>
        </p:blipFill>
        <p:spPr>
          <a:xfrm>
            <a:off x="7066196" y="2220272"/>
            <a:ext cx="5091234" cy="2901950"/>
          </a:xfrm>
          <a:prstGeom prst="rect">
            <a:avLst/>
          </a:prstGeom>
          <a:noFill/>
          <a:ln>
            <a:noFill/>
          </a:ln>
        </p:spPr>
      </p:pic>
      <p:pic>
        <p:nvPicPr>
          <p:cNvPr id="774" name="Google Shape;774;p17"/>
          <p:cNvPicPr preferRelativeResize="0"/>
          <p:nvPr/>
        </p:nvPicPr>
        <p:blipFill rotWithShape="1">
          <a:blip r:embed="rId4">
            <a:alphaModFix/>
          </a:blip>
          <a:srcRect b="0" l="0" r="0" t="0"/>
          <a:stretch/>
        </p:blipFill>
        <p:spPr>
          <a:xfrm>
            <a:off x="6465526" y="3821210"/>
            <a:ext cx="5091972" cy="2647186"/>
          </a:xfrm>
          <a:prstGeom prst="rect">
            <a:avLst/>
          </a:prstGeom>
          <a:noFill/>
          <a:ln>
            <a:noFill/>
          </a:ln>
        </p:spPr>
      </p:pic>
      <p:sp>
        <p:nvSpPr>
          <p:cNvPr id="775" name="Google Shape;775;p17"/>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776" name="Google Shape;776;p17"/>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sp>
        <p:nvSpPr>
          <p:cNvPr id="777" name="Google Shape;777;p17"/>
          <p:cNvSpPr txBox="1"/>
          <p:nvPr/>
        </p:nvSpPr>
        <p:spPr>
          <a:xfrm>
            <a:off x="7490653" y="6414888"/>
            <a:ext cx="431842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chemeClr val="hlink"/>
                </a:solidFill>
                <a:latin typeface="Arial"/>
                <a:ea typeface="Arial"/>
                <a:cs typeface="Arial"/>
                <a:sym typeface="Arial"/>
                <a:hlinkClick r:id="rId5"/>
              </a:rPr>
              <a:t>Research plan, </a:t>
            </a:r>
            <a:r>
              <a:rPr b="0" i="0" lang="en-US" sz="1400" u="sng" cap="none" strike="noStrike">
                <a:solidFill>
                  <a:schemeClr val="hlink"/>
                </a:solidFill>
                <a:latin typeface="Arial"/>
                <a:ea typeface="Arial"/>
                <a:cs typeface="Arial"/>
                <a:sym typeface="Arial"/>
                <a:hlinkClick r:id="rId6"/>
              </a:rPr>
              <a:t>Conversation guide</a:t>
            </a:r>
            <a:endParaRPr b="0" i="0" sz="1400" u="none" cap="none" strike="noStrike">
              <a:solidFill>
                <a:schemeClr val="hlink"/>
              </a:solidFill>
              <a:latin typeface="Arial"/>
              <a:ea typeface="Arial"/>
              <a:cs typeface="Arial"/>
              <a:sym typeface="Arial"/>
            </a:endParaRPr>
          </a:p>
        </p:txBody>
      </p:sp>
      <p:sp>
        <p:nvSpPr>
          <p:cNvPr id="778" name="Google Shape;778;p17"/>
          <p:cNvSpPr txBox="1"/>
          <p:nvPr/>
        </p:nvSpPr>
        <p:spPr>
          <a:xfrm>
            <a:off x="410079" y="750806"/>
            <a:ext cx="10159313" cy="101258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3600"/>
              <a:buFont typeface="PT Serif"/>
              <a:buNone/>
            </a:pPr>
            <a:r>
              <a:rPr b="0" i="0" lang="en-US" sz="3200" u="none" cap="none" strike="noStrike">
                <a:solidFill>
                  <a:schemeClr val="dk1"/>
                </a:solidFill>
                <a:latin typeface="PT Serif"/>
                <a:ea typeface="PT Serif"/>
                <a:cs typeface="PT Serif"/>
                <a:sym typeface="PT Serif"/>
              </a:rPr>
              <a:t>To validate what we are building, we prepared to begin user testing in the next sprint</a:t>
            </a:r>
            <a:endParaRPr/>
          </a:p>
          <a:p>
            <a:pPr indent="0" lvl="0" marL="0" marR="0" rtl="0" algn="l">
              <a:lnSpc>
                <a:spcPct val="90000"/>
              </a:lnSpc>
              <a:spcBef>
                <a:spcPts val="0"/>
              </a:spcBef>
              <a:spcAft>
                <a:spcPts val="0"/>
              </a:spcAft>
              <a:buClr>
                <a:schemeClr val="dk1"/>
              </a:buClr>
              <a:buSzPts val="3600"/>
              <a:buFont typeface="PT Serif"/>
              <a:buNone/>
            </a:pPr>
            <a:r>
              <a:t/>
            </a:r>
            <a:endParaRPr b="0" i="0" sz="3200" u="none" cap="none" strike="noStrike">
              <a:solidFill>
                <a:schemeClr val="dk1"/>
              </a:solidFill>
              <a:latin typeface="PT Serif"/>
              <a:ea typeface="PT Serif"/>
              <a:cs typeface="PT Serif"/>
              <a:sym typeface="PT Serif"/>
            </a:endParaRPr>
          </a:p>
        </p:txBody>
      </p:sp>
      <p:grpSp>
        <p:nvGrpSpPr>
          <p:cNvPr id="779" name="Google Shape;779;p17"/>
          <p:cNvGrpSpPr/>
          <p:nvPr/>
        </p:nvGrpSpPr>
        <p:grpSpPr>
          <a:xfrm>
            <a:off x="410431" y="316366"/>
            <a:ext cx="5165039" cy="369094"/>
            <a:chOff x="410431" y="316366"/>
            <a:chExt cx="5165039" cy="369094"/>
          </a:xfrm>
        </p:grpSpPr>
        <p:sp>
          <p:nvSpPr>
            <p:cNvPr id="780" name="Google Shape;780;p17"/>
            <p:cNvSpPr/>
            <p:nvPr/>
          </p:nvSpPr>
          <p:spPr>
            <a:xfrm>
              <a:off x="410431" y="320960"/>
              <a:ext cx="262386" cy="255872"/>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rgbClr val="FFFFFF"/>
                  </a:solidFill>
                  <a:latin typeface="PT Serif"/>
                  <a:ea typeface="PT Serif"/>
                  <a:cs typeface="PT Serif"/>
                  <a:sym typeface="PT Serif"/>
                </a:rPr>
                <a:t>2</a:t>
              </a:r>
              <a:endParaRPr b="0" i="0" sz="1200" u="none" cap="none" strike="noStrike">
                <a:solidFill>
                  <a:srgbClr val="FFFFFF"/>
                </a:solidFill>
                <a:latin typeface="PT Serif"/>
                <a:ea typeface="PT Serif"/>
                <a:cs typeface="PT Serif"/>
                <a:sym typeface="PT Serif"/>
              </a:endParaRPr>
            </a:p>
          </p:txBody>
        </p:sp>
        <p:sp>
          <p:nvSpPr>
            <p:cNvPr id="781" name="Google Shape;781;p17"/>
            <p:cNvSpPr txBox="1"/>
            <p:nvPr/>
          </p:nvSpPr>
          <p:spPr>
            <a:xfrm>
              <a:off x="751013" y="316366"/>
              <a:ext cx="4824457"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None/>
              </a:pPr>
              <a:r>
                <a:rPr b="0" i="0" lang="en-US" sz="1400" u="none" cap="none" strike="noStrike">
                  <a:solidFill>
                    <a:srgbClr val="0071BF"/>
                  </a:solidFill>
                  <a:latin typeface="Source Sans Pro"/>
                  <a:ea typeface="Source Sans Pro"/>
                  <a:cs typeface="Source Sans Pro"/>
                  <a:sym typeface="Source Sans Pro"/>
                </a:rPr>
                <a:t>DESIGN</a:t>
              </a:r>
              <a:endParaRPr b="0" i="0" sz="1400" u="none" cap="none" strike="noStrike">
                <a:solidFill>
                  <a:srgbClr val="000000"/>
                </a:solidFill>
                <a:latin typeface="Arial"/>
                <a:ea typeface="Arial"/>
                <a:cs typeface="Arial"/>
                <a:sym typeface="Arial"/>
              </a:endParaRPr>
            </a:p>
          </p:txBody>
        </p:sp>
      </p:grpSp>
      <p:sp>
        <p:nvSpPr>
          <p:cNvPr id="782" name="Google Shape;782;p17"/>
          <p:cNvSpPr txBox="1"/>
          <p:nvPr/>
        </p:nvSpPr>
        <p:spPr>
          <a:xfrm>
            <a:off x="451078" y="1825832"/>
            <a:ext cx="11353800" cy="24776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1400" u="sng" cap="none" strike="noStrike">
                <a:solidFill>
                  <a:schemeClr val="dk2"/>
                </a:solidFill>
                <a:latin typeface="PT Serif"/>
                <a:ea typeface="PT Serif"/>
                <a:cs typeface="PT Serif"/>
                <a:sym typeface="PT Serif"/>
                <a:hlinkClick r:id="rId7">
                  <a:extLst>
                    <a:ext uri="{A12FA001-AC4F-418D-AE19-62706E023703}">
                      <ahyp:hlinkClr val="tx"/>
                    </a:ext>
                  </a:extLst>
                </a:hlinkClick>
              </a:rPr>
              <a:t>User Story</a:t>
            </a:r>
            <a:r>
              <a:rPr b="0" i="0" lang="en-US" sz="1400" u="none" cap="none" strike="noStrike">
                <a:solidFill>
                  <a:schemeClr val="dk2"/>
                </a:solidFill>
                <a:latin typeface="PT Serif"/>
                <a:ea typeface="PT Serif"/>
                <a:cs typeface="PT Serif"/>
                <a:sym typeface="PT Serif"/>
              </a:rPr>
              <a:t>: </a:t>
            </a:r>
            <a:r>
              <a:rPr b="0" i="0" lang="en-US" sz="1400" u="none" cap="none" strike="noStrike">
                <a:solidFill>
                  <a:srgbClr val="8F8F8F"/>
                </a:solidFill>
                <a:latin typeface="PT Serif"/>
                <a:ea typeface="PT Serif"/>
                <a:cs typeface="PT Serif"/>
                <a:sym typeface="PT Serif"/>
              </a:rPr>
              <a:t>Prepare for user research by creating the documentation needed to conduct research</a:t>
            </a:r>
            <a:endParaRPr b="0" i="0" sz="1400" u="none" cap="none" strike="noStrike">
              <a:solidFill>
                <a:srgbClr val="8F8F8F"/>
              </a:solidFill>
              <a:latin typeface="Arial"/>
              <a:ea typeface="Arial"/>
              <a:cs typeface="Arial"/>
              <a:sym typeface="Arial"/>
            </a:endParaRPr>
          </a:p>
        </p:txBody>
      </p:sp>
      <p:sp>
        <p:nvSpPr>
          <p:cNvPr id="783" name="Google Shape;783;p17"/>
          <p:cNvSpPr txBox="1"/>
          <p:nvPr/>
        </p:nvSpPr>
        <p:spPr>
          <a:xfrm>
            <a:off x="449507" y="2427030"/>
            <a:ext cx="4987231"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400" u="none" cap="none" strike="noStrike">
                <a:solidFill>
                  <a:srgbClr val="0467B8"/>
                </a:solidFill>
                <a:latin typeface="PT Serif"/>
                <a:ea typeface="PT Serif"/>
                <a:cs typeface="PT Serif"/>
                <a:sym typeface="PT Serif"/>
              </a:rPr>
              <a:t>Research goals</a:t>
            </a:r>
            <a:endParaRPr b="0" i="0" sz="1400" u="none" cap="none" strike="noStrike">
              <a:solidFill>
                <a:srgbClr val="0467B8"/>
              </a:solidFill>
              <a:latin typeface="PT Serif"/>
              <a:ea typeface="PT Serif"/>
              <a:cs typeface="PT Serif"/>
              <a:sym typeface="PT Serif"/>
            </a:endParaRPr>
          </a:p>
        </p:txBody>
      </p:sp>
      <p:sp>
        <p:nvSpPr>
          <p:cNvPr id="784" name="Google Shape;784;p17"/>
          <p:cNvSpPr txBox="1"/>
          <p:nvPr>
            <p:ph idx="1" type="body"/>
          </p:nvPr>
        </p:nvSpPr>
        <p:spPr>
          <a:xfrm>
            <a:off x="411749" y="2749114"/>
            <a:ext cx="5109714" cy="1194953"/>
          </a:xfrm>
          <a:prstGeom prst="rect">
            <a:avLst/>
          </a:prstGeom>
          <a:noFill/>
          <a:ln>
            <a:noFill/>
          </a:ln>
        </p:spPr>
        <p:txBody>
          <a:bodyPr anchorCtr="0" anchor="t" bIns="45700" lIns="91425" spcFirstLastPara="1" rIns="91425" wrap="square" tIns="45700">
            <a:normAutofit fontScale="92500" lnSpcReduction="20000"/>
          </a:bodyPr>
          <a:lstStyle/>
          <a:p>
            <a:pPr indent="-176212" lvl="0" marL="182880" rtl="0" algn="l">
              <a:lnSpc>
                <a:spcPct val="100000"/>
              </a:lnSpc>
              <a:spcBef>
                <a:spcPts val="600"/>
              </a:spcBef>
              <a:spcAft>
                <a:spcPts val="0"/>
              </a:spcAft>
              <a:buSzPct val="127272"/>
              <a:buChar char="▪"/>
            </a:pPr>
            <a:r>
              <a:rPr lang="en-US" sz="1100"/>
              <a:t>Better understand how Veterans might find, use, and edit a digital copy of the 1095-B form</a:t>
            </a:r>
            <a:endParaRPr/>
          </a:p>
          <a:p>
            <a:pPr indent="-176212" lvl="0" marL="182880" rtl="0" algn="l">
              <a:lnSpc>
                <a:spcPct val="100000"/>
              </a:lnSpc>
              <a:spcBef>
                <a:spcPts val="600"/>
              </a:spcBef>
              <a:spcAft>
                <a:spcPts val="0"/>
              </a:spcAft>
              <a:buSzPct val="127272"/>
              <a:buChar char="▪"/>
            </a:pPr>
            <a:r>
              <a:rPr lang="en-US" sz="1100"/>
              <a:t>Discover needs, pain points and preferences for physical or digital delivery of the form</a:t>
            </a:r>
            <a:endParaRPr/>
          </a:p>
          <a:p>
            <a:pPr indent="-176212" lvl="0" marL="182880" rtl="0" algn="l">
              <a:lnSpc>
                <a:spcPct val="100000"/>
              </a:lnSpc>
              <a:spcBef>
                <a:spcPts val="600"/>
              </a:spcBef>
              <a:spcAft>
                <a:spcPts val="0"/>
              </a:spcAft>
              <a:buSzPct val="127272"/>
              <a:buChar char="▪"/>
            </a:pPr>
            <a:r>
              <a:rPr lang="en-US" sz="1100"/>
              <a:t>Test usability of proposed solution</a:t>
            </a:r>
            <a:endParaRPr/>
          </a:p>
          <a:p>
            <a:pPr indent="-274320" lvl="1" marL="274320" rtl="0" algn="l">
              <a:lnSpc>
                <a:spcPct val="90000"/>
              </a:lnSpc>
              <a:spcBef>
                <a:spcPts val="600"/>
              </a:spcBef>
              <a:spcAft>
                <a:spcPts val="400"/>
              </a:spcAft>
              <a:buSzPct val="114545"/>
              <a:buNone/>
            </a:pPr>
            <a:r>
              <a:t/>
            </a:r>
            <a:endParaRPr sz="1100"/>
          </a:p>
        </p:txBody>
      </p:sp>
      <p:sp>
        <p:nvSpPr>
          <p:cNvPr id="785" name="Google Shape;785;p17"/>
          <p:cNvSpPr txBox="1"/>
          <p:nvPr/>
        </p:nvSpPr>
        <p:spPr>
          <a:xfrm>
            <a:off x="470479" y="3944039"/>
            <a:ext cx="4987231"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400" u="none" cap="none" strike="noStrike">
                <a:solidFill>
                  <a:srgbClr val="0467B8"/>
                </a:solidFill>
                <a:latin typeface="PT Serif"/>
                <a:ea typeface="PT Serif"/>
                <a:cs typeface="PT Serif"/>
                <a:sym typeface="PT Serif"/>
              </a:rPr>
              <a:t>Format</a:t>
            </a:r>
            <a:endParaRPr b="0" i="0" sz="1200" u="none" cap="none" strike="noStrike">
              <a:solidFill>
                <a:srgbClr val="0467B8"/>
              </a:solidFill>
              <a:latin typeface="Arial"/>
              <a:ea typeface="Arial"/>
              <a:cs typeface="Arial"/>
              <a:sym typeface="Arial"/>
            </a:endParaRPr>
          </a:p>
        </p:txBody>
      </p:sp>
      <p:sp>
        <p:nvSpPr>
          <p:cNvPr id="786" name="Google Shape;786;p17"/>
          <p:cNvSpPr txBox="1"/>
          <p:nvPr/>
        </p:nvSpPr>
        <p:spPr>
          <a:xfrm>
            <a:off x="418740" y="4259132"/>
            <a:ext cx="5892686" cy="446934"/>
          </a:xfrm>
          <a:prstGeom prst="rect">
            <a:avLst/>
          </a:prstGeom>
          <a:noFill/>
          <a:ln>
            <a:noFill/>
          </a:ln>
        </p:spPr>
        <p:txBody>
          <a:bodyPr anchorCtr="0" anchor="t" bIns="45700" lIns="91425" spcFirstLastPara="1" rIns="91425" wrap="square" tIns="45700">
            <a:normAutofit fontScale="92500"/>
          </a:bodyPr>
          <a:lstStyle/>
          <a:p>
            <a:pPr indent="-182880" lvl="0" marL="182880" marR="0" rtl="0" algn="l">
              <a:lnSpc>
                <a:spcPct val="100000"/>
              </a:lnSpc>
              <a:spcBef>
                <a:spcPts val="600"/>
              </a:spcBef>
              <a:spcAft>
                <a:spcPts val="0"/>
              </a:spcAft>
              <a:buClr>
                <a:schemeClr val="accent2"/>
              </a:buClr>
              <a:buSzPct val="126126"/>
              <a:buFont typeface="Noto Sans Symbols"/>
              <a:buChar char="▪"/>
            </a:pPr>
            <a:r>
              <a:rPr b="0" i="0" lang="en-US" sz="1200" u="none" cap="none" strike="noStrike">
                <a:solidFill>
                  <a:schemeClr val="dk2"/>
                </a:solidFill>
                <a:latin typeface="PT Serif"/>
                <a:ea typeface="PT Serif"/>
                <a:cs typeface="PT Serif"/>
                <a:sym typeface="PT Serif"/>
              </a:rPr>
              <a:t>Interview followed by a moderated usability testing session with a clickable prototype</a:t>
            </a:r>
            <a:endParaRPr b="0" i="0" sz="2000" u="none" cap="none" strike="noStrike">
              <a:solidFill>
                <a:schemeClr val="dk2"/>
              </a:solidFill>
              <a:latin typeface="PT Serif"/>
              <a:ea typeface="PT Serif"/>
              <a:cs typeface="PT Serif"/>
              <a:sym typeface="PT Serif"/>
            </a:endParaRPr>
          </a:p>
        </p:txBody>
      </p:sp>
      <p:sp>
        <p:nvSpPr>
          <p:cNvPr id="787" name="Google Shape;787;p17"/>
          <p:cNvSpPr txBox="1"/>
          <p:nvPr/>
        </p:nvSpPr>
        <p:spPr>
          <a:xfrm>
            <a:off x="456497" y="4727012"/>
            <a:ext cx="4987231"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400" u="none" cap="none" strike="noStrike">
                <a:solidFill>
                  <a:srgbClr val="0467B8"/>
                </a:solidFill>
                <a:latin typeface="PT Serif"/>
                <a:ea typeface="PT Serif"/>
                <a:cs typeface="PT Serif"/>
                <a:sym typeface="PT Serif"/>
              </a:rPr>
              <a:t>Participants</a:t>
            </a:r>
            <a:endParaRPr b="0" i="0" sz="1400" u="none" cap="none" strike="noStrike">
              <a:solidFill>
                <a:srgbClr val="0467B8"/>
              </a:solidFill>
              <a:latin typeface="Arial"/>
              <a:ea typeface="Arial"/>
              <a:cs typeface="Arial"/>
              <a:sym typeface="Arial"/>
            </a:endParaRPr>
          </a:p>
        </p:txBody>
      </p:sp>
      <p:sp>
        <p:nvSpPr>
          <p:cNvPr id="788" name="Google Shape;788;p17"/>
          <p:cNvSpPr txBox="1"/>
          <p:nvPr/>
        </p:nvSpPr>
        <p:spPr>
          <a:xfrm>
            <a:off x="410349" y="5075660"/>
            <a:ext cx="5892686" cy="1544493"/>
          </a:xfrm>
          <a:prstGeom prst="rect">
            <a:avLst/>
          </a:prstGeom>
          <a:noFill/>
          <a:ln>
            <a:noFill/>
          </a:ln>
        </p:spPr>
        <p:txBody>
          <a:bodyPr anchorCtr="0" anchor="t" bIns="45700" lIns="91425" spcFirstLastPara="1" rIns="91425" wrap="square" tIns="45700">
            <a:normAutofit/>
          </a:bodyPr>
          <a:lstStyle/>
          <a:p>
            <a:pPr indent="-182880" lvl="0" marL="182880" marR="0" rtl="0" algn="l">
              <a:lnSpc>
                <a:spcPct val="100000"/>
              </a:lnSpc>
              <a:spcBef>
                <a:spcPts val="600"/>
              </a:spcBef>
              <a:spcAft>
                <a:spcPts val="0"/>
              </a:spcAft>
              <a:buClr>
                <a:schemeClr val="accent2"/>
              </a:buClr>
              <a:buSzPts val="1400"/>
              <a:buFont typeface="Noto Sans Symbols"/>
              <a:buChar char="▪"/>
            </a:pPr>
            <a:r>
              <a:rPr b="0" i="0" lang="en-US" sz="1100" u="none" cap="none" strike="noStrike">
                <a:solidFill>
                  <a:schemeClr val="dk1"/>
                </a:solidFill>
                <a:latin typeface="PT Serif"/>
                <a:ea typeface="PT Serif"/>
                <a:cs typeface="PT Serif"/>
                <a:sym typeface="PT Serif"/>
              </a:rPr>
              <a:t>6-8 Participants who currently utilize VA healthcare as their primary insurance and 2 - 4 Participants who use primarily access healthcare outside the VA system</a:t>
            </a:r>
            <a:endParaRPr b="0" i="0" sz="2000" u="none" cap="none" strike="noStrike">
              <a:solidFill>
                <a:schemeClr val="dk2"/>
              </a:solidFill>
              <a:latin typeface="PT Serif"/>
              <a:ea typeface="PT Serif"/>
              <a:cs typeface="PT Serif"/>
              <a:sym typeface="PT Serif"/>
            </a:endParaRPr>
          </a:p>
          <a:p>
            <a:pPr indent="-182880" lvl="0" marL="182880" marR="0" rtl="0" algn="l">
              <a:lnSpc>
                <a:spcPct val="100000"/>
              </a:lnSpc>
              <a:spcBef>
                <a:spcPts val="600"/>
              </a:spcBef>
              <a:spcAft>
                <a:spcPts val="0"/>
              </a:spcAft>
              <a:buClr>
                <a:schemeClr val="accent2"/>
              </a:buClr>
              <a:buSzPts val="1400"/>
              <a:buFont typeface="Noto Sans Symbols"/>
              <a:buChar char="▪"/>
            </a:pPr>
            <a:r>
              <a:rPr b="0" i="0" lang="en-US" sz="1100" u="none" cap="none" strike="noStrike">
                <a:solidFill>
                  <a:schemeClr val="dk1"/>
                </a:solidFill>
                <a:latin typeface="PT Serif"/>
                <a:ea typeface="PT Serif"/>
                <a:cs typeface="PT Serif"/>
                <a:sym typeface="PT Serif"/>
              </a:rPr>
              <a:t>Secondary criteria: Mix of users who file their taxes themselves (manually or software such as turbo tax), and those who use the services of a tax preparer or accountant</a:t>
            </a:r>
            <a:endParaRPr/>
          </a:p>
          <a:p>
            <a:pPr indent="-182880" lvl="0" marL="182880" marR="0" rtl="0" algn="l">
              <a:lnSpc>
                <a:spcPct val="100000"/>
              </a:lnSpc>
              <a:spcBef>
                <a:spcPts val="600"/>
              </a:spcBef>
              <a:spcAft>
                <a:spcPts val="0"/>
              </a:spcAft>
              <a:buClr>
                <a:schemeClr val="accent2"/>
              </a:buClr>
              <a:buSzPts val="1400"/>
              <a:buFont typeface="Noto Sans Symbols"/>
              <a:buChar char="▪"/>
            </a:pPr>
            <a:r>
              <a:rPr b="0" i="0" lang="en-US" sz="1100" u="none" cap="none" strike="noStrike">
                <a:solidFill>
                  <a:schemeClr val="dk1"/>
                </a:solidFill>
                <a:latin typeface="PT Serif"/>
                <a:ea typeface="PT Serif"/>
                <a:cs typeface="PT Serif"/>
                <a:sym typeface="PT Serif"/>
              </a:rPr>
              <a:t>Scheduled for Friday Feb 11 – Wed Feb 16</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9"/>
          <p:cNvSpPr/>
          <p:nvPr/>
        </p:nvSpPr>
        <p:spPr>
          <a:xfrm>
            <a:off x="439271" y="3375212"/>
            <a:ext cx="11244301" cy="749193"/>
          </a:xfrm>
          <a:prstGeom prst="rect">
            <a:avLst/>
          </a:prstGeom>
          <a:solidFill>
            <a:srgbClr val="D3E9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aphicFrame>
        <p:nvGraphicFramePr>
          <p:cNvPr id="795" name="Google Shape;795;p19"/>
          <p:cNvGraphicFramePr/>
          <p:nvPr/>
        </p:nvGraphicFramePr>
        <p:xfrm>
          <a:off x="431582" y="2259135"/>
          <a:ext cx="3000000" cy="3000000"/>
        </p:xfrm>
        <a:graphic>
          <a:graphicData uri="http://schemas.openxmlformats.org/drawingml/2006/table">
            <a:tbl>
              <a:tblPr bandRow="1" firstRow="1">
                <a:noFill/>
                <a:tableStyleId>{591EC096-9186-4C4E-B720-F4549B61595F}</a:tableStyleId>
              </a:tblPr>
              <a:tblGrid>
                <a:gridCol w="3075950"/>
                <a:gridCol w="5585675"/>
                <a:gridCol w="2692175"/>
              </a:tblGrid>
              <a:tr h="314900">
                <a:tc>
                  <a:txBody>
                    <a:bodyPr/>
                    <a:lstStyle/>
                    <a:p>
                      <a:pPr indent="0" lvl="0" marL="0" marR="0" rtl="0" algn="l">
                        <a:lnSpc>
                          <a:spcPct val="100000"/>
                        </a:lnSpc>
                        <a:spcBef>
                          <a:spcPts val="0"/>
                        </a:spcBef>
                        <a:spcAft>
                          <a:spcPts val="0"/>
                        </a:spcAft>
                        <a:buClr>
                          <a:schemeClr val="lt1"/>
                        </a:buClr>
                        <a:buSzPts val="1100"/>
                        <a:buFont typeface="PT Serif"/>
                        <a:buNone/>
                      </a:pPr>
                      <a:r>
                        <a:rPr b="0" i="0" lang="en-US" sz="1100" u="none" cap="none" strike="noStrike">
                          <a:solidFill>
                            <a:schemeClr val="dk1"/>
                          </a:solidFill>
                          <a:latin typeface="Source Sans Pro"/>
                          <a:ea typeface="Source Sans Pro"/>
                          <a:cs typeface="Source Sans Pro"/>
                          <a:sym typeface="Source Sans Pro"/>
                        </a:rPr>
                        <a:t>OPTIONS INVESTIGATED</a:t>
                      </a:r>
                      <a:endParaRPr b="0" i="0" sz="1100" u="none" cap="none" strike="noStrike">
                        <a:solidFill>
                          <a:schemeClr val="lt1"/>
                        </a:solidFill>
                        <a:latin typeface="Source Sans Pro"/>
                        <a:ea typeface="Source Sans Pro"/>
                        <a:cs typeface="Source Sans Pro"/>
                        <a:sym typeface="Source Sans Pro"/>
                      </a:endParaRPr>
                    </a:p>
                  </a:txBody>
                  <a:tcPr marT="0" marB="0" marR="0" marL="0" anchor="ctr">
                    <a:lnR cap="flat" cmpd="sng" w="9525">
                      <a:solidFill>
                        <a:srgbClr val="000000">
                          <a:alpha val="0"/>
                        </a:srgbClr>
                      </a:solidFill>
                      <a:prstDash val="solid"/>
                      <a:round/>
                      <a:headEnd len="sm" w="sm" type="none"/>
                      <a:tailEnd len="sm" w="sm" type="none"/>
                    </a:lnR>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1100"/>
                        <a:buFont typeface="PT Serif"/>
                        <a:buNone/>
                      </a:pPr>
                      <a:r>
                        <a:rPr b="0" i="0" lang="en-US" sz="1100" u="none" cap="none" strike="noStrike">
                          <a:solidFill>
                            <a:schemeClr val="dk1"/>
                          </a:solidFill>
                          <a:latin typeface="Source Sans Pro"/>
                          <a:ea typeface="Source Sans Pro"/>
                          <a:cs typeface="Source Sans Pro"/>
                          <a:sym typeface="Source Sans Pro"/>
                        </a:rPr>
                        <a:t>OUTCOME OF DISCOVERY </a:t>
                      </a:r>
                      <a:endParaRPr b="0" i="0" sz="1100" u="none" cap="none" strike="noStrike">
                        <a:solidFill>
                          <a:schemeClr val="dk1"/>
                        </a:solidFill>
                        <a:latin typeface="Source Sans Pro"/>
                        <a:ea typeface="Source Sans Pro"/>
                        <a:cs typeface="Source Sans Pro"/>
                        <a:sym typeface="Source Sans Pro"/>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1100"/>
                        <a:buFont typeface="PT Serif"/>
                        <a:buNone/>
                      </a:pPr>
                      <a:r>
                        <a:rPr b="0" i="0" lang="en-US" sz="1100" u="none" cap="none" strike="noStrike">
                          <a:solidFill>
                            <a:schemeClr val="lt1"/>
                          </a:solidFill>
                          <a:latin typeface="PT Serif"/>
                          <a:ea typeface="PT Serif"/>
                          <a:cs typeface="PT Serif"/>
                          <a:sym typeface="PT Serif"/>
                        </a:rPr>
                        <a:t>Next Step</a:t>
                      </a:r>
                      <a:endParaRPr b="0" sz="1400" u="none" cap="none" strike="noStrike"/>
                    </a:p>
                  </a:txBody>
                  <a:tcPr marT="0" marB="0" marR="0" marL="274325" anchor="ctr">
                    <a:lnL cap="flat" cmpd="sng" w="9525">
                      <a:solidFill>
                        <a:srgbClr val="000000">
                          <a:alpha val="0"/>
                        </a:srgbClr>
                      </a:solidFill>
                      <a:prstDash val="solid"/>
                      <a:round/>
                      <a:headEnd len="sm" w="sm" type="none"/>
                      <a:tailEnd len="sm" w="sm" type="none"/>
                    </a:lnL>
                    <a:lnR cap="flat" cmpd="sng" w="12700">
                      <a:solidFill>
                        <a:schemeClr val="lt1"/>
                      </a:solidFill>
                      <a:prstDash val="solid"/>
                      <a:round/>
                      <a:headEnd len="sm" w="sm" type="none"/>
                      <a:tailEnd len="sm" w="sm" type="none"/>
                    </a:lnR>
                    <a:lnB cap="flat" cmpd="sng" w="9525">
                      <a:solidFill>
                        <a:schemeClr val="dk2"/>
                      </a:solidFill>
                      <a:prstDash val="solid"/>
                      <a:round/>
                      <a:headEnd len="sm" w="sm" type="none"/>
                      <a:tailEnd len="sm" w="sm" type="none"/>
                    </a:lnB>
                  </a:tcPr>
                </a:tc>
              </a:tr>
              <a:tr h="8107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PT Serif"/>
                          <a:ea typeface="PT Serif"/>
                          <a:cs typeface="PT Serif"/>
                          <a:sym typeface="PT Serif"/>
                        </a:rPr>
                        <a:t>Option 1: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PT Serif"/>
                          <a:ea typeface="PT Serif"/>
                          <a:cs typeface="PT Serif"/>
                          <a:sym typeface="PT Serif"/>
                        </a:rPr>
                        <a:t>Live API</a:t>
                      </a:r>
                      <a:endParaRPr sz="1400" u="none" cap="none" strike="noStrike"/>
                    </a:p>
                  </a:txBody>
                  <a:tcPr marT="0" marB="0" marR="1005850" marL="0" anchor="ctr">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747C74"/>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100"/>
                        <a:buFont typeface="PT Serif"/>
                        <a:buNone/>
                      </a:pPr>
                      <a:r>
                        <a:rPr b="0" i="0" lang="en-US" sz="1100" u="none" cap="none" strike="noStrike">
                          <a:solidFill>
                            <a:schemeClr val="dk2"/>
                          </a:solidFill>
                          <a:latin typeface="Source Sans Pro"/>
                          <a:ea typeface="Source Sans Pro"/>
                          <a:cs typeface="Source Sans Pro"/>
                          <a:sym typeface="Source Sans Pro"/>
                        </a:rPr>
                        <a:t>While there is a live API that would fetch data from the Enrollment System, we need the data from a specific point in time (when it is sent to the print vendor) and if we were to use the live API there would be a discrepancy between the paper form and the digital form.</a:t>
                      </a:r>
                      <a:endParaRPr sz="1100" u="none" cap="none" strike="noStrike">
                        <a:solidFill>
                          <a:schemeClr val="dk2"/>
                        </a:solidFill>
                        <a:latin typeface="Source Sans Pro"/>
                        <a:ea typeface="Source Sans Pro"/>
                        <a:cs typeface="Source Sans Pro"/>
                        <a:sym typeface="Source Sans Pro"/>
                      </a:endParaRPr>
                    </a:p>
                  </a:txBody>
                  <a:tcPr marT="0" marB="0" marR="914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747C74"/>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Source Sans Pro"/>
                          <a:ea typeface="Source Sans Pro"/>
                          <a:cs typeface="Source Sans Pro"/>
                          <a:sym typeface="Source Sans Pro"/>
                        </a:rPr>
                        <a:t>N/A – Not a viable option</a:t>
                      </a:r>
                      <a:endParaRPr sz="1400" u="none" cap="none" strike="noStrike">
                        <a:latin typeface="Source Sans Pro"/>
                        <a:ea typeface="Source Sans Pro"/>
                        <a:cs typeface="Source Sans Pro"/>
                        <a:sym typeface="Source Sans Pro"/>
                      </a:endParaRPr>
                    </a:p>
                  </a:txBody>
                  <a:tcPr marT="0" marB="0" marR="0" marL="2743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747C74"/>
                      </a:solidFill>
                      <a:prstDash val="dot"/>
                      <a:round/>
                      <a:headEnd len="sm" w="sm" type="none"/>
                      <a:tailEnd len="sm" w="sm" type="none"/>
                    </a:lnB>
                  </a:tcPr>
                </a:tc>
              </a:tr>
              <a:tr h="777200">
                <a:tc>
                  <a:txBody>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2"/>
                          </a:solidFill>
                          <a:latin typeface="PT Serif"/>
                          <a:ea typeface="PT Serif"/>
                          <a:cs typeface="PT Serif"/>
                          <a:sym typeface="PT Serif"/>
                        </a:rPr>
                        <a:t>Option 2A: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2"/>
                          </a:solidFill>
                          <a:latin typeface="PT Serif"/>
                          <a:ea typeface="PT Serif"/>
                          <a:cs typeface="PT Serif"/>
                          <a:sym typeface="PT Serif"/>
                        </a:rPr>
                        <a:t>Batch Data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2"/>
                          </a:solidFill>
                          <a:latin typeface="PT Serif"/>
                          <a:ea typeface="PT Serif"/>
                          <a:cs typeface="PT Serif"/>
                          <a:sym typeface="PT Serif"/>
                        </a:rPr>
                        <a:t>Export to DB</a:t>
                      </a:r>
                      <a:endParaRPr sz="1400" u="none" cap="none" strike="noStrike"/>
                    </a:p>
                  </a:txBody>
                  <a:tcPr marT="0" marB="0" marR="1005850" marL="0" anchor="ctr">
                    <a:lnR cap="flat" cmpd="sng" w="9525">
                      <a:solidFill>
                        <a:srgbClr val="000000">
                          <a:alpha val="0"/>
                        </a:srgbClr>
                      </a:solidFill>
                      <a:prstDash val="solid"/>
                      <a:round/>
                      <a:headEnd len="sm" w="sm" type="none"/>
                      <a:tailEnd len="sm" w="sm" type="none"/>
                    </a:lnR>
                    <a:lnT cap="flat" cmpd="sng" w="9525">
                      <a:solidFill>
                        <a:srgbClr val="747C74"/>
                      </a:solidFill>
                      <a:prstDash val="dot"/>
                      <a:round/>
                      <a:headEnd len="sm" w="sm" type="none"/>
                      <a:tailEnd len="sm" w="sm" type="none"/>
                    </a:lnT>
                    <a:lnB cap="flat" cmpd="sng" w="9525">
                      <a:solidFill>
                        <a:srgbClr val="747C74"/>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100"/>
                        <a:buFont typeface="PT Serif"/>
                        <a:buNone/>
                      </a:pPr>
                      <a:r>
                        <a:rPr b="0" i="0" lang="en-US" sz="1100" u="none" cap="none" strike="noStrike">
                          <a:solidFill>
                            <a:schemeClr val="dk2"/>
                          </a:solidFill>
                          <a:latin typeface="Source Sans Pro"/>
                          <a:ea typeface="Source Sans Pro"/>
                          <a:cs typeface="Source Sans Pro"/>
                          <a:sym typeface="Source Sans Pro"/>
                        </a:rPr>
                        <a:t>A</a:t>
                      </a:r>
                      <a:r>
                        <a:rPr b="0" i="0" lang="en-US" sz="1100" u="none" cap="none" strike="noStrike">
                          <a:solidFill>
                            <a:schemeClr val="dk1"/>
                          </a:solidFill>
                          <a:latin typeface="Source Sans Pro"/>
                          <a:ea typeface="Source Sans Pro"/>
                          <a:cs typeface="Source Sans Pro"/>
                          <a:sym typeface="Source Sans Pro"/>
                        </a:rPr>
                        <a:t> </a:t>
                      </a:r>
                      <a:r>
                        <a:rPr b="0" i="0" lang="en-US" sz="1100" u="sng" cap="none" strike="noStrike">
                          <a:solidFill>
                            <a:schemeClr val="accent2"/>
                          </a:solidFill>
                          <a:latin typeface="Source Sans Pro"/>
                          <a:ea typeface="Source Sans Pro"/>
                          <a:cs typeface="Source Sans Pro"/>
                          <a:sym typeface="Source Sans Pro"/>
                          <a:hlinkClick r:id="rId3">
                            <a:extLst>
                              <a:ext uri="{A12FA001-AC4F-418D-AE19-62706E023703}">
                                <ahyp:hlinkClr val="tx"/>
                              </a:ext>
                            </a:extLst>
                          </a:hlinkClick>
                        </a:rPr>
                        <a:t>batch job</a:t>
                      </a:r>
                      <a:r>
                        <a:rPr b="0" i="0" lang="en-US" sz="1100" u="none" cap="none" strike="noStrike">
                          <a:solidFill>
                            <a:schemeClr val="accent2"/>
                          </a:solidFill>
                          <a:latin typeface="Source Sans Pro"/>
                          <a:ea typeface="Source Sans Pro"/>
                          <a:cs typeface="Source Sans Pro"/>
                          <a:sym typeface="Source Sans Pro"/>
                        </a:rPr>
                        <a:t> </a:t>
                      </a:r>
                      <a:r>
                        <a:rPr b="0" i="0" lang="en-US" sz="1100" u="none" cap="none" strike="noStrike">
                          <a:solidFill>
                            <a:schemeClr val="dk2"/>
                          </a:solidFill>
                          <a:latin typeface="Source Sans Pro"/>
                          <a:ea typeface="Source Sans Pro"/>
                          <a:cs typeface="Source Sans Pro"/>
                          <a:sym typeface="Source Sans Pro"/>
                        </a:rPr>
                        <a:t>runs within the Enrollment System to put the needed enrollment data into a flat file (text delimited) in </a:t>
                      </a:r>
                      <a:r>
                        <a:rPr b="0" i="0" lang="en-US" sz="1100" u="sng" cap="none" strike="noStrike">
                          <a:solidFill>
                            <a:schemeClr val="accent2"/>
                          </a:solidFill>
                          <a:latin typeface="Source Sans Pro"/>
                          <a:ea typeface="Source Sans Pro"/>
                          <a:cs typeface="Source Sans Pro"/>
                          <a:sym typeface="Source Sans Pro"/>
                          <a:hlinkClick r:id="rId4">
                            <a:extLst>
                              <a:ext uri="{A12FA001-AC4F-418D-AE19-62706E023703}">
                                <ahyp:hlinkClr val="tx"/>
                              </a:ext>
                            </a:extLst>
                          </a:hlinkClick>
                        </a:rPr>
                        <a:t>AWS S3</a:t>
                      </a:r>
                      <a:r>
                        <a:rPr b="0" i="0" lang="en-US" sz="1100" u="none" cap="none" strike="noStrike">
                          <a:solidFill>
                            <a:schemeClr val="dk1"/>
                          </a:solidFill>
                          <a:latin typeface="Source Sans Pro"/>
                          <a:ea typeface="Source Sans Pro"/>
                          <a:cs typeface="Source Sans Pro"/>
                          <a:sym typeface="Source Sans Pro"/>
                        </a:rPr>
                        <a:t>, </a:t>
                      </a:r>
                      <a:r>
                        <a:rPr b="0" i="0" lang="en-US" sz="1100" u="none" cap="none" strike="noStrike">
                          <a:solidFill>
                            <a:schemeClr val="dk2"/>
                          </a:solidFill>
                          <a:latin typeface="Source Sans Pro"/>
                          <a:ea typeface="Source Sans Pro"/>
                          <a:cs typeface="Source Sans Pro"/>
                          <a:sym typeface="Source Sans Pro"/>
                        </a:rPr>
                        <a:t>then a script inserts that data into a database table </a:t>
                      </a:r>
                      <a:r>
                        <a:rPr b="0" i="0" lang="en-US" sz="1100" u="none" cap="none" strike="noStrike">
                          <a:solidFill>
                            <a:schemeClr val="accent2"/>
                          </a:solidFill>
                          <a:latin typeface="Source Sans Pro"/>
                          <a:ea typeface="Source Sans Pro"/>
                          <a:cs typeface="Source Sans Pro"/>
                          <a:sym typeface="Source Sans Pro"/>
                        </a:rPr>
                        <a:t>(i.e. </a:t>
                      </a:r>
                      <a:r>
                        <a:rPr b="0" i="0" lang="en-US" sz="1100" u="sng" cap="none" strike="noStrike">
                          <a:solidFill>
                            <a:schemeClr val="accent2"/>
                          </a:solidFill>
                          <a:latin typeface="Source Sans Pro"/>
                          <a:ea typeface="Source Sans Pro"/>
                          <a:cs typeface="Source Sans Pro"/>
                          <a:sym typeface="Source Sans Pro"/>
                          <a:hlinkClick r:id="rId5">
                            <a:extLst>
                              <a:ext uri="{A12FA001-AC4F-418D-AE19-62706E023703}">
                                <ahyp:hlinkClr val="tx"/>
                              </a:ext>
                            </a:extLst>
                          </a:hlinkClick>
                        </a:rPr>
                        <a:t>AWS Aurora PGSQL</a:t>
                      </a:r>
                      <a:r>
                        <a:rPr b="0" i="0" lang="en-US" sz="1100" u="none" cap="none" strike="noStrike">
                          <a:solidFill>
                            <a:schemeClr val="accent2"/>
                          </a:solidFill>
                          <a:latin typeface="Source Sans Pro"/>
                          <a:ea typeface="Source Sans Pro"/>
                          <a:cs typeface="Source Sans Pro"/>
                          <a:sym typeface="Source Sans Pro"/>
                        </a:rPr>
                        <a:t>). </a:t>
                      </a:r>
                      <a:r>
                        <a:rPr b="0" i="0" lang="en-US" sz="1100" u="none" cap="none" strike="noStrike">
                          <a:solidFill>
                            <a:schemeClr val="dk2"/>
                          </a:solidFill>
                          <a:latin typeface="Source Sans Pro"/>
                          <a:ea typeface="Source Sans Pro"/>
                          <a:cs typeface="Source Sans Pro"/>
                          <a:sym typeface="Source Sans Pro"/>
                        </a:rPr>
                        <a:t>The VETS-API controller required can be built on a standard</a:t>
                      </a:r>
                      <a:r>
                        <a:rPr b="0" i="0" lang="en-US" sz="1100" u="none" cap="none" strike="noStrike">
                          <a:solidFill>
                            <a:schemeClr val="dk1"/>
                          </a:solidFill>
                          <a:latin typeface="Source Sans Pro"/>
                          <a:ea typeface="Source Sans Pro"/>
                          <a:cs typeface="Source Sans Pro"/>
                          <a:sym typeface="Source Sans Pro"/>
                        </a:rPr>
                        <a:t> </a:t>
                      </a:r>
                      <a:r>
                        <a:rPr b="0" i="0" lang="en-US" sz="1100" u="sng" cap="none" strike="noStrike">
                          <a:solidFill>
                            <a:schemeClr val="accent2"/>
                          </a:solidFill>
                          <a:latin typeface="Source Sans Pro"/>
                          <a:ea typeface="Source Sans Pro"/>
                          <a:cs typeface="Source Sans Pro"/>
                          <a:sym typeface="Source Sans Pro"/>
                          <a:hlinkClick r:id="rId6">
                            <a:extLst>
                              <a:ext uri="{A12FA001-AC4F-418D-AE19-62706E023703}">
                                <ahyp:hlinkClr val="tx"/>
                              </a:ext>
                            </a:extLst>
                          </a:hlinkClick>
                        </a:rPr>
                        <a:t>‘CRUD’</a:t>
                      </a:r>
                      <a:r>
                        <a:rPr b="0" i="0" lang="en-US" sz="1100" u="none" cap="none" strike="noStrike">
                          <a:solidFill>
                            <a:schemeClr val="accent2"/>
                          </a:solidFill>
                          <a:latin typeface="Source Sans Pro"/>
                          <a:ea typeface="Source Sans Pro"/>
                          <a:cs typeface="Source Sans Pro"/>
                          <a:sym typeface="Source Sans Pro"/>
                        </a:rPr>
                        <a:t> </a:t>
                      </a:r>
                      <a:r>
                        <a:rPr b="0" i="0" lang="en-US" sz="1100" u="none" cap="none" strike="noStrike">
                          <a:solidFill>
                            <a:schemeClr val="dk2"/>
                          </a:solidFill>
                          <a:latin typeface="Source Sans Pro"/>
                          <a:ea typeface="Source Sans Pro"/>
                          <a:cs typeface="Source Sans Pro"/>
                          <a:sym typeface="Source Sans Pro"/>
                        </a:rPr>
                        <a:t>model/controller in </a:t>
                      </a:r>
                      <a:r>
                        <a:rPr b="0" i="0" lang="en-US" sz="1100" u="sng" cap="none" strike="noStrike">
                          <a:solidFill>
                            <a:schemeClr val="accent2"/>
                          </a:solidFill>
                          <a:latin typeface="Source Sans Pro"/>
                          <a:ea typeface="Source Sans Pro"/>
                          <a:cs typeface="Source Sans Pro"/>
                          <a:sym typeface="Source Sans Pro"/>
                          <a:hlinkClick r:id="rId7">
                            <a:extLst>
                              <a:ext uri="{A12FA001-AC4F-418D-AE19-62706E023703}">
                                <ahyp:hlinkClr val="tx"/>
                              </a:ext>
                            </a:extLst>
                          </a:hlinkClick>
                        </a:rPr>
                        <a:t>Rails</a:t>
                      </a:r>
                      <a:r>
                        <a:rPr b="0" i="0" lang="en-US" sz="1100" u="none" cap="none" strike="noStrike">
                          <a:solidFill>
                            <a:schemeClr val="dk1"/>
                          </a:solidFill>
                          <a:latin typeface="Source Sans Pro"/>
                          <a:ea typeface="Source Sans Pro"/>
                          <a:cs typeface="Source Sans Pro"/>
                          <a:sym typeface="Source Sans Pro"/>
                        </a:rPr>
                        <a:t>.</a:t>
                      </a:r>
                      <a:endParaRPr sz="1100" u="none" cap="none" strike="noStrike">
                        <a:solidFill>
                          <a:schemeClr val="dk1"/>
                        </a:solidFill>
                        <a:latin typeface="Source Sans Pro"/>
                        <a:ea typeface="Source Sans Pro"/>
                        <a:cs typeface="Source Sans Pro"/>
                        <a:sym typeface="Source Sans Pro"/>
                      </a:endParaRPr>
                    </a:p>
                  </a:txBody>
                  <a:tcPr marT="0" marB="0" marR="914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47C74"/>
                      </a:solidFill>
                      <a:prstDash val="dot"/>
                      <a:round/>
                      <a:headEnd len="sm" w="sm" type="none"/>
                      <a:tailEnd len="sm" w="sm" type="none"/>
                    </a:lnT>
                    <a:lnB cap="flat" cmpd="sng" w="9525">
                      <a:solidFill>
                        <a:srgbClr val="747C74"/>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100"/>
                        <a:buFont typeface="PT Serif"/>
                        <a:buNone/>
                      </a:pPr>
                      <a:r>
                        <a:rPr lang="en-US" sz="1100" u="none" cap="none" strike="noStrike">
                          <a:solidFill>
                            <a:schemeClr val="dk2"/>
                          </a:solidFill>
                          <a:latin typeface="Source Sans Pro"/>
                          <a:ea typeface="Source Sans Pro"/>
                          <a:cs typeface="Source Sans Pro"/>
                          <a:sym typeface="Source Sans Pro"/>
                        </a:rPr>
                        <a:t>Figure out how to set up S3 bucket and Aurora database, begin working on PDF generation </a:t>
                      </a:r>
                      <a:endParaRPr sz="1400" u="none" cap="none" strike="noStrike">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Source Sans Pro"/>
                        <a:ea typeface="Source Sans Pro"/>
                        <a:cs typeface="Source Sans Pro"/>
                        <a:sym typeface="Source Sans Pro"/>
                      </a:endParaRPr>
                    </a:p>
                  </a:txBody>
                  <a:tcPr marT="0" marB="0" marR="0" marL="2743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47C74"/>
                      </a:solidFill>
                      <a:prstDash val="dot"/>
                      <a:round/>
                      <a:headEnd len="sm" w="sm" type="none"/>
                      <a:tailEnd len="sm" w="sm" type="none"/>
                    </a:lnT>
                    <a:lnB cap="flat" cmpd="sng" w="9525">
                      <a:solidFill>
                        <a:srgbClr val="747C74"/>
                      </a:solidFill>
                      <a:prstDash val="dot"/>
                      <a:round/>
                      <a:headEnd len="sm" w="sm" type="none"/>
                      <a:tailEnd len="sm" w="sm" type="none"/>
                    </a:lnB>
                  </a:tcPr>
                </a:tc>
              </a:tr>
              <a:tr h="9916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PT Serif"/>
                          <a:ea typeface="PT Serif"/>
                          <a:cs typeface="PT Serif"/>
                          <a:sym typeface="PT Serif"/>
                        </a:rPr>
                        <a:t>Option 2B: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PT Serif"/>
                          <a:ea typeface="PT Serif"/>
                          <a:cs typeface="PT Serif"/>
                          <a:sym typeface="PT Serif"/>
                        </a:rPr>
                        <a:t>Batch Data Export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PT Serif"/>
                          <a:ea typeface="PT Serif"/>
                          <a:cs typeface="PT Serif"/>
                          <a:sym typeface="PT Serif"/>
                        </a:rPr>
                        <a:t>to Flat File</a:t>
                      </a:r>
                      <a:endParaRPr sz="1400" u="none" cap="none" strike="noStrike"/>
                    </a:p>
                  </a:txBody>
                  <a:tcPr marT="0" marB="0" marR="1005850" marL="0" anchor="ctr">
                    <a:lnR cap="flat" cmpd="sng" w="9525">
                      <a:solidFill>
                        <a:srgbClr val="000000">
                          <a:alpha val="0"/>
                        </a:srgbClr>
                      </a:solidFill>
                      <a:prstDash val="solid"/>
                      <a:round/>
                      <a:headEnd len="sm" w="sm" type="none"/>
                      <a:tailEnd len="sm" w="sm" type="none"/>
                    </a:lnR>
                    <a:lnT cap="flat" cmpd="sng" w="9525">
                      <a:solidFill>
                        <a:srgbClr val="747C74"/>
                      </a:solidFill>
                      <a:prstDash val="dot"/>
                      <a:round/>
                      <a:headEnd len="sm" w="sm" type="none"/>
                      <a:tailEnd len="sm" w="sm" type="none"/>
                    </a:lnT>
                    <a:lnB cap="flat" cmpd="sng" w="9525">
                      <a:solidFill>
                        <a:srgbClr val="747C74"/>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100"/>
                        <a:buFont typeface="PT Serif"/>
                        <a:buNone/>
                      </a:pPr>
                      <a:r>
                        <a:rPr b="0" i="0" lang="en-US" sz="1100" u="none" cap="none" strike="noStrike">
                          <a:solidFill>
                            <a:schemeClr val="dk2"/>
                          </a:solidFill>
                          <a:latin typeface="Source Sans Pro"/>
                          <a:ea typeface="Source Sans Pro"/>
                          <a:cs typeface="Source Sans Pro"/>
                          <a:sym typeface="Source Sans Pro"/>
                        </a:rPr>
                        <a:t>We know that every time a </a:t>
                      </a:r>
                      <a:r>
                        <a:rPr lang="en-US" sz="1100">
                          <a:solidFill>
                            <a:schemeClr val="dk2"/>
                          </a:solidFill>
                          <a:latin typeface="Source Sans Pro"/>
                          <a:ea typeface="Source Sans Pro"/>
                          <a:cs typeface="Source Sans Pro"/>
                          <a:sym typeface="Source Sans Pro"/>
                        </a:rPr>
                        <a:t>V</a:t>
                      </a:r>
                      <a:r>
                        <a:rPr b="0" i="0" lang="en-US" sz="1100" u="none" cap="none" strike="noStrike">
                          <a:solidFill>
                            <a:schemeClr val="dk2"/>
                          </a:solidFill>
                          <a:latin typeface="Source Sans Pro"/>
                          <a:ea typeface="Source Sans Pro"/>
                          <a:cs typeface="Source Sans Pro"/>
                          <a:sym typeface="Source Sans Pro"/>
                        </a:rPr>
                        <a:t>eteran calls to update their information, a new flat file would be sent via the batch script. As a result, we would have to merge the new flat file with the existing flat file, which creates enough added complexity that Option 2B becomes inferior to Option 2A.</a:t>
                      </a:r>
                      <a:endParaRPr sz="1100" u="none" cap="none" strike="noStrike">
                        <a:solidFill>
                          <a:schemeClr val="dk2"/>
                        </a:solidFill>
                        <a:latin typeface="Source Sans Pro"/>
                        <a:ea typeface="Source Sans Pro"/>
                        <a:cs typeface="Source Sans Pro"/>
                        <a:sym typeface="Source Sans Pro"/>
                      </a:endParaRPr>
                    </a:p>
                  </a:txBody>
                  <a:tcPr marT="0" marB="0" marR="914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47C74"/>
                      </a:solidFill>
                      <a:prstDash val="dot"/>
                      <a:round/>
                      <a:headEnd len="sm" w="sm" type="none"/>
                      <a:tailEnd len="sm" w="sm" type="none"/>
                    </a:lnT>
                    <a:lnB cap="flat" cmpd="sng" w="9525">
                      <a:solidFill>
                        <a:srgbClr val="747C74"/>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100"/>
                        <a:buFont typeface="PT Serif"/>
                        <a:buNone/>
                      </a:pPr>
                      <a:r>
                        <a:rPr b="0" i="0" lang="en-US" sz="1100" u="none" cap="none" strike="noStrike">
                          <a:solidFill>
                            <a:schemeClr val="dk2"/>
                          </a:solidFill>
                          <a:latin typeface="Source Sans Pro"/>
                          <a:ea typeface="Source Sans Pro"/>
                          <a:cs typeface="Source Sans Pro"/>
                          <a:sym typeface="Source Sans Pro"/>
                        </a:rPr>
                        <a:t>N/A – Not a viable option</a:t>
                      </a:r>
                      <a:endParaRPr sz="1400" u="none" cap="none" strike="noStrike">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2"/>
                        </a:solidFill>
                        <a:latin typeface="Source Sans Pro"/>
                        <a:ea typeface="Source Sans Pro"/>
                        <a:cs typeface="Source Sans Pro"/>
                        <a:sym typeface="Source Sans Pro"/>
                      </a:endParaRPr>
                    </a:p>
                  </a:txBody>
                  <a:tcPr marT="0" marB="0" marR="0" marL="2743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47C74"/>
                      </a:solidFill>
                      <a:prstDash val="dot"/>
                      <a:round/>
                      <a:headEnd len="sm" w="sm" type="none"/>
                      <a:tailEnd len="sm" w="sm" type="none"/>
                    </a:lnT>
                    <a:lnB cap="flat" cmpd="sng" w="9525">
                      <a:solidFill>
                        <a:srgbClr val="747C74"/>
                      </a:solidFill>
                      <a:prstDash val="dot"/>
                      <a:round/>
                      <a:headEnd len="sm" w="sm" type="none"/>
                      <a:tailEnd len="sm" w="sm" type="none"/>
                    </a:lnB>
                  </a:tcPr>
                </a:tc>
              </a:tr>
              <a:tr h="5159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PT Serif"/>
                          <a:ea typeface="PT Serif"/>
                          <a:cs typeface="PT Serif"/>
                          <a:sym typeface="PT Serif"/>
                        </a:rPr>
                        <a:t>Option 3: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PT Serif"/>
                          <a:ea typeface="PT Serif"/>
                          <a:cs typeface="PT Serif"/>
                          <a:sym typeface="PT Serif"/>
                        </a:rPr>
                        <a:t>Manual Export to S3</a:t>
                      </a:r>
                      <a:endParaRPr sz="1400" u="none" cap="none" strike="noStrike"/>
                    </a:p>
                  </a:txBody>
                  <a:tcPr marT="0" marB="0" marR="1005850" marL="0" anchor="ctr">
                    <a:lnR cap="flat" cmpd="sng" w="9525">
                      <a:solidFill>
                        <a:srgbClr val="000000">
                          <a:alpha val="0"/>
                        </a:srgbClr>
                      </a:solidFill>
                      <a:prstDash val="solid"/>
                      <a:round/>
                      <a:headEnd len="sm" w="sm" type="none"/>
                      <a:tailEnd len="sm" w="sm" type="none"/>
                    </a:lnR>
                    <a:lnT cap="flat" cmpd="sng" w="9525">
                      <a:solidFill>
                        <a:srgbClr val="747C74"/>
                      </a:solidFill>
                      <a:prstDash val="dot"/>
                      <a:round/>
                      <a:headEnd len="sm" w="sm" type="none"/>
                      <a:tailEnd len="sm" w="sm" type="none"/>
                    </a:lnT>
                    <a:lnB cap="flat" cmpd="sng" w="9525">
                      <a:solidFill>
                        <a:srgbClr val="747C74"/>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100"/>
                        <a:buFont typeface="PT Serif"/>
                        <a:buNone/>
                      </a:pPr>
                      <a:r>
                        <a:rPr b="0" i="0" lang="en-US" sz="1100" u="none" cap="none" strike="noStrike">
                          <a:solidFill>
                            <a:schemeClr val="dk2"/>
                          </a:solidFill>
                          <a:latin typeface="Source Sans Pro"/>
                          <a:ea typeface="Source Sans Pro"/>
                          <a:cs typeface="Source Sans Pro"/>
                          <a:sym typeface="Source Sans Pro"/>
                        </a:rPr>
                        <a:t>Since there are already batch scripts to export to S3, manual export doesn't make sense. Additionally,  we would not have a VA resource/individual to do the manual export.</a:t>
                      </a:r>
                      <a:endParaRPr sz="1100" u="none" cap="none" strike="noStrike">
                        <a:solidFill>
                          <a:schemeClr val="dk2"/>
                        </a:solidFill>
                        <a:latin typeface="Source Sans Pro"/>
                        <a:ea typeface="Source Sans Pro"/>
                        <a:cs typeface="Source Sans Pro"/>
                        <a:sym typeface="Source Sans Pro"/>
                      </a:endParaRPr>
                    </a:p>
                  </a:txBody>
                  <a:tcPr marT="0" marB="0" marR="914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47C74"/>
                      </a:solidFill>
                      <a:prstDash val="dot"/>
                      <a:round/>
                      <a:headEnd len="sm" w="sm" type="none"/>
                      <a:tailEnd len="sm" w="sm" type="none"/>
                    </a:lnT>
                    <a:lnB cap="flat" cmpd="sng" w="9525">
                      <a:solidFill>
                        <a:srgbClr val="747C74"/>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100"/>
                        <a:buFont typeface="PT Serif"/>
                        <a:buNone/>
                      </a:pPr>
                      <a:r>
                        <a:rPr b="0" i="0" lang="en-US" sz="1100" u="none" cap="none" strike="noStrike">
                          <a:solidFill>
                            <a:schemeClr val="dk2"/>
                          </a:solidFill>
                          <a:latin typeface="Source Sans Pro"/>
                          <a:ea typeface="Source Sans Pro"/>
                          <a:cs typeface="Source Sans Pro"/>
                          <a:sym typeface="Source Sans Pro"/>
                        </a:rPr>
                        <a:t>N/A – Not a viable option</a:t>
                      </a:r>
                      <a:endParaRPr sz="1400" u="none" cap="none" strike="noStrike">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2"/>
                        </a:solidFill>
                        <a:latin typeface="Source Sans Pro"/>
                        <a:ea typeface="Source Sans Pro"/>
                        <a:cs typeface="Source Sans Pro"/>
                        <a:sym typeface="Source Sans Pro"/>
                      </a:endParaRPr>
                    </a:p>
                  </a:txBody>
                  <a:tcPr marT="0" marB="0" marR="0" marL="2743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47C74"/>
                      </a:solidFill>
                      <a:prstDash val="dot"/>
                      <a:round/>
                      <a:headEnd len="sm" w="sm" type="none"/>
                      <a:tailEnd len="sm" w="sm" type="none"/>
                    </a:lnT>
                    <a:lnB cap="flat" cmpd="sng" w="9525">
                      <a:solidFill>
                        <a:srgbClr val="747C74"/>
                      </a:solidFill>
                      <a:prstDash val="dot"/>
                      <a:round/>
                      <a:headEnd len="sm" w="sm" type="none"/>
                      <a:tailEnd len="sm" w="sm" type="none"/>
                    </a:lnB>
                  </a:tcPr>
                </a:tc>
              </a:tr>
              <a:tr h="616400">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PT Serif"/>
                          <a:ea typeface="PT Serif"/>
                          <a:cs typeface="PT Serif"/>
                          <a:sym typeface="PT Serif"/>
                        </a:rPr>
                        <a:t>Option 4: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PT Serif"/>
                          <a:ea typeface="PT Serif"/>
                          <a:cs typeface="PT Serif"/>
                          <a:sym typeface="PT Serif"/>
                        </a:rPr>
                        <a:t>Take PDFs directly </a:t>
                      </a:r>
                      <a:endParaRPr sz="1400" u="none" cap="none" strike="noStrike"/>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PT Serif"/>
                          <a:ea typeface="PT Serif"/>
                          <a:cs typeface="PT Serif"/>
                          <a:sym typeface="PT Serif"/>
                        </a:rPr>
                        <a:t>from enrollment system</a:t>
                      </a:r>
                      <a:endParaRPr sz="1400" u="none" cap="none" strike="noStrike"/>
                    </a:p>
                  </a:txBody>
                  <a:tcPr marT="0" marB="0" marR="1005850" marL="0" anchor="ctr">
                    <a:lnR cap="flat" cmpd="sng" w="9525">
                      <a:solidFill>
                        <a:srgbClr val="000000">
                          <a:alpha val="0"/>
                        </a:srgbClr>
                      </a:solidFill>
                      <a:prstDash val="solid"/>
                      <a:round/>
                      <a:headEnd len="sm" w="sm" type="none"/>
                      <a:tailEnd len="sm" w="sm" type="none"/>
                    </a:lnR>
                    <a:lnT cap="flat" cmpd="sng" w="9525">
                      <a:solidFill>
                        <a:srgbClr val="747C74"/>
                      </a:solidFill>
                      <a:prstDash val="dot"/>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Source Sans Pro"/>
                          <a:ea typeface="Source Sans Pro"/>
                          <a:cs typeface="Source Sans Pro"/>
                          <a:sym typeface="Source Sans Pro"/>
                        </a:rPr>
                        <a:t>PDFs come back from the print vendor, making this a potentially viable path. However, the storage of so many PDFs would be too high. This could be a backup option. Delay of 10 days would be a potential issue, as data is less fresh.</a:t>
                      </a:r>
                      <a:endParaRPr sz="1400" u="none" cap="none" strike="noStrike">
                        <a:latin typeface="Source Sans Pro"/>
                        <a:ea typeface="Source Sans Pro"/>
                        <a:cs typeface="Source Sans Pro"/>
                        <a:sym typeface="Source Sans Pro"/>
                      </a:endParaRPr>
                    </a:p>
                  </a:txBody>
                  <a:tcPr marT="0" marB="0" marR="9145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47C74"/>
                      </a:solidFill>
                      <a:prstDash val="dot"/>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solidFill>
                            <a:schemeClr val="dk2"/>
                          </a:solidFill>
                          <a:latin typeface="Source Sans Pro"/>
                          <a:ea typeface="Source Sans Pro"/>
                          <a:cs typeface="Source Sans Pro"/>
                          <a:sym typeface="Source Sans Pro"/>
                        </a:rPr>
                        <a:t>If there is a serious roadblock with Option 2A we will revisit this option</a:t>
                      </a:r>
                      <a:endParaRPr sz="1400" u="none" cap="none" strike="noStrike">
                        <a:latin typeface="Source Sans Pro"/>
                        <a:ea typeface="Source Sans Pro"/>
                        <a:cs typeface="Source Sans Pro"/>
                        <a:sym typeface="Source Sans Pro"/>
                      </a:endParaRPr>
                    </a:p>
                  </a:txBody>
                  <a:tcPr marT="0" marB="0" marR="0" marL="2743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747C74"/>
                      </a:solidFill>
                      <a:prstDash val="dot"/>
                      <a:round/>
                      <a:headEnd len="sm" w="sm" type="none"/>
                      <a:tailEnd len="sm" w="sm" type="none"/>
                    </a:lnT>
                  </a:tcPr>
                </a:tc>
              </a:tr>
            </a:tbl>
          </a:graphicData>
        </a:graphic>
      </p:graphicFrame>
      <p:sp>
        <p:nvSpPr>
          <p:cNvPr id="796" name="Google Shape;796;p19"/>
          <p:cNvSpPr/>
          <p:nvPr/>
        </p:nvSpPr>
        <p:spPr>
          <a:xfrm>
            <a:off x="2920350" y="6005075"/>
            <a:ext cx="127000" cy="127000"/>
          </a:xfrm>
          <a:custGeom>
            <a:rect b="b" l="l" r="r" t="t"/>
            <a:pathLst>
              <a:path extrusionOk="0" h="204067" w="311469">
                <a:moveTo>
                  <a:pt x="0" y="107403"/>
                </a:moveTo>
                <a:lnTo>
                  <a:pt x="96663" y="204066"/>
                </a:lnTo>
                <a:lnTo>
                  <a:pt x="311468" y="0"/>
                </a:lnTo>
              </a:path>
            </a:pathLst>
          </a:custGeom>
          <a:noFill/>
          <a:ln cap="sq" cmpd="sng" w="2857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202120"/>
              </a:solidFill>
              <a:latin typeface="Calibri"/>
              <a:ea typeface="Calibri"/>
              <a:cs typeface="Calibri"/>
              <a:sym typeface="Calibri"/>
            </a:endParaRPr>
          </a:p>
        </p:txBody>
      </p:sp>
      <p:grpSp>
        <p:nvGrpSpPr>
          <p:cNvPr id="797" name="Google Shape;797;p19"/>
          <p:cNvGrpSpPr/>
          <p:nvPr/>
        </p:nvGrpSpPr>
        <p:grpSpPr>
          <a:xfrm>
            <a:off x="2906368" y="5345002"/>
            <a:ext cx="127000" cy="127000"/>
            <a:chOff x="2667000" y="2667000"/>
            <a:chExt cx="127000" cy="127000"/>
          </a:xfrm>
        </p:grpSpPr>
        <p:cxnSp>
          <p:nvCxnSpPr>
            <p:cNvPr id="798" name="Google Shape;798;p19"/>
            <p:cNvCxnSpPr/>
            <p:nvPr/>
          </p:nvCxnSpPr>
          <p:spPr>
            <a:xfrm>
              <a:off x="2667000" y="2667000"/>
              <a:ext cx="127000" cy="127000"/>
            </a:xfrm>
            <a:prstGeom prst="straightConnector1">
              <a:avLst/>
            </a:prstGeom>
            <a:noFill/>
            <a:ln cap="sq" cmpd="sng" w="28575">
              <a:solidFill>
                <a:srgbClr val="C00000"/>
              </a:solidFill>
              <a:prstDash val="solid"/>
              <a:miter lim="800000"/>
              <a:headEnd len="sm" w="sm" type="none"/>
              <a:tailEnd len="sm" w="sm" type="none"/>
            </a:ln>
          </p:spPr>
        </p:cxnSp>
        <p:cxnSp>
          <p:nvCxnSpPr>
            <p:cNvPr id="799" name="Google Shape;799;p19"/>
            <p:cNvCxnSpPr/>
            <p:nvPr/>
          </p:nvCxnSpPr>
          <p:spPr>
            <a:xfrm flipH="1">
              <a:off x="2667000" y="2667000"/>
              <a:ext cx="127000" cy="127000"/>
            </a:xfrm>
            <a:prstGeom prst="straightConnector1">
              <a:avLst/>
            </a:prstGeom>
            <a:noFill/>
            <a:ln cap="sq" cmpd="sng" w="28575">
              <a:solidFill>
                <a:srgbClr val="C00000"/>
              </a:solidFill>
              <a:prstDash val="solid"/>
              <a:miter lim="800000"/>
              <a:headEnd len="sm" w="sm" type="none"/>
              <a:tailEnd len="sm" w="sm" type="none"/>
            </a:ln>
          </p:spPr>
        </p:cxnSp>
      </p:grpSp>
      <p:sp>
        <p:nvSpPr>
          <p:cNvPr id="800" name="Google Shape;800;p19"/>
          <p:cNvSpPr/>
          <p:nvPr/>
        </p:nvSpPr>
        <p:spPr>
          <a:xfrm>
            <a:off x="2906368" y="3675188"/>
            <a:ext cx="127000" cy="127000"/>
          </a:xfrm>
          <a:custGeom>
            <a:rect b="b" l="l" r="r" t="t"/>
            <a:pathLst>
              <a:path extrusionOk="0" h="204067" w="311469">
                <a:moveTo>
                  <a:pt x="0" y="107403"/>
                </a:moveTo>
                <a:lnTo>
                  <a:pt x="96663" y="204066"/>
                </a:lnTo>
                <a:lnTo>
                  <a:pt x="311468" y="0"/>
                </a:lnTo>
              </a:path>
            </a:pathLst>
          </a:custGeom>
          <a:noFill/>
          <a:ln cap="sq" cmpd="sng" w="28575">
            <a:solidFill>
              <a:srgbClr val="007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202120"/>
              </a:solidFill>
              <a:latin typeface="Calibri"/>
              <a:ea typeface="Calibri"/>
              <a:cs typeface="Calibri"/>
              <a:sym typeface="Calibri"/>
            </a:endParaRPr>
          </a:p>
        </p:txBody>
      </p:sp>
      <p:grpSp>
        <p:nvGrpSpPr>
          <p:cNvPr id="801" name="Google Shape;801;p19"/>
          <p:cNvGrpSpPr/>
          <p:nvPr/>
        </p:nvGrpSpPr>
        <p:grpSpPr>
          <a:xfrm>
            <a:off x="2899377" y="2937244"/>
            <a:ext cx="127000" cy="127000"/>
            <a:chOff x="2667000" y="2667000"/>
            <a:chExt cx="127000" cy="127000"/>
          </a:xfrm>
        </p:grpSpPr>
        <p:cxnSp>
          <p:nvCxnSpPr>
            <p:cNvPr id="802" name="Google Shape;802;p19"/>
            <p:cNvCxnSpPr/>
            <p:nvPr/>
          </p:nvCxnSpPr>
          <p:spPr>
            <a:xfrm>
              <a:off x="2667000" y="2667000"/>
              <a:ext cx="127000" cy="127000"/>
            </a:xfrm>
            <a:prstGeom prst="straightConnector1">
              <a:avLst/>
            </a:prstGeom>
            <a:noFill/>
            <a:ln cap="sq" cmpd="sng" w="28575">
              <a:solidFill>
                <a:srgbClr val="C00000"/>
              </a:solidFill>
              <a:prstDash val="solid"/>
              <a:miter lim="800000"/>
              <a:headEnd len="sm" w="sm" type="none"/>
              <a:tailEnd len="sm" w="sm" type="none"/>
            </a:ln>
          </p:spPr>
        </p:cxnSp>
        <p:cxnSp>
          <p:nvCxnSpPr>
            <p:cNvPr id="803" name="Google Shape;803;p19"/>
            <p:cNvCxnSpPr/>
            <p:nvPr/>
          </p:nvCxnSpPr>
          <p:spPr>
            <a:xfrm flipH="1">
              <a:off x="2667000" y="2667000"/>
              <a:ext cx="127000" cy="127000"/>
            </a:xfrm>
            <a:prstGeom prst="straightConnector1">
              <a:avLst/>
            </a:prstGeom>
            <a:noFill/>
            <a:ln cap="sq" cmpd="sng" w="28575">
              <a:solidFill>
                <a:srgbClr val="C00000"/>
              </a:solidFill>
              <a:prstDash val="solid"/>
              <a:miter lim="800000"/>
              <a:headEnd len="sm" w="sm" type="none"/>
              <a:tailEnd len="sm" w="sm" type="none"/>
            </a:ln>
          </p:spPr>
        </p:cxnSp>
      </p:grpSp>
      <p:grpSp>
        <p:nvGrpSpPr>
          <p:cNvPr id="804" name="Google Shape;804;p19"/>
          <p:cNvGrpSpPr/>
          <p:nvPr/>
        </p:nvGrpSpPr>
        <p:grpSpPr>
          <a:xfrm>
            <a:off x="2899377" y="4640296"/>
            <a:ext cx="127000" cy="127000"/>
            <a:chOff x="2667000" y="2667000"/>
            <a:chExt cx="127000" cy="127000"/>
          </a:xfrm>
        </p:grpSpPr>
        <p:cxnSp>
          <p:nvCxnSpPr>
            <p:cNvPr id="805" name="Google Shape;805;p19"/>
            <p:cNvCxnSpPr/>
            <p:nvPr/>
          </p:nvCxnSpPr>
          <p:spPr>
            <a:xfrm>
              <a:off x="2667000" y="2667000"/>
              <a:ext cx="127000" cy="127000"/>
            </a:xfrm>
            <a:prstGeom prst="straightConnector1">
              <a:avLst/>
            </a:prstGeom>
            <a:noFill/>
            <a:ln cap="sq" cmpd="sng" w="28575">
              <a:solidFill>
                <a:srgbClr val="C00000"/>
              </a:solidFill>
              <a:prstDash val="solid"/>
              <a:miter lim="800000"/>
              <a:headEnd len="sm" w="sm" type="none"/>
              <a:tailEnd len="sm" w="sm" type="none"/>
            </a:ln>
          </p:spPr>
        </p:cxnSp>
        <p:cxnSp>
          <p:nvCxnSpPr>
            <p:cNvPr id="806" name="Google Shape;806;p19"/>
            <p:cNvCxnSpPr/>
            <p:nvPr/>
          </p:nvCxnSpPr>
          <p:spPr>
            <a:xfrm flipH="1">
              <a:off x="2667000" y="2667000"/>
              <a:ext cx="127000" cy="127000"/>
            </a:xfrm>
            <a:prstGeom prst="straightConnector1">
              <a:avLst/>
            </a:prstGeom>
            <a:noFill/>
            <a:ln cap="sq" cmpd="sng" w="28575">
              <a:solidFill>
                <a:srgbClr val="C00000"/>
              </a:solidFill>
              <a:prstDash val="solid"/>
              <a:miter lim="800000"/>
              <a:headEnd len="sm" w="sm" type="none"/>
              <a:tailEnd len="sm" w="sm" type="none"/>
            </a:ln>
          </p:spPr>
        </p:cxnSp>
      </p:grpSp>
      <p:cxnSp>
        <p:nvCxnSpPr>
          <p:cNvPr id="807" name="Google Shape;807;p19"/>
          <p:cNvCxnSpPr/>
          <p:nvPr/>
        </p:nvCxnSpPr>
        <p:spPr>
          <a:xfrm rot="10800000">
            <a:off x="8694795" y="2077375"/>
            <a:ext cx="0" cy="335625"/>
          </a:xfrm>
          <a:prstGeom prst="straightConnector1">
            <a:avLst/>
          </a:prstGeom>
          <a:noFill/>
          <a:ln cap="flat" cmpd="sng" w="9525">
            <a:solidFill>
              <a:schemeClr val="lt1"/>
            </a:solidFill>
            <a:prstDash val="solid"/>
            <a:miter lim="800000"/>
            <a:headEnd len="sm" w="sm" type="none"/>
            <a:tailEnd len="sm" w="sm" type="none"/>
          </a:ln>
        </p:spPr>
      </p:cxnSp>
      <p:cxnSp>
        <p:nvCxnSpPr>
          <p:cNvPr id="808" name="Google Shape;808;p19"/>
          <p:cNvCxnSpPr/>
          <p:nvPr/>
        </p:nvCxnSpPr>
        <p:spPr>
          <a:xfrm rot="10800000">
            <a:off x="2704628" y="2077375"/>
            <a:ext cx="0" cy="335625"/>
          </a:xfrm>
          <a:prstGeom prst="straightConnector1">
            <a:avLst/>
          </a:prstGeom>
          <a:noFill/>
          <a:ln cap="flat" cmpd="sng" w="9525">
            <a:solidFill>
              <a:schemeClr val="lt1"/>
            </a:solidFill>
            <a:prstDash val="solid"/>
            <a:miter lim="800000"/>
            <a:headEnd len="sm" w="sm" type="none"/>
            <a:tailEnd len="sm" w="sm" type="none"/>
          </a:ln>
        </p:spPr>
      </p:cxnSp>
      <p:sp>
        <p:nvSpPr>
          <p:cNvPr id="809" name="Google Shape;809;p19"/>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810" name="Google Shape;810;p19"/>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sp>
        <p:nvSpPr>
          <p:cNvPr id="811" name="Google Shape;811;p19"/>
          <p:cNvSpPr txBox="1"/>
          <p:nvPr/>
        </p:nvSpPr>
        <p:spPr>
          <a:xfrm>
            <a:off x="7836434" y="6414888"/>
            <a:ext cx="395983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8">
                  <a:extLst>
                    <a:ext uri="{A12FA001-AC4F-418D-AE19-62706E023703}">
                      <ahyp:hlinkClr val="tx"/>
                    </a:ext>
                  </a:extLst>
                </a:hlinkClick>
              </a:rPr>
              <a:t>Enrollment System Integration Options Link</a:t>
            </a:r>
            <a:endParaRPr b="0" i="0" sz="1400" u="none" cap="none" strike="noStrike">
              <a:solidFill>
                <a:srgbClr val="000000"/>
              </a:solidFill>
              <a:latin typeface="Arial"/>
              <a:ea typeface="Arial"/>
              <a:cs typeface="Arial"/>
              <a:sym typeface="Arial"/>
            </a:endParaRPr>
          </a:p>
        </p:txBody>
      </p:sp>
      <p:sp>
        <p:nvSpPr>
          <p:cNvPr id="812" name="Google Shape;812;p19"/>
          <p:cNvSpPr txBox="1"/>
          <p:nvPr/>
        </p:nvSpPr>
        <p:spPr>
          <a:xfrm>
            <a:off x="410079" y="750806"/>
            <a:ext cx="10159313" cy="101258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3600"/>
              <a:buFont typeface="PT Serif"/>
              <a:buNone/>
            </a:pPr>
            <a:r>
              <a:rPr b="0" i="0" lang="en-US" sz="3200" u="none" cap="none" strike="noStrike">
                <a:solidFill>
                  <a:schemeClr val="dk1"/>
                </a:solidFill>
                <a:latin typeface="PT Serif"/>
                <a:ea typeface="PT Serif"/>
                <a:cs typeface="PT Serif"/>
                <a:sym typeface="PT Serif"/>
              </a:rPr>
              <a:t>After data discovery and exploring multiple options of how to build the form, we landed on one path forward</a:t>
            </a:r>
            <a:endParaRPr/>
          </a:p>
          <a:p>
            <a:pPr indent="0" lvl="0" marL="0" marR="0" rtl="0" algn="l">
              <a:lnSpc>
                <a:spcPct val="90000"/>
              </a:lnSpc>
              <a:spcBef>
                <a:spcPts val="0"/>
              </a:spcBef>
              <a:spcAft>
                <a:spcPts val="0"/>
              </a:spcAft>
              <a:buClr>
                <a:schemeClr val="dk1"/>
              </a:buClr>
              <a:buSzPts val="3600"/>
              <a:buFont typeface="PT Serif"/>
              <a:buNone/>
            </a:pPr>
            <a:r>
              <a:t/>
            </a:r>
            <a:endParaRPr b="0" i="0" sz="3200" u="none" cap="none" strike="noStrike">
              <a:solidFill>
                <a:schemeClr val="dk1"/>
              </a:solidFill>
              <a:latin typeface="PT Serif"/>
              <a:ea typeface="PT Serif"/>
              <a:cs typeface="PT Serif"/>
              <a:sym typeface="PT Serif"/>
            </a:endParaRPr>
          </a:p>
        </p:txBody>
      </p:sp>
      <p:grpSp>
        <p:nvGrpSpPr>
          <p:cNvPr id="813" name="Google Shape;813;p19"/>
          <p:cNvGrpSpPr/>
          <p:nvPr/>
        </p:nvGrpSpPr>
        <p:grpSpPr>
          <a:xfrm>
            <a:off x="410431" y="316366"/>
            <a:ext cx="5165039" cy="369094"/>
            <a:chOff x="410431" y="316366"/>
            <a:chExt cx="5165039" cy="369094"/>
          </a:xfrm>
        </p:grpSpPr>
        <p:sp>
          <p:nvSpPr>
            <p:cNvPr id="814" name="Google Shape;814;p19"/>
            <p:cNvSpPr/>
            <p:nvPr/>
          </p:nvSpPr>
          <p:spPr>
            <a:xfrm>
              <a:off x="410431" y="320960"/>
              <a:ext cx="262386" cy="255872"/>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rgbClr val="FFFFFF"/>
                  </a:solidFill>
                  <a:latin typeface="PT Serif"/>
                  <a:ea typeface="PT Serif"/>
                  <a:cs typeface="PT Serif"/>
                  <a:sym typeface="PT Serif"/>
                </a:rPr>
                <a:t>3</a:t>
              </a:r>
              <a:endParaRPr b="0" i="0" sz="1200" u="none" cap="none" strike="noStrike">
                <a:solidFill>
                  <a:srgbClr val="FFFFFF"/>
                </a:solidFill>
                <a:latin typeface="PT Serif"/>
                <a:ea typeface="PT Serif"/>
                <a:cs typeface="PT Serif"/>
                <a:sym typeface="PT Serif"/>
              </a:endParaRPr>
            </a:p>
          </p:txBody>
        </p:sp>
        <p:sp>
          <p:nvSpPr>
            <p:cNvPr id="815" name="Google Shape;815;p19"/>
            <p:cNvSpPr txBox="1"/>
            <p:nvPr/>
          </p:nvSpPr>
          <p:spPr>
            <a:xfrm>
              <a:off x="751013" y="316366"/>
              <a:ext cx="4824457"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None/>
              </a:pPr>
              <a:r>
                <a:rPr b="0" i="0" lang="en-US" sz="1400" u="none" cap="none" strike="noStrike">
                  <a:solidFill>
                    <a:srgbClr val="0071BF"/>
                  </a:solidFill>
                  <a:latin typeface="Source Sans Pro"/>
                  <a:ea typeface="Source Sans Pro"/>
                  <a:cs typeface="Source Sans Pro"/>
                  <a:sym typeface="Source Sans Pro"/>
                </a:rPr>
                <a:t>TECH</a:t>
              </a:r>
              <a:endParaRPr b="0" i="0" sz="1400" u="none" cap="none" strike="noStrike">
                <a:solidFill>
                  <a:srgbClr val="000000"/>
                </a:solidFill>
                <a:latin typeface="Arial"/>
                <a:ea typeface="Arial"/>
                <a:cs typeface="Arial"/>
                <a:sym typeface="Arial"/>
              </a:endParaRPr>
            </a:p>
          </p:txBody>
        </p:sp>
      </p:grpSp>
      <p:sp>
        <p:nvSpPr>
          <p:cNvPr id="816" name="Google Shape;816;p19"/>
          <p:cNvSpPr txBox="1"/>
          <p:nvPr/>
        </p:nvSpPr>
        <p:spPr>
          <a:xfrm>
            <a:off x="437096" y="1825832"/>
            <a:ext cx="11353800" cy="24776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1400" u="sng" cap="none" strike="noStrike">
                <a:solidFill>
                  <a:schemeClr val="dk2"/>
                </a:solidFill>
                <a:latin typeface="PT Serif"/>
                <a:ea typeface="PT Serif"/>
                <a:cs typeface="PT Serif"/>
                <a:sym typeface="PT Serif"/>
                <a:hlinkClick r:id="rId9">
                  <a:extLst>
                    <a:ext uri="{A12FA001-AC4F-418D-AE19-62706E023703}">
                      <ahyp:hlinkClr val="tx"/>
                    </a:ext>
                  </a:extLst>
                </a:hlinkClick>
              </a:rPr>
              <a:t>User Story</a:t>
            </a:r>
            <a:r>
              <a:rPr b="0" i="0" lang="en-US" sz="1400" u="none" cap="none" strike="noStrike">
                <a:solidFill>
                  <a:schemeClr val="dk2"/>
                </a:solidFill>
                <a:latin typeface="PT Serif"/>
                <a:ea typeface="PT Serif"/>
                <a:cs typeface="PT Serif"/>
                <a:sym typeface="PT Serif"/>
              </a:rPr>
              <a:t>: </a:t>
            </a:r>
            <a:r>
              <a:rPr b="0" i="0" lang="en-US" sz="1400" u="none" cap="none" strike="noStrike">
                <a:solidFill>
                  <a:srgbClr val="8F8F8F"/>
                </a:solidFill>
                <a:latin typeface="PT Serif"/>
                <a:ea typeface="PT Serif"/>
                <a:cs typeface="PT Serif"/>
                <a:sym typeface="PT Serif"/>
              </a:rPr>
              <a:t>Conduct data discovery to understand where the data sits and what systems house the data we need</a:t>
            </a:r>
            <a:endParaRPr b="0" i="0" sz="1400" u="none" cap="none" strike="noStrike">
              <a:solidFill>
                <a:srgbClr val="8F8F8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20"/>
          <p:cNvSpPr txBox="1"/>
          <p:nvPr/>
        </p:nvSpPr>
        <p:spPr>
          <a:xfrm>
            <a:off x="452555" y="2360645"/>
            <a:ext cx="11353800"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2"/>
              </a:buClr>
              <a:buSzPts val="1800"/>
              <a:buFont typeface="PT Serif"/>
              <a:buNone/>
            </a:pPr>
            <a:r>
              <a:rPr b="1" i="0" lang="en-US" sz="1800" u="none" cap="none" strike="noStrike">
                <a:solidFill>
                  <a:schemeClr val="dk2"/>
                </a:solidFill>
                <a:latin typeface="PT Serif"/>
                <a:ea typeface="PT Serif"/>
                <a:cs typeface="PT Serif"/>
                <a:sym typeface="PT Serif"/>
              </a:rPr>
              <a:t>Option 2A: Batch Data Export to DB</a:t>
            </a:r>
            <a:endParaRPr b="0" i="0" sz="1400" u="none" cap="none" strike="noStrike">
              <a:solidFill>
                <a:srgbClr val="000000"/>
              </a:solidFill>
              <a:latin typeface="Arial"/>
              <a:ea typeface="Arial"/>
              <a:cs typeface="Arial"/>
              <a:sym typeface="Arial"/>
            </a:endParaRPr>
          </a:p>
        </p:txBody>
      </p:sp>
      <p:cxnSp>
        <p:nvCxnSpPr>
          <p:cNvPr id="822" name="Google Shape;822;p20"/>
          <p:cNvCxnSpPr/>
          <p:nvPr/>
        </p:nvCxnSpPr>
        <p:spPr>
          <a:xfrm>
            <a:off x="452555" y="2799683"/>
            <a:ext cx="11318846" cy="0"/>
          </a:xfrm>
          <a:prstGeom prst="straightConnector1">
            <a:avLst/>
          </a:prstGeom>
          <a:noFill/>
          <a:ln cap="flat" cmpd="sng" w="12700">
            <a:solidFill>
              <a:schemeClr val="dk2"/>
            </a:solidFill>
            <a:prstDash val="solid"/>
            <a:miter lim="800000"/>
            <a:headEnd len="sm" w="sm" type="none"/>
            <a:tailEnd len="sm" w="sm" type="none"/>
          </a:ln>
        </p:spPr>
      </p:cxnSp>
      <p:sp>
        <p:nvSpPr>
          <p:cNvPr id="823" name="Google Shape;823;p20"/>
          <p:cNvSpPr/>
          <p:nvPr/>
        </p:nvSpPr>
        <p:spPr>
          <a:xfrm>
            <a:off x="-2204387" y="2150001"/>
            <a:ext cx="1905000" cy="1954500"/>
          </a:xfrm>
          <a:prstGeom prst="foldedCorner">
            <a:avLst>
              <a:gd fmla="val 16667" name="adj"/>
            </a:avLst>
          </a:prstGeom>
          <a:solidFill>
            <a:srgbClr val="FFFF66"/>
          </a:solidFill>
          <a:ln>
            <a:noFill/>
          </a:ln>
        </p:spPr>
        <p:txBody>
          <a:bodyPr anchorCtr="0" anchor="t" bIns="63500" lIns="63500" spcFirstLastPara="1" rIns="63500" wrap="square" tIns="649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Add footnote that batch job is 2x a week from Josh</a:t>
            </a:r>
            <a:endParaRPr b="0" i="0" sz="1400" u="none" cap="none" strike="noStrike">
              <a:solidFill>
                <a:srgbClr val="000000"/>
              </a:solidFill>
              <a:latin typeface="Arial"/>
              <a:ea typeface="Arial"/>
              <a:cs typeface="Arial"/>
              <a:sym typeface="Arial"/>
            </a:endParaRPr>
          </a:p>
        </p:txBody>
      </p:sp>
      <p:pic>
        <p:nvPicPr>
          <p:cNvPr id="824" name="Google Shape;824;p20"/>
          <p:cNvPicPr preferRelativeResize="0"/>
          <p:nvPr/>
        </p:nvPicPr>
        <p:blipFill rotWithShape="1">
          <a:blip r:embed="rId3">
            <a:alphaModFix/>
          </a:blip>
          <a:srcRect b="0" l="0" r="0" t="0"/>
          <a:stretch/>
        </p:blipFill>
        <p:spPr>
          <a:xfrm>
            <a:off x="452508" y="2967075"/>
            <a:ext cx="11320394" cy="3115601"/>
          </a:xfrm>
          <a:prstGeom prst="rect">
            <a:avLst/>
          </a:prstGeom>
          <a:noFill/>
          <a:ln>
            <a:noFill/>
          </a:ln>
        </p:spPr>
      </p:pic>
      <p:sp>
        <p:nvSpPr>
          <p:cNvPr id="825" name="Google Shape;825;p20"/>
          <p:cNvSpPr txBox="1"/>
          <p:nvPr/>
        </p:nvSpPr>
        <p:spPr>
          <a:xfrm>
            <a:off x="481232" y="6087479"/>
            <a:ext cx="11353800" cy="287659"/>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434343"/>
              </a:buClr>
              <a:buSzPts val="1800"/>
              <a:buFont typeface="PT Serif"/>
              <a:buNone/>
            </a:pPr>
            <a:r>
              <a:rPr b="0" i="0" lang="en-US" sz="1400" u="none" cap="none" strike="noStrike">
                <a:solidFill>
                  <a:srgbClr val="434343"/>
                </a:solidFill>
                <a:latin typeface="PT Serif"/>
                <a:ea typeface="PT Serif"/>
                <a:cs typeface="PT Serif"/>
                <a:sym typeface="PT Serif"/>
              </a:rPr>
              <a:t>Batch job pulling data from enrollment system runs twice a week (from tech discovery with Josh)</a:t>
            </a:r>
            <a:endParaRPr b="0" i="0" sz="1400" u="none" cap="none" strike="noStrike">
              <a:solidFill>
                <a:srgbClr val="202120"/>
              </a:solidFill>
              <a:latin typeface="PT Serif"/>
              <a:ea typeface="PT Serif"/>
              <a:cs typeface="PT Serif"/>
              <a:sym typeface="PT Serif"/>
            </a:endParaRPr>
          </a:p>
        </p:txBody>
      </p:sp>
      <p:sp>
        <p:nvSpPr>
          <p:cNvPr id="826" name="Google Shape;826;p20"/>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827" name="Google Shape;827;p20"/>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sp>
        <p:nvSpPr>
          <p:cNvPr id="828" name="Google Shape;828;p20"/>
          <p:cNvSpPr txBox="1"/>
          <p:nvPr/>
        </p:nvSpPr>
        <p:spPr>
          <a:xfrm>
            <a:off x="8278266" y="6414888"/>
            <a:ext cx="353081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Architecture Plan Document Link</a:t>
            </a:r>
            <a:endParaRPr b="0" i="0" sz="1400" u="none" cap="none" strike="noStrike">
              <a:solidFill>
                <a:srgbClr val="000000"/>
              </a:solidFill>
              <a:latin typeface="Arial"/>
              <a:ea typeface="Arial"/>
              <a:cs typeface="Arial"/>
              <a:sym typeface="Arial"/>
            </a:endParaRPr>
          </a:p>
        </p:txBody>
      </p:sp>
      <p:sp>
        <p:nvSpPr>
          <p:cNvPr id="829" name="Google Shape;829;p20"/>
          <p:cNvSpPr txBox="1"/>
          <p:nvPr/>
        </p:nvSpPr>
        <p:spPr>
          <a:xfrm>
            <a:off x="410079" y="750806"/>
            <a:ext cx="10159200" cy="1012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3600"/>
              <a:buFont typeface="PT Serif"/>
              <a:buNone/>
            </a:pPr>
            <a:r>
              <a:rPr b="0" i="0" lang="en-US" sz="3200" u="none" cap="none" strike="noStrike">
                <a:solidFill>
                  <a:schemeClr val="dk1"/>
                </a:solidFill>
                <a:latin typeface="PT Serif"/>
                <a:ea typeface="PT Serif"/>
                <a:cs typeface="PT Serif"/>
                <a:sym typeface="PT Serif"/>
              </a:rPr>
              <a:t>To help understand how our recommended option would work, we mapped out the data flow</a:t>
            </a:r>
            <a:endParaRPr/>
          </a:p>
          <a:p>
            <a:pPr indent="0" lvl="0" marL="0" marR="0" rtl="0" algn="l">
              <a:lnSpc>
                <a:spcPct val="90000"/>
              </a:lnSpc>
              <a:spcBef>
                <a:spcPts val="0"/>
              </a:spcBef>
              <a:spcAft>
                <a:spcPts val="0"/>
              </a:spcAft>
              <a:buClr>
                <a:schemeClr val="dk1"/>
              </a:buClr>
              <a:buSzPts val="3600"/>
              <a:buFont typeface="PT Serif"/>
              <a:buNone/>
            </a:pPr>
            <a:r>
              <a:t/>
            </a:r>
            <a:endParaRPr b="0" i="0" sz="3200" u="none" cap="none" strike="noStrike">
              <a:solidFill>
                <a:schemeClr val="dk1"/>
              </a:solidFill>
              <a:latin typeface="PT Serif"/>
              <a:ea typeface="PT Serif"/>
              <a:cs typeface="PT Serif"/>
              <a:sym typeface="PT Serif"/>
            </a:endParaRPr>
          </a:p>
        </p:txBody>
      </p:sp>
      <p:grpSp>
        <p:nvGrpSpPr>
          <p:cNvPr id="830" name="Google Shape;830;p20"/>
          <p:cNvGrpSpPr/>
          <p:nvPr/>
        </p:nvGrpSpPr>
        <p:grpSpPr>
          <a:xfrm>
            <a:off x="410431" y="316366"/>
            <a:ext cx="5165039" cy="369094"/>
            <a:chOff x="410431" y="316366"/>
            <a:chExt cx="5165039" cy="369094"/>
          </a:xfrm>
        </p:grpSpPr>
        <p:sp>
          <p:nvSpPr>
            <p:cNvPr id="831" name="Google Shape;831;p20"/>
            <p:cNvSpPr/>
            <p:nvPr/>
          </p:nvSpPr>
          <p:spPr>
            <a:xfrm>
              <a:off x="410431" y="320960"/>
              <a:ext cx="262386" cy="255872"/>
            </a:xfrm>
            <a:prstGeom prst="ellipse">
              <a:avLst/>
            </a:prstGeom>
            <a:solidFill>
              <a:srgbClr val="014479"/>
            </a:solidFill>
            <a:ln>
              <a:noFill/>
            </a:ln>
          </p:spPr>
          <p:txBody>
            <a:bodyPr anchorCtr="1" anchor="ctr" bIns="0" lIns="0" spcFirstLastPara="1" rIns="0" wrap="square" tIns="0">
              <a:noAutofit/>
            </a:bodyPr>
            <a:lstStyle/>
            <a:p>
              <a:pPr indent="0" lvl="0" marL="0" marR="0" rtl="0" algn="ctr">
                <a:lnSpc>
                  <a:spcPct val="100000"/>
                </a:lnSpc>
                <a:spcBef>
                  <a:spcPts val="0"/>
                </a:spcBef>
                <a:spcAft>
                  <a:spcPts val="0"/>
                </a:spcAft>
                <a:buClr>
                  <a:srgbClr val="FFFFFF"/>
                </a:buClr>
                <a:buSzPts val="3600"/>
                <a:buFont typeface="PT Serif"/>
                <a:buNone/>
              </a:pPr>
              <a:r>
                <a:rPr b="0" i="0" lang="en-US" sz="1200" u="none" cap="none" strike="noStrike">
                  <a:solidFill>
                    <a:srgbClr val="FFFFFF"/>
                  </a:solidFill>
                  <a:latin typeface="PT Serif"/>
                  <a:ea typeface="PT Serif"/>
                  <a:cs typeface="PT Serif"/>
                  <a:sym typeface="PT Serif"/>
                </a:rPr>
                <a:t>3</a:t>
              </a:r>
              <a:endParaRPr b="0" i="0" sz="1200" u="none" cap="none" strike="noStrike">
                <a:solidFill>
                  <a:srgbClr val="FFFFFF"/>
                </a:solidFill>
                <a:latin typeface="PT Serif"/>
                <a:ea typeface="PT Serif"/>
                <a:cs typeface="PT Serif"/>
                <a:sym typeface="PT Serif"/>
              </a:endParaRPr>
            </a:p>
          </p:txBody>
        </p:sp>
        <p:sp>
          <p:nvSpPr>
            <p:cNvPr id="832" name="Google Shape;832;p20"/>
            <p:cNvSpPr txBox="1"/>
            <p:nvPr/>
          </p:nvSpPr>
          <p:spPr>
            <a:xfrm>
              <a:off x="751013" y="316366"/>
              <a:ext cx="4824457" cy="369094"/>
            </a:xfrm>
            <a:prstGeom prst="rect">
              <a:avLst/>
            </a:prstGeom>
            <a:noFill/>
            <a:ln>
              <a:noFill/>
            </a:ln>
          </p:spPr>
          <p:txBody>
            <a:bodyPr anchorCtr="0" anchor="t" bIns="45700" lIns="0" spcFirstLastPara="1" rIns="0" wrap="square" tIns="45700">
              <a:normAutofit/>
            </a:bodyPr>
            <a:lstStyle/>
            <a:p>
              <a:pPr indent="0" lvl="0" marL="0" marR="0" rtl="0" algn="l">
                <a:lnSpc>
                  <a:spcPct val="100000"/>
                </a:lnSpc>
                <a:spcBef>
                  <a:spcPts val="0"/>
                </a:spcBef>
                <a:spcAft>
                  <a:spcPts val="0"/>
                </a:spcAft>
                <a:buNone/>
              </a:pPr>
              <a:r>
                <a:rPr b="0" i="0" lang="en-US" sz="1400" u="none" cap="none" strike="noStrike">
                  <a:solidFill>
                    <a:srgbClr val="0071BF"/>
                  </a:solidFill>
                  <a:latin typeface="Source Sans Pro"/>
                  <a:ea typeface="Source Sans Pro"/>
                  <a:cs typeface="Source Sans Pro"/>
                  <a:sym typeface="Source Sans Pro"/>
                </a:rPr>
                <a:t>TECH</a:t>
              </a:r>
              <a:endParaRPr b="0" i="0" sz="1400" u="none" cap="none" strike="noStrike">
                <a:solidFill>
                  <a:srgbClr val="000000"/>
                </a:solidFill>
                <a:latin typeface="Arial"/>
                <a:ea typeface="Arial"/>
                <a:cs typeface="Arial"/>
                <a:sym typeface="Arial"/>
              </a:endParaRPr>
            </a:p>
          </p:txBody>
        </p:sp>
      </p:grpSp>
      <p:sp>
        <p:nvSpPr>
          <p:cNvPr id="833" name="Google Shape;833;p20"/>
          <p:cNvSpPr txBox="1"/>
          <p:nvPr/>
        </p:nvSpPr>
        <p:spPr>
          <a:xfrm>
            <a:off x="451078" y="1825832"/>
            <a:ext cx="11353800" cy="24776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1400" u="sng" cap="none" strike="noStrike">
                <a:solidFill>
                  <a:schemeClr val="dk2"/>
                </a:solidFill>
                <a:latin typeface="PT Serif"/>
                <a:ea typeface="PT Serif"/>
                <a:cs typeface="PT Serif"/>
                <a:sym typeface="PT Serif"/>
                <a:hlinkClick r:id="rId5">
                  <a:extLst>
                    <a:ext uri="{A12FA001-AC4F-418D-AE19-62706E023703}">
                      <ahyp:hlinkClr val="tx"/>
                    </a:ext>
                  </a:extLst>
                </a:hlinkClick>
              </a:rPr>
              <a:t>User Story</a:t>
            </a:r>
            <a:r>
              <a:rPr b="0" i="0" lang="en-US" sz="1400" u="none" cap="none" strike="noStrike">
                <a:solidFill>
                  <a:schemeClr val="dk2"/>
                </a:solidFill>
                <a:latin typeface="PT Serif"/>
                <a:ea typeface="PT Serif"/>
                <a:cs typeface="PT Serif"/>
                <a:sym typeface="PT Serif"/>
              </a:rPr>
              <a:t>: </a:t>
            </a:r>
            <a:r>
              <a:rPr b="0" i="0" lang="en-US" sz="1400" u="none" cap="none" strike="noStrike">
                <a:solidFill>
                  <a:srgbClr val="434343"/>
                </a:solidFill>
                <a:latin typeface="PT Serif"/>
                <a:ea typeface="PT Serif"/>
                <a:cs typeface="PT Serif"/>
                <a:sym typeface="PT Serif"/>
              </a:rPr>
              <a:t>Map out how the data flows through the systems in current state and how we would pull it in future state</a:t>
            </a:r>
            <a:endParaRPr b="0" i="0" sz="1400" u="none" cap="none" strike="noStrike">
              <a:solidFill>
                <a:srgbClr val="000000"/>
              </a:solidFill>
              <a:latin typeface="Arial"/>
              <a:ea typeface="Arial"/>
              <a:cs typeface="Arial"/>
              <a:sym typeface="Arial"/>
            </a:endParaRPr>
          </a:p>
        </p:txBody>
      </p:sp>
      <p:sp>
        <p:nvSpPr>
          <p:cNvPr id="834" name="Google Shape;834;p20"/>
          <p:cNvSpPr/>
          <p:nvPr/>
        </p:nvSpPr>
        <p:spPr>
          <a:xfrm>
            <a:off x="9558625" y="341825"/>
            <a:ext cx="161400" cy="171000"/>
          </a:xfrm>
          <a:prstGeom prst="rect">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0"/>
          <p:cNvSpPr/>
          <p:nvPr/>
        </p:nvSpPr>
        <p:spPr>
          <a:xfrm>
            <a:off x="9558625" y="579800"/>
            <a:ext cx="161400" cy="171000"/>
          </a:xfrm>
          <a:prstGeom prst="rect">
            <a:avLst/>
          </a:prstGeom>
          <a:noFill/>
          <a:ln cap="flat" cmpd="sng" w="9525">
            <a:solidFill>
              <a:srgbClr val="FF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0"/>
          <p:cNvSpPr txBox="1"/>
          <p:nvPr/>
        </p:nvSpPr>
        <p:spPr>
          <a:xfrm>
            <a:off x="9720025" y="273425"/>
            <a:ext cx="190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T Serif"/>
                <a:ea typeface="PT Serif"/>
                <a:cs typeface="PT Serif"/>
                <a:sym typeface="PT Serif"/>
              </a:rPr>
              <a:t>Existing enrollment system process</a:t>
            </a:r>
            <a:endParaRPr sz="800">
              <a:latin typeface="PT Serif"/>
              <a:ea typeface="PT Serif"/>
              <a:cs typeface="PT Serif"/>
              <a:sym typeface="PT Serif"/>
            </a:endParaRPr>
          </a:p>
        </p:txBody>
      </p:sp>
      <p:sp>
        <p:nvSpPr>
          <p:cNvPr id="837" name="Google Shape;837;p20"/>
          <p:cNvSpPr txBox="1"/>
          <p:nvPr/>
        </p:nvSpPr>
        <p:spPr>
          <a:xfrm>
            <a:off x="9729750" y="511400"/>
            <a:ext cx="19050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PT Serif"/>
                <a:ea typeface="PT Serif"/>
                <a:cs typeface="PT Serif"/>
                <a:sym typeface="PT Serif"/>
              </a:rPr>
              <a:t>New components to be created by 1095-B team under existing systems</a:t>
            </a:r>
            <a:endParaRPr sz="800">
              <a:latin typeface="PT Serif"/>
              <a:ea typeface="PT Serif"/>
              <a:cs typeface="PT Serif"/>
              <a:sym typeface="PT Serif"/>
            </a:endParaRPr>
          </a:p>
        </p:txBody>
      </p:sp>
      <p:sp>
        <p:nvSpPr>
          <p:cNvPr id="838" name="Google Shape;838;p20"/>
          <p:cNvSpPr/>
          <p:nvPr/>
        </p:nvSpPr>
        <p:spPr>
          <a:xfrm>
            <a:off x="9558625" y="68400"/>
            <a:ext cx="161400" cy="171000"/>
          </a:xfrm>
          <a:prstGeom prst="rect">
            <a:avLst/>
          </a:prstGeom>
          <a:noFill/>
          <a:ln cap="flat" cmpd="sng" w="9525">
            <a:solidFill>
              <a:srgbClr val="7F7F7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0"/>
          <p:cNvSpPr txBox="1"/>
          <p:nvPr/>
        </p:nvSpPr>
        <p:spPr>
          <a:xfrm>
            <a:off x="9720025" y="0"/>
            <a:ext cx="190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T Serif"/>
                <a:ea typeface="PT Serif"/>
                <a:cs typeface="PT Serif"/>
                <a:sym typeface="PT Serif"/>
              </a:rPr>
              <a:t>Systems outside of the VA</a:t>
            </a:r>
            <a:endParaRPr sz="800">
              <a:latin typeface="PT Serif"/>
              <a:ea typeface="PT Serif"/>
              <a:cs typeface="PT Serif"/>
              <a:sym typeface="PT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
          <p:cNvSpPr txBox="1"/>
          <p:nvPr>
            <p:ph type="title"/>
          </p:nvPr>
        </p:nvSpPr>
        <p:spPr>
          <a:xfrm>
            <a:off x="312738" y="373063"/>
            <a:ext cx="11353800" cy="513987"/>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1"/>
              </a:buClr>
              <a:buSzPts val="3600"/>
              <a:buFont typeface="PT Serif"/>
              <a:buNone/>
            </a:pPr>
            <a:r>
              <a:rPr lang="en-US"/>
              <a:t>Get to know the team</a:t>
            </a:r>
            <a:endParaRPr/>
          </a:p>
        </p:txBody>
      </p:sp>
      <p:cxnSp>
        <p:nvCxnSpPr>
          <p:cNvPr id="332" name="Google Shape;332;p3"/>
          <p:cNvCxnSpPr/>
          <p:nvPr/>
        </p:nvCxnSpPr>
        <p:spPr>
          <a:xfrm>
            <a:off x="7154863" y="1156380"/>
            <a:ext cx="0" cy="4975307"/>
          </a:xfrm>
          <a:prstGeom prst="straightConnector1">
            <a:avLst/>
          </a:prstGeom>
          <a:noFill/>
          <a:ln cap="flat" cmpd="sng" w="9525">
            <a:solidFill>
              <a:srgbClr val="C7C7C7"/>
            </a:solidFill>
            <a:prstDash val="solid"/>
            <a:miter lim="800000"/>
            <a:headEnd len="sm" w="sm" type="none"/>
            <a:tailEnd len="sm" w="sm" type="none"/>
          </a:ln>
        </p:spPr>
      </p:cxnSp>
      <p:sp>
        <p:nvSpPr>
          <p:cNvPr id="333" name="Google Shape;333;p3"/>
          <p:cNvSpPr txBox="1"/>
          <p:nvPr/>
        </p:nvSpPr>
        <p:spPr>
          <a:xfrm>
            <a:off x="368352" y="1596833"/>
            <a:ext cx="4020148" cy="18432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2"/>
              </a:buClr>
              <a:buSzPts val="1200"/>
              <a:buFont typeface="PT Serif"/>
              <a:buNone/>
            </a:pPr>
            <a:r>
              <a:rPr b="0" i="0" lang="en-US" sz="1100" u="none" cap="none" strike="noStrike">
                <a:solidFill>
                  <a:srgbClr val="034479"/>
                </a:solidFill>
                <a:latin typeface="Source Sans Pro"/>
                <a:ea typeface="Source Sans Pro"/>
                <a:cs typeface="Source Sans Pro"/>
                <a:sym typeface="Source Sans Pro"/>
              </a:rPr>
              <a:t>PRODUCT</a:t>
            </a:r>
            <a:endParaRPr b="0" i="0" sz="1100" u="none" cap="none" strike="noStrike">
              <a:solidFill>
                <a:srgbClr val="034479"/>
              </a:solidFill>
              <a:latin typeface="Source Sans Pro"/>
              <a:ea typeface="Source Sans Pro"/>
              <a:cs typeface="Source Sans Pro"/>
              <a:sym typeface="Source Sans Pro"/>
            </a:endParaRPr>
          </a:p>
        </p:txBody>
      </p:sp>
      <p:sp>
        <p:nvSpPr>
          <p:cNvPr id="334" name="Google Shape;334;p3"/>
          <p:cNvSpPr txBox="1"/>
          <p:nvPr/>
        </p:nvSpPr>
        <p:spPr>
          <a:xfrm>
            <a:off x="5308954" y="1596833"/>
            <a:ext cx="1610323" cy="18432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34479"/>
                </a:solidFill>
                <a:latin typeface="Source Sans Pro"/>
                <a:ea typeface="Source Sans Pro"/>
                <a:cs typeface="Source Sans Pro"/>
                <a:sym typeface="Source Sans Pro"/>
              </a:rPr>
              <a:t>ENGINEERING</a:t>
            </a:r>
            <a:endParaRPr b="0" i="0" sz="1400" u="none" cap="none" strike="noStrike">
              <a:solidFill>
                <a:srgbClr val="000000"/>
              </a:solidFill>
              <a:latin typeface="Arial"/>
              <a:ea typeface="Arial"/>
              <a:cs typeface="Arial"/>
              <a:sym typeface="Arial"/>
            </a:endParaRPr>
          </a:p>
        </p:txBody>
      </p:sp>
      <p:sp>
        <p:nvSpPr>
          <p:cNvPr id="335" name="Google Shape;335;p3"/>
          <p:cNvSpPr txBox="1"/>
          <p:nvPr/>
        </p:nvSpPr>
        <p:spPr>
          <a:xfrm>
            <a:off x="1863777" y="3045771"/>
            <a:ext cx="1226148" cy="5078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200"/>
              <a:buFont typeface="PT Serif"/>
              <a:buNone/>
            </a:pPr>
            <a:r>
              <a:rPr b="1" i="0" lang="en-US" sz="1100" u="none" cap="none" strike="noStrike">
                <a:solidFill>
                  <a:schemeClr val="dk2"/>
                </a:solidFill>
                <a:latin typeface="PT Serif"/>
                <a:ea typeface="PT Serif"/>
                <a:cs typeface="PT Serif"/>
                <a:sym typeface="PT Serif"/>
              </a:rPr>
              <a:t>Jordan White</a:t>
            </a:r>
            <a:br>
              <a:rPr b="0" i="0" lang="en-US" sz="1100" u="none" cap="none" strike="noStrike">
                <a:solidFill>
                  <a:schemeClr val="dk2"/>
                </a:solidFill>
                <a:latin typeface="PT Serif"/>
                <a:ea typeface="PT Serif"/>
                <a:cs typeface="PT Serif"/>
                <a:sym typeface="PT Serif"/>
              </a:rPr>
            </a:br>
            <a:r>
              <a:rPr b="0" i="0" lang="en-US" sz="1100" u="none" cap="none" strike="noStrike">
                <a:solidFill>
                  <a:schemeClr val="dk2"/>
                </a:solidFill>
                <a:latin typeface="PT Serif"/>
                <a:ea typeface="PT Serif"/>
                <a:cs typeface="PT Serif"/>
                <a:sym typeface="PT Serif"/>
              </a:rPr>
              <a:t>Dallas, TX</a:t>
            </a:r>
            <a:br>
              <a:rPr b="0" i="0" lang="en-US" sz="1100" u="none" cap="none" strike="noStrike">
                <a:solidFill>
                  <a:schemeClr val="dk2"/>
                </a:solidFill>
                <a:latin typeface="PT Serif"/>
                <a:ea typeface="PT Serif"/>
                <a:cs typeface="PT Serif"/>
                <a:sym typeface="PT Serif"/>
              </a:rPr>
            </a:br>
            <a:r>
              <a:rPr b="0" i="0" lang="en-US" sz="1100" u="none" cap="none" strike="noStrike">
                <a:solidFill>
                  <a:schemeClr val="dk2"/>
                </a:solidFill>
                <a:latin typeface="PT Serif"/>
                <a:ea typeface="PT Serif"/>
                <a:cs typeface="PT Serif"/>
                <a:sym typeface="PT Serif"/>
              </a:rPr>
              <a:t>Product Manager</a:t>
            </a:r>
            <a:endParaRPr b="0" i="0" sz="1100" u="none" cap="none" strike="noStrike">
              <a:solidFill>
                <a:schemeClr val="dk2"/>
              </a:solidFill>
              <a:latin typeface="PT Serif"/>
              <a:ea typeface="PT Serif"/>
              <a:cs typeface="PT Serif"/>
              <a:sym typeface="PT Serif"/>
            </a:endParaRPr>
          </a:p>
        </p:txBody>
      </p:sp>
      <p:sp>
        <p:nvSpPr>
          <p:cNvPr id="336" name="Google Shape;336;p3"/>
          <p:cNvSpPr txBox="1"/>
          <p:nvPr/>
        </p:nvSpPr>
        <p:spPr>
          <a:xfrm>
            <a:off x="3359202" y="3039421"/>
            <a:ext cx="1226148" cy="5078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200"/>
              <a:buFont typeface="PT Serif"/>
              <a:buNone/>
            </a:pPr>
            <a:r>
              <a:rPr b="1" i="0" lang="en-US" sz="1100" u="none" cap="none" strike="noStrike">
                <a:solidFill>
                  <a:schemeClr val="dk2"/>
                </a:solidFill>
                <a:latin typeface="PT Serif"/>
                <a:ea typeface="PT Serif"/>
                <a:cs typeface="PT Serif"/>
                <a:sym typeface="PT Serif"/>
              </a:rPr>
              <a:t>Tami Corson</a:t>
            </a:r>
            <a:endParaRPr b="1" i="0" sz="1100" u="none" cap="none" strike="noStrike">
              <a:solidFill>
                <a:schemeClr val="dk2"/>
              </a:solidFill>
              <a:latin typeface="PT Serif"/>
              <a:ea typeface="PT Serif"/>
              <a:cs typeface="PT Serif"/>
              <a:sym typeface="PT Serif"/>
            </a:endParaRPr>
          </a:p>
          <a:p>
            <a:pPr indent="0" lvl="0" marL="0" marR="0" rtl="0" algn="l">
              <a:lnSpc>
                <a:spcPct val="100000"/>
              </a:lnSpc>
              <a:spcBef>
                <a:spcPts val="0"/>
              </a:spcBef>
              <a:spcAft>
                <a:spcPts val="0"/>
              </a:spcAft>
              <a:buClr>
                <a:schemeClr val="dk2"/>
              </a:buClr>
              <a:buSzPts val="1200"/>
              <a:buFont typeface="PT Serif"/>
              <a:buNone/>
            </a:pPr>
            <a:r>
              <a:rPr b="0" i="0" lang="en-US" sz="1100" u="none" cap="none" strike="noStrike">
                <a:solidFill>
                  <a:schemeClr val="dk2"/>
                </a:solidFill>
                <a:latin typeface="PT Serif"/>
                <a:ea typeface="PT Serif"/>
                <a:cs typeface="PT Serif"/>
                <a:sym typeface="PT Serif"/>
              </a:rPr>
              <a:t>North Carolina</a:t>
            </a:r>
            <a:endParaRPr b="0" i="0" sz="1100" u="none" cap="none" strike="noStrike">
              <a:solidFill>
                <a:schemeClr val="dk2"/>
              </a:solidFill>
              <a:latin typeface="PT Serif"/>
              <a:ea typeface="PT Serif"/>
              <a:cs typeface="PT Serif"/>
              <a:sym typeface="PT Serif"/>
            </a:endParaRPr>
          </a:p>
          <a:p>
            <a:pPr indent="0" lvl="0" marL="0" marR="0" rtl="0" algn="l">
              <a:lnSpc>
                <a:spcPct val="100000"/>
              </a:lnSpc>
              <a:spcBef>
                <a:spcPts val="0"/>
              </a:spcBef>
              <a:spcAft>
                <a:spcPts val="0"/>
              </a:spcAft>
              <a:buClr>
                <a:schemeClr val="dk2"/>
              </a:buClr>
              <a:buSzPts val="1200"/>
              <a:buFont typeface="PT Serif"/>
              <a:buNone/>
            </a:pPr>
            <a:r>
              <a:rPr b="0" i="0" lang="en-US" sz="1100" u="none" cap="none" strike="noStrike">
                <a:solidFill>
                  <a:schemeClr val="dk2"/>
                </a:solidFill>
                <a:latin typeface="PT Serif"/>
                <a:ea typeface="PT Serif"/>
                <a:cs typeface="PT Serif"/>
                <a:sym typeface="PT Serif"/>
              </a:rPr>
              <a:t>Scrum Master</a:t>
            </a:r>
            <a:endParaRPr b="0" i="0" sz="1100" u="none" cap="none" strike="noStrike">
              <a:solidFill>
                <a:schemeClr val="dk2"/>
              </a:solidFill>
              <a:latin typeface="PT Serif"/>
              <a:ea typeface="PT Serif"/>
              <a:cs typeface="PT Serif"/>
              <a:sym typeface="PT Serif"/>
            </a:endParaRPr>
          </a:p>
        </p:txBody>
      </p:sp>
      <p:sp>
        <p:nvSpPr>
          <p:cNvPr id="337" name="Google Shape;337;p3"/>
          <p:cNvSpPr txBox="1"/>
          <p:nvPr/>
        </p:nvSpPr>
        <p:spPr>
          <a:xfrm>
            <a:off x="362002" y="3045771"/>
            <a:ext cx="1003898" cy="67075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200"/>
              <a:buFont typeface="PT Serif"/>
              <a:buNone/>
            </a:pPr>
            <a:r>
              <a:rPr b="1" i="0" lang="en-US" sz="1100" u="none" cap="none" strike="noStrike">
                <a:solidFill>
                  <a:schemeClr val="dk2"/>
                </a:solidFill>
                <a:latin typeface="PT Serif"/>
                <a:ea typeface="PT Serif"/>
                <a:cs typeface="PT Serif"/>
                <a:sym typeface="PT Serif"/>
              </a:rPr>
              <a:t>Ashley Castillo</a:t>
            </a:r>
            <a:br>
              <a:rPr b="0" i="0" lang="en-US" sz="1100" u="none" cap="none" strike="noStrike">
                <a:solidFill>
                  <a:schemeClr val="dk2"/>
                </a:solidFill>
                <a:latin typeface="PT Serif"/>
                <a:ea typeface="PT Serif"/>
                <a:cs typeface="PT Serif"/>
                <a:sym typeface="PT Serif"/>
              </a:rPr>
            </a:br>
            <a:r>
              <a:rPr b="0" i="0" lang="en-US" sz="1100" u="none" cap="none" strike="noStrike">
                <a:solidFill>
                  <a:schemeClr val="dk2"/>
                </a:solidFill>
                <a:latin typeface="PT Serif"/>
                <a:ea typeface="PT Serif"/>
                <a:cs typeface="PT Serif"/>
                <a:sym typeface="PT Serif"/>
              </a:rPr>
              <a:t>Washington DC</a:t>
            </a:r>
            <a:br>
              <a:rPr b="0" i="0" lang="en-US" sz="1100" u="none" cap="none" strike="noStrike">
                <a:solidFill>
                  <a:schemeClr val="dk2"/>
                </a:solidFill>
                <a:latin typeface="PT Serif"/>
                <a:ea typeface="PT Serif"/>
                <a:cs typeface="PT Serif"/>
                <a:sym typeface="PT Serif"/>
              </a:rPr>
            </a:br>
            <a:r>
              <a:rPr b="0" i="0" lang="en-US" sz="1100" u="none" cap="none" strike="noStrike">
                <a:solidFill>
                  <a:schemeClr val="dk2"/>
                </a:solidFill>
                <a:latin typeface="PT Serif"/>
                <a:ea typeface="PT Serif"/>
                <a:cs typeface="PT Serif"/>
                <a:sym typeface="PT Serif"/>
              </a:rPr>
              <a:t>Product Manager Lead</a:t>
            </a:r>
            <a:endParaRPr b="0" i="0" sz="1100" u="none" cap="none" strike="noStrike">
              <a:solidFill>
                <a:schemeClr val="dk2"/>
              </a:solidFill>
              <a:latin typeface="PT Serif"/>
              <a:ea typeface="PT Serif"/>
              <a:cs typeface="PT Serif"/>
              <a:sym typeface="PT Serif"/>
            </a:endParaRPr>
          </a:p>
        </p:txBody>
      </p:sp>
      <p:sp>
        <p:nvSpPr>
          <p:cNvPr id="338" name="Google Shape;338;p3"/>
          <p:cNvSpPr txBox="1"/>
          <p:nvPr/>
        </p:nvSpPr>
        <p:spPr>
          <a:xfrm>
            <a:off x="5307112" y="3045771"/>
            <a:ext cx="1226148" cy="5078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200"/>
              <a:buFont typeface="PT Serif"/>
              <a:buNone/>
            </a:pPr>
            <a:r>
              <a:rPr b="1" i="0" lang="en-US" sz="1100" u="none" cap="none" strike="noStrike">
                <a:solidFill>
                  <a:schemeClr val="dk2"/>
                </a:solidFill>
                <a:latin typeface="PT Serif"/>
                <a:ea typeface="PT Serif"/>
                <a:cs typeface="PT Serif"/>
                <a:sym typeface="PT Serif"/>
              </a:rPr>
              <a:t>Nadya Primak</a:t>
            </a:r>
            <a:br>
              <a:rPr b="0" i="0" lang="en-US" sz="1100" u="none" cap="none" strike="noStrike">
                <a:solidFill>
                  <a:schemeClr val="dk2"/>
                </a:solidFill>
                <a:latin typeface="PT Serif"/>
                <a:ea typeface="PT Serif"/>
                <a:cs typeface="PT Serif"/>
                <a:sym typeface="PT Serif"/>
              </a:rPr>
            </a:br>
            <a:r>
              <a:rPr b="0" i="0" lang="en-US" sz="1100" u="none" cap="none" strike="noStrike">
                <a:solidFill>
                  <a:schemeClr val="dk2"/>
                </a:solidFill>
                <a:latin typeface="PT Serif"/>
                <a:ea typeface="PT Serif"/>
                <a:cs typeface="PT Serif"/>
                <a:sym typeface="PT Serif"/>
              </a:rPr>
              <a:t>Washington DC</a:t>
            </a:r>
            <a:br>
              <a:rPr b="0" i="0" lang="en-US" sz="1100" u="none" cap="none" strike="noStrike">
                <a:solidFill>
                  <a:schemeClr val="dk2"/>
                </a:solidFill>
                <a:latin typeface="PT Serif"/>
                <a:ea typeface="PT Serif"/>
                <a:cs typeface="PT Serif"/>
                <a:sym typeface="PT Serif"/>
              </a:rPr>
            </a:br>
            <a:r>
              <a:rPr b="0" i="0" lang="en-US" sz="1100" u="none" cap="none" strike="noStrike">
                <a:solidFill>
                  <a:schemeClr val="dk2"/>
                </a:solidFill>
                <a:latin typeface="PT Serif"/>
                <a:ea typeface="PT Serif"/>
                <a:cs typeface="PT Serif"/>
                <a:sym typeface="PT Serif"/>
              </a:rPr>
              <a:t>Engineer</a:t>
            </a:r>
            <a:endParaRPr b="0" i="0" sz="1100" u="none" cap="none" strike="noStrike">
              <a:solidFill>
                <a:schemeClr val="dk2"/>
              </a:solidFill>
              <a:latin typeface="PT Serif"/>
              <a:ea typeface="PT Serif"/>
              <a:cs typeface="PT Serif"/>
              <a:sym typeface="PT Serif"/>
            </a:endParaRPr>
          </a:p>
        </p:txBody>
      </p:sp>
      <p:sp>
        <p:nvSpPr>
          <p:cNvPr id="339" name="Google Shape;339;p3"/>
          <p:cNvSpPr txBox="1"/>
          <p:nvPr/>
        </p:nvSpPr>
        <p:spPr>
          <a:xfrm>
            <a:off x="7646390" y="3033071"/>
            <a:ext cx="1226148" cy="33855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200"/>
              <a:buFont typeface="PT Serif"/>
              <a:buNone/>
            </a:pPr>
            <a:r>
              <a:rPr b="1" i="0" lang="en-US" sz="1100" u="none" cap="none" strike="noStrike">
                <a:solidFill>
                  <a:schemeClr val="dk2"/>
                </a:solidFill>
                <a:latin typeface="PT Serif"/>
                <a:ea typeface="PT Serif"/>
                <a:cs typeface="PT Serif"/>
                <a:sym typeface="PT Serif"/>
              </a:rPr>
              <a:t>Jeff Scheire</a:t>
            </a:r>
            <a:endParaRPr b="0" i="0" sz="1100" u="none" cap="none" strike="noStrike">
              <a:solidFill>
                <a:schemeClr val="dk2"/>
              </a:solidFill>
              <a:latin typeface="PT Serif"/>
              <a:ea typeface="PT Serif"/>
              <a:cs typeface="PT Serif"/>
              <a:sym typeface="PT Serif"/>
            </a:endParaRPr>
          </a:p>
          <a:p>
            <a:pPr indent="0" lvl="0" marL="0" marR="0" rtl="0" algn="l">
              <a:lnSpc>
                <a:spcPct val="100000"/>
              </a:lnSpc>
              <a:spcBef>
                <a:spcPts val="0"/>
              </a:spcBef>
              <a:spcAft>
                <a:spcPts val="0"/>
              </a:spcAft>
              <a:buClr>
                <a:schemeClr val="dk2"/>
              </a:buClr>
              <a:buSzPts val="1200"/>
              <a:buFont typeface="PT Serif"/>
              <a:buNone/>
            </a:pPr>
            <a:r>
              <a:rPr b="0" i="0" lang="en-US" sz="1100" u="none" cap="none" strike="noStrike">
                <a:solidFill>
                  <a:schemeClr val="dk2"/>
                </a:solidFill>
                <a:latin typeface="PT Serif"/>
                <a:ea typeface="PT Serif"/>
                <a:cs typeface="PT Serif"/>
                <a:sym typeface="PT Serif"/>
              </a:rPr>
              <a:t>MO Studio</a:t>
            </a:r>
            <a:endParaRPr b="0" i="0" sz="1100" u="none" cap="none" strike="noStrike">
              <a:solidFill>
                <a:schemeClr val="dk2"/>
              </a:solidFill>
              <a:latin typeface="PT Serif"/>
              <a:ea typeface="PT Serif"/>
              <a:cs typeface="PT Serif"/>
              <a:sym typeface="PT Serif"/>
            </a:endParaRPr>
          </a:p>
        </p:txBody>
      </p:sp>
      <p:sp>
        <p:nvSpPr>
          <p:cNvPr id="340" name="Google Shape;340;p3"/>
          <p:cNvSpPr txBox="1"/>
          <p:nvPr/>
        </p:nvSpPr>
        <p:spPr>
          <a:xfrm>
            <a:off x="10484840" y="3033071"/>
            <a:ext cx="1226148" cy="33855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200"/>
              <a:buFont typeface="PT Serif"/>
              <a:buNone/>
            </a:pPr>
            <a:r>
              <a:rPr b="1" i="0" lang="en-US" sz="1100" u="none" cap="none" strike="noStrike">
                <a:solidFill>
                  <a:schemeClr val="dk2"/>
                </a:solidFill>
                <a:latin typeface="PT Serif"/>
                <a:ea typeface="PT Serif"/>
                <a:cs typeface="PT Serif"/>
                <a:sym typeface="PT Serif"/>
              </a:rPr>
              <a:t>Kevin London</a:t>
            </a:r>
            <a:br>
              <a:rPr b="0" i="0" lang="en-US" sz="1100" u="none" cap="none" strike="noStrike">
                <a:solidFill>
                  <a:schemeClr val="dk2"/>
                </a:solidFill>
                <a:latin typeface="PT Serif"/>
                <a:ea typeface="PT Serif"/>
                <a:cs typeface="PT Serif"/>
                <a:sym typeface="PT Serif"/>
              </a:rPr>
            </a:br>
            <a:r>
              <a:rPr b="0" i="0" lang="en-US" sz="1100" u="none" cap="none" strike="noStrike">
                <a:solidFill>
                  <a:schemeClr val="dk2"/>
                </a:solidFill>
                <a:latin typeface="PT Serif"/>
                <a:ea typeface="PT Serif"/>
                <a:cs typeface="PT Serif"/>
                <a:sym typeface="PT Serif"/>
              </a:rPr>
              <a:t>frog</a:t>
            </a:r>
            <a:endParaRPr b="0" i="0" sz="1100" u="none" cap="none" strike="noStrike">
              <a:solidFill>
                <a:schemeClr val="dk2"/>
              </a:solidFill>
              <a:latin typeface="PT Serif"/>
              <a:ea typeface="PT Serif"/>
              <a:cs typeface="PT Serif"/>
              <a:sym typeface="PT Serif"/>
            </a:endParaRPr>
          </a:p>
        </p:txBody>
      </p:sp>
      <p:sp>
        <p:nvSpPr>
          <p:cNvPr id="341" name="Google Shape;341;p3"/>
          <p:cNvSpPr txBox="1"/>
          <p:nvPr/>
        </p:nvSpPr>
        <p:spPr>
          <a:xfrm>
            <a:off x="9065615" y="3033071"/>
            <a:ext cx="1226148" cy="33855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200"/>
              <a:buFont typeface="PT Serif"/>
              <a:buNone/>
            </a:pPr>
            <a:r>
              <a:rPr b="1" i="0" lang="en-US" sz="1100" u="none" cap="none" strike="noStrike">
                <a:solidFill>
                  <a:schemeClr val="dk2"/>
                </a:solidFill>
                <a:latin typeface="PT Serif"/>
                <a:ea typeface="PT Serif"/>
                <a:cs typeface="PT Serif"/>
                <a:sym typeface="PT Serif"/>
              </a:rPr>
              <a:t>Marcy Jacobs</a:t>
            </a:r>
            <a:endParaRPr b="1" i="0" sz="1100" u="none" cap="none" strike="noStrike">
              <a:solidFill>
                <a:schemeClr val="dk2"/>
              </a:solidFill>
              <a:latin typeface="PT Serif"/>
              <a:ea typeface="PT Serif"/>
              <a:cs typeface="PT Serif"/>
              <a:sym typeface="PT Serif"/>
            </a:endParaRPr>
          </a:p>
          <a:p>
            <a:pPr indent="0" lvl="0" marL="0" marR="0" rtl="0" algn="l">
              <a:lnSpc>
                <a:spcPct val="100000"/>
              </a:lnSpc>
              <a:spcBef>
                <a:spcPts val="0"/>
              </a:spcBef>
              <a:spcAft>
                <a:spcPts val="0"/>
              </a:spcAft>
              <a:buClr>
                <a:schemeClr val="dk2"/>
              </a:buClr>
              <a:buSzPts val="1200"/>
              <a:buFont typeface="PT Serif"/>
              <a:buNone/>
            </a:pPr>
            <a:r>
              <a:rPr b="0" i="0" lang="en-US" sz="1100" u="none" cap="none" strike="noStrike">
                <a:solidFill>
                  <a:schemeClr val="dk2"/>
                </a:solidFill>
                <a:latin typeface="PT Serif"/>
                <a:ea typeface="PT Serif"/>
                <a:cs typeface="PT Serif"/>
                <a:sym typeface="PT Serif"/>
              </a:rPr>
              <a:t>McKinsey</a:t>
            </a:r>
            <a:endParaRPr b="0" i="0" sz="1100" u="none" cap="none" strike="noStrike">
              <a:solidFill>
                <a:schemeClr val="dk2"/>
              </a:solidFill>
              <a:latin typeface="PT Serif"/>
              <a:ea typeface="PT Serif"/>
              <a:cs typeface="PT Serif"/>
              <a:sym typeface="PT Serif"/>
            </a:endParaRPr>
          </a:p>
        </p:txBody>
      </p:sp>
      <p:pic>
        <p:nvPicPr>
          <p:cNvPr id="342" name="Google Shape;342;p3"/>
          <p:cNvPicPr preferRelativeResize="0"/>
          <p:nvPr/>
        </p:nvPicPr>
        <p:blipFill rotWithShape="1">
          <a:blip r:embed="rId3">
            <a:alphaModFix/>
          </a:blip>
          <a:srcRect b="0" l="0" r="0" t="0"/>
          <a:stretch/>
        </p:blipFill>
        <p:spPr>
          <a:xfrm>
            <a:off x="355652" y="2010683"/>
            <a:ext cx="900063" cy="900063"/>
          </a:xfrm>
          <a:prstGeom prst="ellipse">
            <a:avLst/>
          </a:prstGeom>
          <a:noFill/>
          <a:ln>
            <a:noFill/>
          </a:ln>
        </p:spPr>
      </p:pic>
      <p:pic>
        <p:nvPicPr>
          <p:cNvPr id="343" name="Google Shape;343;p3"/>
          <p:cNvPicPr preferRelativeResize="0"/>
          <p:nvPr/>
        </p:nvPicPr>
        <p:blipFill rotWithShape="1">
          <a:blip r:embed="rId4">
            <a:alphaModFix/>
          </a:blip>
          <a:srcRect b="26974" l="25632" r="25632" t="13823"/>
          <a:stretch/>
        </p:blipFill>
        <p:spPr>
          <a:xfrm>
            <a:off x="2006139" y="2010683"/>
            <a:ext cx="900063" cy="900063"/>
          </a:xfrm>
          <a:prstGeom prst="ellipse">
            <a:avLst/>
          </a:prstGeom>
          <a:noFill/>
          <a:ln>
            <a:noFill/>
          </a:ln>
        </p:spPr>
      </p:pic>
      <p:pic>
        <p:nvPicPr>
          <p:cNvPr id="344" name="Google Shape;344;p3"/>
          <p:cNvPicPr preferRelativeResize="0"/>
          <p:nvPr/>
        </p:nvPicPr>
        <p:blipFill rotWithShape="1">
          <a:blip r:embed="rId5">
            <a:alphaModFix/>
          </a:blip>
          <a:srcRect b="16390" l="0" r="0" t="11610"/>
          <a:stretch/>
        </p:blipFill>
        <p:spPr>
          <a:xfrm>
            <a:off x="3660424" y="2010683"/>
            <a:ext cx="900063" cy="900063"/>
          </a:xfrm>
          <a:prstGeom prst="ellipse">
            <a:avLst/>
          </a:prstGeom>
          <a:noFill/>
          <a:ln>
            <a:noFill/>
          </a:ln>
        </p:spPr>
      </p:pic>
      <p:pic>
        <p:nvPicPr>
          <p:cNvPr id="345" name="Google Shape;345;p3"/>
          <p:cNvPicPr preferRelativeResize="0"/>
          <p:nvPr/>
        </p:nvPicPr>
        <p:blipFill rotWithShape="1">
          <a:blip r:embed="rId6">
            <a:alphaModFix/>
          </a:blip>
          <a:srcRect b="0" l="1041" r="1042" t="0"/>
          <a:stretch/>
        </p:blipFill>
        <p:spPr>
          <a:xfrm>
            <a:off x="5307112" y="2004333"/>
            <a:ext cx="900063" cy="900063"/>
          </a:xfrm>
          <a:prstGeom prst="ellipse">
            <a:avLst/>
          </a:prstGeom>
          <a:noFill/>
          <a:ln>
            <a:noFill/>
          </a:ln>
        </p:spPr>
      </p:pic>
      <p:pic>
        <p:nvPicPr>
          <p:cNvPr id="346" name="Google Shape;346;p3"/>
          <p:cNvPicPr preferRelativeResize="0"/>
          <p:nvPr/>
        </p:nvPicPr>
        <p:blipFill rotWithShape="1">
          <a:blip r:embed="rId7">
            <a:alphaModFix/>
          </a:blip>
          <a:srcRect b="0" l="0" r="0" t="0"/>
          <a:stretch/>
        </p:blipFill>
        <p:spPr>
          <a:xfrm>
            <a:off x="7640040" y="2004333"/>
            <a:ext cx="900063" cy="900063"/>
          </a:xfrm>
          <a:prstGeom prst="ellipse">
            <a:avLst/>
          </a:prstGeom>
          <a:noFill/>
          <a:ln>
            <a:noFill/>
          </a:ln>
        </p:spPr>
      </p:pic>
      <p:pic>
        <p:nvPicPr>
          <p:cNvPr id="347" name="Google Shape;347;p3"/>
          <p:cNvPicPr preferRelativeResize="0"/>
          <p:nvPr/>
        </p:nvPicPr>
        <p:blipFill rotWithShape="1">
          <a:blip r:embed="rId8">
            <a:alphaModFix/>
          </a:blip>
          <a:srcRect b="0" l="0" r="0" t="0"/>
          <a:stretch/>
        </p:blipFill>
        <p:spPr>
          <a:xfrm>
            <a:off x="9059265" y="2004333"/>
            <a:ext cx="900063" cy="900063"/>
          </a:xfrm>
          <a:prstGeom prst="ellipse">
            <a:avLst/>
          </a:prstGeom>
          <a:noFill/>
          <a:ln>
            <a:noFill/>
          </a:ln>
        </p:spPr>
      </p:pic>
      <p:pic>
        <p:nvPicPr>
          <p:cNvPr id="348" name="Google Shape;348;p3"/>
          <p:cNvPicPr preferRelativeResize="0"/>
          <p:nvPr/>
        </p:nvPicPr>
        <p:blipFill rotWithShape="1">
          <a:blip r:embed="rId9">
            <a:alphaModFix/>
          </a:blip>
          <a:srcRect b="0" l="0" r="0" t="0"/>
          <a:stretch/>
        </p:blipFill>
        <p:spPr>
          <a:xfrm>
            <a:off x="10478490" y="2004333"/>
            <a:ext cx="900063" cy="900063"/>
          </a:xfrm>
          <a:prstGeom prst="ellipse">
            <a:avLst/>
          </a:prstGeom>
          <a:noFill/>
          <a:ln>
            <a:noFill/>
          </a:ln>
        </p:spPr>
      </p:pic>
      <p:sp>
        <p:nvSpPr>
          <p:cNvPr id="349" name="Google Shape;349;p3"/>
          <p:cNvSpPr txBox="1"/>
          <p:nvPr/>
        </p:nvSpPr>
        <p:spPr>
          <a:xfrm>
            <a:off x="362002" y="4141697"/>
            <a:ext cx="6280748" cy="18432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34479"/>
                </a:solidFill>
                <a:latin typeface="Source Sans Pro"/>
                <a:ea typeface="Source Sans Pro"/>
                <a:cs typeface="Source Sans Pro"/>
                <a:sym typeface="Source Sans Pro"/>
              </a:rPr>
              <a:t>DESIGN</a:t>
            </a:r>
            <a:endParaRPr b="0" i="0" sz="1400" u="none" cap="none" strike="noStrike">
              <a:solidFill>
                <a:srgbClr val="000000"/>
              </a:solidFill>
              <a:latin typeface="Arial"/>
              <a:ea typeface="Arial"/>
              <a:cs typeface="Arial"/>
              <a:sym typeface="Arial"/>
            </a:endParaRPr>
          </a:p>
        </p:txBody>
      </p:sp>
      <p:sp>
        <p:nvSpPr>
          <p:cNvPr id="350" name="Google Shape;350;p3"/>
          <p:cNvSpPr txBox="1"/>
          <p:nvPr/>
        </p:nvSpPr>
        <p:spPr>
          <a:xfrm>
            <a:off x="3641374" y="5512641"/>
            <a:ext cx="1226148" cy="67710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200"/>
              <a:buFont typeface="PT Serif"/>
              <a:buNone/>
            </a:pPr>
            <a:r>
              <a:rPr b="1" i="0" lang="en-US" sz="1100" u="none" cap="none" strike="noStrike">
                <a:solidFill>
                  <a:schemeClr val="dk2"/>
                </a:solidFill>
                <a:latin typeface="PT Serif"/>
                <a:ea typeface="PT Serif"/>
                <a:cs typeface="PT Serif"/>
                <a:sym typeface="PT Serif"/>
              </a:rPr>
              <a:t>Grace Hong</a:t>
            </a:r>
            <a:br>
              <a:rPr b="0" i="0" lang="en-US" sz="1100" u="none" cap="none" strike="noStrike">
                <a:solidFill>
                  <a:schemeClr val="dk2"/>
                </a:solidFill>
                <a:latin typeface="PT Serif"/>
                <a:ea typeface="PT Serif"/>
                <a:cs typeface="PT Serif"/>
                <a:sym typeface="PT Serif"/>
              </a:rPr>
            </a:br>
            <a:r>
              <a:rPr b="0" i="0" lang="en-US" sz="1100" u="none" cap="none" strike="noStrike">
                <a:solidFill>
                  <a:schemeClr val="dk2"/>
                </a:solidFill>
                <a:latin typeface="PT Serif"/>
                <a:ea typeface="PT Serif"/>
                <a:cs typeface="PT Serif"/>
                <a:sym typeface="PT Serif"/>
              </a:rPr>
              <a:t>New Jersey</a:t>
            </a:r>
            <a:br>
              <a:rPr b="0" i="0" lang="en-US" sz="1100" u="none" cap="none" strike="noStrike">
                <a:solidFill>
                  <a:schemeClr val="dk2"/>
                </a:solidFill>
                <a:latin typeface="PT Serif"/>
                <a:ea typeface="PT Serif"/>
                <a:cs typeface="PT Serif"/>
                <a:sym typeface="PT Serif"/>
              </a:rPr>
            </a:br>
            <a:r>
              <a:rPr b="0" i="0" lang="en-US" sz="1100" u="none" cap="none" strike="noStrike">
                <a:solidFill>
                  <a:schemeClr val="dk2"/>
                </a:solidFill>
                <a:latin typeface="PT Serif"/>
                <a:ea typeface="PT Serif"/>
                <a:cs typeface="PT Serif"/>
                <a:sym typeface="PT Serif"/>
              </a:rPr>
              <a:t>Experience Designer</a:t>
            </a:r>
            <a:endParaRPr b="0" i="0" sz="1100" u="none" cap="none" strike="noStrike">
              <a:solidFill>
                <a:schemeClr val="dk2"/>
              </a:solidFill>
              <a:latin typeface="PT Serif"/>
              <a:ea typeface="PT Serif"/>
              <a:cs typeface="PT Serif"/>
              <a:sym typeface="PT Serif"/>
            </a:endParaRPr>
          </a:p>
        </p:txBody>
      </p:sp>
      <p:sp>
        <p:nvSpPr>
          <p:cNvPr id="351" name="Google Shape;351;p3"/>
          <p:cNvSpPr txBox="1"/>
          <p:nvPr/>
        </p:nvSpPr>
        <p:spPr>
          <a:xfrm>
            <a:off x="1990777" y="5512641"/>
            <a:ext cx="1422998" cy="84638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200"/>
              <a:buFont typeface="PT Serif"/>
              <a:buNone/>
            </a:pPr>
            <a:r>
              <a:rPr b="1" i="0" lang="en-US" sz="1100" u="none" cap="none" strike="noStrike">
                <a:solidFill>
                  <a:schemeClr val="dk2"/>
                </a:solidFill>
                <a:latin typeface="PT Serif"/>
                <a:ea typeface="PT Serif"/>
                <a:cs typeface="PT Serif"/>
                <a:sym typeface="PT Serif"/>
              </a:rPr>
              <a:t>Carl Dickerson</a:t>
            </a:r>
            <a:br>
              <a:rPr b="0" i="0" lang="en-US" sz="1100" u="none" cap="none" strike="noStrike">
                <a:solidFill>
                  <a:schemeClr val="dk2"/>
                </a:solidFill>
                <a:latin typeface="PT Serif"/>
                <a:ea typeface="PT Serif"/>
                <a:cs typeface="PT Serif"/>
                <a:sym typeface="PT Serif"/>
              </a:rPr>
            </a:br>
            <a:r>
              <a:rPr b="0" i="0" lang="en-US" sz="1100" u="none" cap="none" strike="noStrike">
                <a:solidFill>
                  <a:schemeClr val="dk2"/>
                </a:solidFill>
                <a:latin typeface="PT Serif"/>
                <a:ea typeface="PT Serif"/>
                <a:cs typeface="PT Serif"/>
                <a:sym typeface="PT Serif"/>
              </a:rPr>
              <a:t>Atlanta, GA</a:t>
            </a:r>
            <a:br>
              <a:rPr b="0" i="0" lang="en-US" sz="1100" u="none" cap="none" strike="noStrike">
                <a:solidFill>
                  <a:schemeClr val="dk2"/>
                </a:solidFill>
                <a:latin typeface="PT Serif"/>
                <a:ea typeface="PT Serif"/>
                <a:cs typeface="PT Serif"/>
                <a:sym typeface="PT Serif"/>
              </a:rPr>
            </a:br>
            <a:r>
              <a:rPr b="0" i="0" lang="en-US" sz="1100" u="none" cap="none" strike="noStrike">
                <a:solidFill>
                  <a:schemeClr val="dk2"/>
                </a:solidFill>
                <a:latin typeface="PT Serif"/>
                <a:ea typeface="PT Serif"/>
                <a:cs typeface="PT Serif"/>
                <a:sym typeface="PT Serif"/>
              </a:rPr>
              <a:t>Content Strategist and Plain Language Content Creator</a:t>
            </a:r>
            <a:endParaRPr b="0" i="0" sz="1100" u="none" cap="none" strike="noStrike">
              <a:solidFill>
                <a:schemeClr val="dk2"/>
              </a:solidFill>
              <a:latin typeface="PT Serif"/>
              <a:ea typeface="PT Serif"/>
              <a:cs typeface="PT Serif"/>
              <a:sym typeface="PT Serif"/>
            </a:endParaRPr>
          </a:p>
        </p:txBody>
      </p:sp>
      <p:sp>
        <p:nvSpPr>
          <p:cNvPr id="352" name="Google Shape;352;p3"/>
          <p:cNvSpPr txBox="1"/>
          <p:nvPr/>
        </p:nvSpPr>
        <p:spPr>
          <a:xfrm>
            <a:off x="368352" y="5512641"/>
            <a:ext cx="1226148" cy="5078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200"/>
              <a:buFont typeface="PT Serif"/>
              <a:buNone/>
            </a:pPr>
            <a:r>
              <a:rPr b="1" i="0" lang="en-US" sz="1100" u="none" cap="none" strike="noStrike">
                <a:solidFill>
                  <a:schemeClr val="dk2"/>
                </a:solidFill>
                <a:latin typeface="PT Serif"/>
                <a:ea typeface="PT Serif"/>
                <a:cs typeface="PT Serif"/>
                <a:sym typeface="PT Serif"/>
              </a:rPr>
              <a:t>Kit Casey</a:t>
            </a:r>
            <a:br>
              <a:rPr b="0" i="0" lang="en-US" sz="1100" u="none" cap="none" strike="noStrike">
                <a:solidFill>
                  <a:schemeClr val="dk2"/>
                </a:solidFill>
                <a:latin typeface="PT Serif"/>
                <a:ea typeface="PT Serif"/>
                <a:cs typeface="PT Serif"/>
                <a:sym typeface="PT Serif"/>
              </a:rPr>
            </a:br>
            <a:r>
              <a:rPr b="0" i="0" lang="en-US" sz="1100" u="none" cap="none" strike="noStrike">
                <a:solidFill>
                  <a:schemeClr val="dk2"/>
                </a:solidFill>
                <a:latin typeface="PT Serif"/>
                <a:ea typeface="PT Serif"/>
                <a:cs typeface="PT Serif"/>
                <a:sym typeface="PT Serif"/>
              </a:rPr>
              <a:t>Boston, MA</a:t>
            </a:r>
            <a:br>
              <a:rPr b="0" i="0" lang="en-US" sz="1100" u="none" cap="none" strike="noStrike">
                <a:solidFill>
                  <a:schemeClr val="dk2"/>
                </a:solidFill>
                <a:latin typeface="PT Serif"/>
                <a:ea typeface="PT Serif"/>
                <a:cs typeface="PT Serif"/>
                <a:sym typeface="PT Serif"/>
              </a:rPr>
            </a:br>
            <a:r>
              <a:rPr b="0" i="0" lang="en-US" sz="1100" u="none" cap="none" strike="noStrike">
                <a:solidFill>
                  <a:schemeClr val="dk2"/>
                </a:solidFill>
                <a:latin typeface="PT Serif"/>
                <a:ea typeface="PT Serif"/>
                <a:cs typeface="PT Serif"/>
                <a:sym typeface="PT Serif"/>
              </a:rPr>
              <a:t>Design Director</a:t>
            </a:r>
            <a:endParaRPr b="0" i="0" sz="1100" u="none" cap="none" strike="noStrike">
              <a:solidFill>
                <a:schemeClr val="dk2"/>
              </a:solidFill>
              <a:latin typeface="PT Serif"/>
              <a:ea typeface="PT Serif"/>
              <a:cs typeface="PT Serif"/>
              <a:sym typeface="PT Serif"/>
            </a:endParaRPr>
          </a:p>
        </p:txBody>
      </p:sp>
      <p:sp>
        <p:nvSpPr>
          <p:cNvPr id="353" name="Google Shape;353;p3"/>
          <p:cNvSpPr txBox="1"/>
          <p:nvPr/>
        </p:nvSpPr>
        <p:spPr>
          <a:xfrm>
            <a:off x="5203877" y="5512641"/>
            <a:ext cx="1226148" cy="67710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200"/>
              <a:buFont typeface="PT Serif"/>
              <a:buNone/>
            </a:pPr>
            <a:r>
              <a:rPr b="1" i="0" lang="en-US" sz="1100" u="none" cap="none" strike="noStrike">
                <a:solidFill>
                  <a:schemeClr val="dk2"/>
                </a:solidFill>
                <a:latin typeface="PT Serif"/>
                <a:ea typeface="PT Serif"/>
                <a:cs typeface="PT Serif"/>
                <a:sym typeface="PT Serif"/>
              </a:rPr>
              <a:t>James Lewis</a:t>
            </a:r>
            <a:br>
              <a:rPr b="0" i="0" lang="en-US" sz="1100" u="none" cap="none" strike="noStrike">
                <a:solidFill>
                  <a:schemeClr val="dk2"/>
                </a:solidFill>
                <a:latin typeface="PT Serif"/>
                <a:ea typeface="PT Serif"/>
                <a:cs typeface="PT Serif"/>
                <a:sym typeface="PT Serif"/>
              </a:rPr>
            </a:br>
            <a:r>
              <a:rPr b="0" i="0" lang="en-US" sz="1100" u="none" cap="none" strike="noStrike">
                <a:solidFill>
                  <a:schemeClr val="dk2"/>
                </a:solidFill>
                <a:latin typeface="PT Serif"/>
                <a:ea typeface="PT Serif"/>
                <a:cs typeface="PT Serif"/>
                <a:sym typeface="PT Serif"/>
              </a:rPr>
              <a:t>Austin, TX</a:t>
            </a:r>
            <a:br>
              <a:rPr b="0" i="0" lang="en-US" sz="1100" u="none" cap="none" strike="noStrike">
                <a:solidFill>
                  <a:schemeClr val="dk2"/>
                </a:solidFill>
                <a:latin typeface="PT Serif"/>
                <a:ea typeface="PT Serif"/>
                <a:cs typeface="PT Serif"/>
                <a:sym typeface="PT Serif"/>
              </a:rPr>
            </a:br>
            <a:r>
              <a:rPr b="0" i="0" lang="en-US" sz="1100" u="none" cap="none" strike="noStrike">
                <a:solidFill>
                  <a:schemeClr val="dk2"/>
                </a:solidFill>
                <a:latin typeface="PT Serif"/>
                <a:ea typeface="PT Serif"/>
                <a:cs typeface="PT Serif"/>
                <a:sym typeface="PT Serif"/>
              </a:rPr>
              <a:t>Accessibility and UX Research Lead</a:t>
            </a:r>
            <a:endParaRPr b="0" i="0" sz="1100" u="none" cap="none" strike="noStrike">
              <a:solidFill>
                <a:schemeClr val="dk2"/>
              </a:solidFill>
              <a:latin typeface="PT Serif"/>
              <a:ea typeface="PT Serif"/>
              <a:cs typeface="PT Serif"/>
              <a:sym typeface="PT Serif"/>
            </a:endParaRPr>
          </a:p>
        </p:txBody>
      </p:sp>
      <p:sp>
        <p:nvSpPr>
          <p:cNvPr id="354" name="Google Shape;354;p3"/>
          <p:cNvSpPr txBox="1"/>
          <p:nvPr/>
        </p:nvSpPr>
        <p:spPr>
          <a:xfrm>
            <a:off x="7652740" y="5512641"/>
            <a:ext cx="1226148" cy="33855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200"/>
              <a:buFont typeface="PT Serif"/>
              <a:buNone/>
            </a:pPr>
            <a:r>
              <a:rPr b="1" i="0" lang="en-US" sz="1100" u="none" cap="none" strike="noStrike">
                <a:solidFill>
                  <a:schemeClr val="dk2"/>
                </a:solidFill>
                <a:latin typeface="PT Serif"/>
                <a:ea typeface="PT Serif"/>
                <a:cs typeface="PT Serif"/>
                <a:sym typeface="PT Serif"/>
              </a:rPr>
              <a:t>Will Reynolds </a:t>
            </a:r>
            <a:br>
              <a:rPr b="0" i="0" lang="en-US" sz="1100" u="none" cap="none" strike="noStrike">
                <a:solidFill>
                  <a:schemeClr val="dk2"/>
                </a:solidFill>
                <a:latin typeface="PT Serif"/>
                <a:ea typeface="PT Serif"/>
                <a:cs typeface="PT Serif"/>
                <a:sym typeface="PT Serif"/>
              </a:rPr>
            </a:br>
            <a:r>
              <a:rPr b="0" i="0" lang="en-US" sz="1100" u="none" cap="none" strike="noStrike">
                <a:solidFill>
                  <a:schemeClr val="dk2"/>
                </a:solidFill>
                <a:latin typeface="PT Serif"/>
                <a:ea typeface="PT Serif"/>
                <a:cs typeface="PT Serif"/>
                <a:sym typeface="PT Serif"/>
              </a:rPr>
              <a:t>Serve</a:t>
            </a:r>
            <a:endParaRPr b="0" i="0" sz="1100" u="none" cap="none" strike="noStrike">
              <a:solidFill>
                <a:schemeClr val="dk2"/>
              </a:solidFill>
              <a:latin typeface="PT Serif"/>
              <a:ea typeface="PT Serif"/>
              <a:cs typeface="PT Serif"/>
              <a:sym typeface="PT Serif"/>
            </a:endParaRPr>
          </a:p>
        </p:txBody>
      </p:sp>
      <p:sp>
        <p:nvSpPr>
          <p:cNvPr id="355" name="Google Shape;355;p3"/>
          <p:cNvSpPr txBox="1"/>
          <p:nvPr/>
        </p:nvSpPr>
        <p:spPr>
          <a:xfrm>
            <a:off x="9071965" y="5512641"/>
            <a:ext cx="1226148" cy="33855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1200"/>
              <a:buFont typeface="PT Serif"/>
              <a:buNone/>
            </a:pPr>
            <a:r>
              <a:rPr b="1" i="0" lang="en-US" sz="1100" u="none" cap="none" strike="noStrike">
                <a:solidFill>
                  <a:schemeClr val="dk2"/>
                </a:solidFill>
                <a:latin typeface="PT Serif"/>
                <a:ea typeface="PT Serif"/>
                <a:cs typeface="PT Serif"/>
                <a:sym typeface="PT Serif"/>
              </a:rPr>
              <a:t>Ben Morris</a:t>
            </a:r>
            <a:endParaRPr b="0" i="0" sz="1100" u="none" cap="none" strike="noStrike">
              <a:solidFill>
                <a:schemeClr val="dk2"/>
              </a:solidFill>
              <a:latin typeface="PT Serif"/>
              <a:ea typeface="PT Serif"/>
              <a:cs typeface="PT Serif"/>
              <a:sym typeface="PT Serif"/>
            </a:endParaRPr>
          </a:p>
          <a:p>
            <a:pPr indent="0" lvl="0" marL="0" marR="0" rtl="0" algn="l">
              <a:lnSpc>
                <a:spcPct val="100000"/>
              </a:lnSpc>
              <a:spcBef>
                <a:spcPts val="0"/>
              </a:spcBef>
              <a:spcAft>
                <a:spcPts val="0"/>
              </a:spcAft>
              <a:buClr>
                <a:schemeClr val="dk2"/>
              </a:buClr>
              <a:buSzPts val="1200"/>
              <a:buFont typeface="PT Serif"/>
              <a:buNone/>
            </a:pPr>
            <a:r>
              <a:rPr b="0" i="0" lang="en-US" sz="1100" u="none" cap="none" strike="noStrike">
                <a:solidFill>
                  <a:schemeClr val="dk2"/>
                </a:solidFill>
                <a:latin typeface="PT Serif"/>
                <a:ea typeface="PT Serif"/>
                <a:cs typeface="PT Serif"/>
                <a:sym typeface="PT Serif"/>
              </a:rPr>
              <a:t>Pluribus</a:t>
            </a:r>
            <a:endParaRPr b="0" i="0" sz="1100" u="none" cap="none" strike="noStrike">
              <a:solidFill>
                <a:schemeClr val="dk2"/>
              </a:solidFill>
              <a:latin typeface="PT Serif"/>
              <a:ea typeface="PT Serif"/>
              <a:cs typeface="PT Serif"/>
              <a:sym typeface="PT Serif"/>
            </a:endParaRPr>
          </a:p>
        </p:txBody>
      </p:sp>
      <p:pic>
        <p:nvPicPr>
          <p:cNvPr id="356" name="Google Shape;356;p3"/>
          <p:cNvPicPr preferRelativeResize="0"/>
          <p:nvPr/>
        </p:nvPicPr>
        <p:blipFill rotWithShape="1">
          <a:blip r:embed="rId10">
            <a:alphaModFix/>
          </a:blip>
          <a:srcRect b="0" l="0" r="0" t="0"/>
          <a:stretch/>
        </p:blipFill>
        <p:spPr>
          <a:xfrm>
            <a:off x="2012489" y="4426750"/>
            <a:ext cx="900063" cy="900063"/>
          </a:xfrm>
          <a:prstGeom prst="ellipse">
            <a:avLst/>
          </a:prstGeom>
          <a:noFill/>
          <a:ln>
            <a:noFill/>
          </a:ln>
        </p:spPr>
      </p:pic>
      <p:pic>
        <p:nvPicPr>
          <p:cNvPr id="357" name="Google Shape;357;p3"/>
          <p:cNvPicPr preferRelativeResize="0"/>
          <p:nvPr/>
        </p:nvPicPr>
        <p:blipFill rotWithShape="1">
          <a:blip r:embed="rId11">
            <a:alphaModFix/>
          </a:blip>
          <a:srcRect b="20393" l="16160" r="11694" t="7457"/>
          <a:stretch/>
        </p:blipFill>
        <p:spPr>
          <a:xfrm>
            <a:off x="355652" y="4426750"/>
            <a:ext cx="900063" cy="900063"/>
          </a:xfrm>
          <a:prstGeom prst="ellipse">
            <a:avLst/>
          </a:prstGeom>
          <a:noFill/>
          <a:ln>
            <a:noFill/>
          </a:ln>
        </p:spPr>
      </p:pic>
      <p:pic>
        <p:nvPicPr>
          <p:cNvPr id="358" name="Google Shape;358;p3"/>
          <p:cNvPicPr preferRelativeResize="0"/>
          <p:nvPr/>
        </p:nvPicPr>
        <p:blipFill rotWithShape="1">
          <a:blip r:embed="rId12">
            <a:alphaModFix/>
          </a:blip>
          <a:srcRect b="0" l="0" r="0" t="0"/>
          <a:stretch/>
        </p:blipFill>
        <p:spPr>
          <a:xfrm>
            <a:off x="5305477" y="4426750"/>
            <a:ext cx="900063" cy="900063"/>
          </a:xfrm>
          <a:prstGeom prst="ellipse">
            <a:avLst/>
          </a:prstGeom>
          <a:noFill/>
          <a:ln>
            <a:noFill/>
          </a:ln>
        </p:spPr>
      </p:pic>
      <p:pic>
        <p:nvPicPr>
          <p:cNvPr id="359" name="Google Shape;359;p3"/>
          <p:cNvPicPr preferRelativeResize="0"/>
          <p:nvPr/>
        </p:nvPicPr>
        <p:blipFill rotWithShape="1">
          <a:blip r:embed="rId13">
            <a:alphaModFix/>
          </a:blip>
          <a:srcRect b="16392" l="12757" r="20028" t="16393"/>
          <a:stretch/>
        </p:blipFill>
        <p:spPr>
          <a:xfrm>
            <a:off x="3660424" y="4426750"/>
            <a:ext cx="900063" cy="900063"/>
          </a:xfrm>
          <a:prstGeom prst="ellipse">
            <a:avLst/>
          </a:prstGeom>
          <a:noFill/>
          <a:ln>
            <a:noFill/>
          </a:ln>
        </p:spPr>
      </p:pic>
      <p:pic>
        <p:nvPicPr>
          <p:cNvPr id="360" name="Google Shape;360;p3"/>
          <p:cNvPicPr preferRelativeResize="0"/>
          <p:nvPr/>
        </p:nvPicPr>
        <p:blipFill rotWithShape="1">
          <a:blip r:embed="rId14">
            <a:alphaModFix/>
          </a:blip>
          <a:srcRect b="0" l="0" r="0" t="0"/>
          <a:stretch/>
        </p:blipFill>
        <p:spPr>
          <a:xfrm>
            <a:off x="7640040" y="4458500"/>
            <a:ext cx="900063" cy="900063"/>
          </a:xfrm>
          <a:prstGeom prst="ellipse">
            <a:avLst/>
          </a:prstGeom>
          <a:noFill/>
          <a:ln>
            <a:noFill/>
          </a:ln>
        </p:spPr>
      </p:pic>
      <p:pic>
        <p:nvPicPr>
          <p:cNvPr id="361" name="Google Shape;361;p3"/>
          <p:cNvPicPr preferRelativeResize="0"/>
          <p:nvPr/>
        </p:nvPicPr>
        <p:blipFill rotWithShape="1">
          <a:blip r:embed="rId15">
            <a:alphaModFix/>
          </a:blip>
          <a:srcRect b="0" l="0" r="0" t="0"/>
          <a:stretch/>
        </p:blipFill>
        <p:spPr>
          <a:xfrm>
            <a:off x="9059265" y="4458500"/>
            <a:ext cx="900063" cy="900063"/>
          </a:xfrm>
          <a:prstGeom prst="ellipse">
            <a:avLst/>
          </a:prstGeom>
          <a:noFill/>
          <a:ln>
            <a:noFill/>
          </a:ln>
        </p:spPr>
      </p:pic>
      <p:sp>
        <p:nvSpPr>
          <p:cNvPr id="362" name="Google Shape;362;p3"/>
          <p:cNvSpPr txBox="1"/>
          <p:nvPr/>
        </p:nvSpPr>
        <p:spPr>
          <a:xfrm>
            <a:off x="7531152" y="6280128"/>
            <a:ext cx="4236825" cy="110800"/>
          </a:xfrm>
          <a:prstGeom prst="rect">
            <a:avLst/>
          </a:prstGeom>
          <a:noFill/>
          <a:ln>
            <a:noFill/>
          </a:ln>
        </p:spPr>
        <p:txBody>
          <a:bodyPr anchorCtr="0" anchor="t" bIns="0" lIns="0" spcFirstLastPara="1" rIns="0" wrap="square" tIns="0">
            <a:spAutoFit/>
          </a:bodyPr>
          <a:lstStyle/>
          <a:p>
            <a:pPr indent="0" lvl="0" marL="0" marR="0" rtl="0" algn="r">
              <a:lnSpc>
                <a:spcPct val="90000"/>
              </a:lnSpc>
              <a:spcBef>
                <a:spcPts val="0"/>
              </a:spcBef>
              <a:spcAft>
                <a:spcPts val="0"/>
              </a:spcAft>
              <a:buClr>
                <a:srgbClr val="303A46"/>
              </a:buClr>
              <a:buSzPts val="800"/>
              <a:buFont typeface="Arial"/>
              <a:buNone/>
            </a:pPr>
            <a:r>
              <a:rPr b="0" i="1" lang="en-US" sz="800" u="none" cap="none" strike="noStrike">
                <a:solidFill>
                  <a:srgbClr val="303A46"/>
                </a:solidFill>
                <a:latin typeface="PT Serif"/>
                <a:ea typeface="PT Serif"/>
                <a:cs typeface="PT Serif"/>
                <a:sym typeface="PT Serif"/>
              </a:rPr>
              <a:t>*Day to day working team will be adjusted through project lifecycle if new skillset needs arise</a:t>
            </a:r>
            <a:endParaRPr b="0" i="0" sz="1400" u="none" cap="none" strike="noStrike">
              <a:solidFill>
                <a:srgbClr val="000000"/>
              </a:solidFill>
              <a:latin typeface="Arial"/>
              <a:ea typeface="Arial"/>
              <a:cs typeface="Arial"/>
              <a:sym typeface="Arial"/>
            </a:endParaRPr>
          </a:p>
        </p:txBody>
      </p:sp>
      <p:sp>
        <p:nvSpPr>
          <p:cNvPr id="363" name="Google Shape;363;p3"/>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364" name="Google Shape;364;p3"/>
          <p:cNvSpPr txBox="1"/>
          <p:nvPr/>
        </p:nvSpPr>
        <p:spPr>
          <a:xfrm>
            <a:off x="360414" y="1182240"/>
            <a:ext cx="6285631" cy="2154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400" u="none" cap="none" strike="noStrike">
                <a:solidFill>
                  <a:srgbClr val="0071BF"/>
                </a:solidFill>
                <a:latin typeface="PT Serif"/>
                <a:ea typeface="PT Serif"/>
                <a:cs typeface="PT Serif"/>
                <a:sym typeface="PT Serif"/>
              </a:rPr>
              <a:t>Core team</a:t>
            </a:r>
            <a:endParaRPr b="0" i="0" sz="1600" u="none" cap="none" strike="noStrike">
              <a:solidFill>
                <a:srgbClr val="0071BF"/>
              </a:solidFill>
              <a:latin typeface="PT Serif"/>
              <a:ea typeface="PT Serif"/>
              <a:cs typeface="PT Serif"/>
              <a:sym typeface="PT Serif"/>
            </a:endParaRPr>
          </a:p>
        </p:txBody>
      </p:sp>
      <p:sp>
        <p:nvSpPr>
          <p:cNvPr id="365" name="Google Shape;365;p3"/>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sp>
        <p:nvSpPr>
          <p:cNvPr id="366" name="Google Shape;366;p3"/>
          <p:cNvSpPr txBox="1"/>
          <p:nvPr/>
        </p:nvSpPr>
        <p:spPr>
          <a:xfrm>
            <a:off x="7650213" y="1182240"/>
            <a:ext cx="1269131" cy="1900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400" u="none" cap="none" strike="noStrike">
                <a:solidFill>
                  <a:srgbClr val="0071BF"/>
                </a:solidFill>
                <a:latin typeface="PT Serif"/>
                <a:ea typeface="PT Serif"/>
                <a:cs typeface="PT Serif"/>
                <a:sym typeface="PT Serif"/>
              </a:rPr>
              <a:t>Executive team</a:t>
            </a:r>
            <a:endParaRPr b="0" i="0" sz="1600" u="none" cap="none" strike="noStrike">
              <a:solidFill>
                <a:srgbClr val="0071BF"/>
              </a:solidFill>
              <a:latin typeface="PT Serif"/>
              <a:ea typeface="PT Serif"/>
              <a:cs typeface="PT Serif"/>
              <a:sym typeface="PT Serif"/>
            </a:endParaRPr>
          </a:p>
        </p:txBody>
      </p:sp>
      <p:cxnSp>
        <p:nvCxnSpPr>
          <p:cNvPr id="367" name="Google Shape;367;p3"/>
          <p:cNvCxnSpPr/>
          <p:nvPr/>
        </p:nvCxnSpPr>
        <p:spPr>
          <a:xfrm rot="10800000">
            <a:off x="341313" y="3972687"/>
            <a:ext cx="6273800" cy="3093"/>
          </a:xfrm>
          <a:prstGeom prst="straightConnector1">
            <a:avLst/>
          </a:prstGeom>
          <a:noFill/>
          <a:ln cap="flat" cmpd="sng" w="9525">
            <a:solidFill>
              <a:srgbClr val="C7C7C7"/>
            </a:solidFill>
            <a:prstDash val="solid"/>
            <a:miter lim="800000"/>
            <a:headEnd len="sm" w="sm" type="none"/>
            <a:tailEnd len="sm" w="sm" type="none"/>
          </a:ln>
        </p:spPr>
      </p:cxnSp>
      <p:cxnSp>
        <p:nvCxnSpPr>
          <p:cNvPr id="368" name="Google Shape;368;p3"/>
          <p:cNvCxnSpPr/>
          <p:nvPr/>
        </p:nvCxnSpPr>
        <p:spPr>
          <a:xfrm flipH="1">
            <a:off x="4906963" y="2007279"/>
            <a:ext cx="25400" cy="1635207"/>
          </a:xfrm>
          <a:prstGeom prst="straightConnector1">
            <a:avLst/>
          </a:prstGeom>
          <a:noFill/>
          <a:ln cap="flat" cmpd="sng" w="9525">
            <a:solidFill>
              <a:srgbClr val="C7C7C7"/>
            </a:solidFill>
            <a:prstDash val="solid"/>
            <a:miter lim="800000"/>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78"/>
          <p:cNvSpPr txBox="1"/>
          <p:nvPr/>
        </p:nvSpPr>
        <p:spPr>
          <a:xfrm>
            <a:off x="3352544" y="6605412"/>
            <a:ext cx="7636706" cy="221599"/>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303A46"/>
              </a:buClr>
              <a:buSzPts val="800"/>
              <a:buFont typeface="Arial"/>
              <a:buNone/>
            </a:pPr>
            <a:r>
              <a:rPr b="0" i="0" lang="en-US" sz="800" u="none" cap="none" strike="noStrike">
                <a:solidFill>
                  <a:srgbClr val="303A46"/>
                </a:solidFill>
                <a:latin typeface="PT Serif"/>
                <a:ea typeface="PT Serif"/>
                <a:cs typeface="PT Serif"/>
                <a:sym typeface="PT Serif"/>
              </a:rPr>
              <a:t>*VA-PO attended all stakeholder sessions alongside team so post-meeting debrief not needed</a:t>
            </a:r>
            <a:br>
              <a:rPr b="0" i="0" lang="en-US" sz="800" u="none" cap="none" strike="noStrike">
                <a:solidFill>
                  <a:srgbClr val="303A46"/>
                </a:solidFill>
                <a:latin typeface="PT Serif"/>
                <a:ea typeface="PT Serif"/>
                <a:cs typeface="PT Serif"/>
                <a:sym typeface="PT Serif"/>
              </a:rPr>
            </a:br>
            <a:r>
              <a:rPr b="0" i="0" lang="en-US" sz="800" u="none" cap="none" strike="noStrike">
                <a:solidFill>
                  <a:srgbClr val="303A46"/>
                </a:solidFill>
                <a:latin typeface="PT Serif"/>
                <a:ea typeface="PT Serif"/>
                <a:cs typeface="PT Serif"/>
                <a:sym typeface="PT Serif"/>
              </a:rPr>
              <a:t>Note: Not an exhaustive list of all stories completed in this sprint; does not include stories such as Platform Orientation, Offboarding, collaboration cycle meetings, etc.</a:t>
            </a:r>
            <a:endParaRPr b="0" i="0" sz="1400" u="none" cap="none" strike="noStrike">
              <a:solidFill>
                <a:srgbClr val="000000"/>
              </a:solidFill>
              <a:latin typeface="Arial"/>
              <a:ea typeface="Arial"/>
              <a:cs typeface="Arial"/>
              <a:sym typeface="Arial"/>
            </a:endParaRPr>
          </a:p>
        </p:txBody>
      </p:sp>
      <p:graphicFrame>
        <p:nvGraphicFramePr>
          <p:cNvPr id="846" name="Google Shape;846;p78"/>
          <p:cNvGraphicFramePr/>
          <p:nvPr/>
        </p:nvGraphicFramePr>
        <p:xfrm>
          <a:off x="352500" y="768809"/>
          <a:ext cx="3000000" cy="3000000"/>
        </p:xfrm>
        <a:graphic>
          <a:graphicData uri="http://schemas.openxmlformats.org/drawingml/2006/table">
            <a:tbl>
              <a:tblPr bandRow="1" firstRow="1">
                <a:noFill/>
                <a:tableStyleId>{591EC096-9186-4C4E-B720-F4549B61595F}</a:tableStyleId>
              </a:tblPr>
              <a:tblGrid>
                <a:gridCol w="854850"/>
                <a:gridCol w="3695650"/>
                <a:gridCol w="729975"/>
                <a:gridCol w="931675"/>
                <a:gridCol w="3241750"/>
                <a:gridCol w="944050"/>
                <a:gridCol w="1275325"/>
              </a:tblGrid>
              <a:tr h="400050">
                <a:tc>
                  <a:txBody>
                    <a:bodyPr/>
                    <a:lstStyle/>
                    <a:p>
                      <a:pPr indent="0" lvl="0" marL="0" marR="0" rtl="0" algn="l">
                        <a:lnSpc>
                          <a:spcPct val="100000"/>
                        </a:lnSpc>
                        <a:spcBef>
                          <a:spcPts val="0"/>
                        </a:spcBef>
                        <a:spcAft>
                          <a:spcPts val="0"/>
                        </a:spcAft>
                        <a:buClr>
                          <a:schemeClr val="lt1"/>
                        </a:buClr>
                        <a:buSzPts val="1050"/>
                        <a:buFont typeface="PT Serif"/>
                        <a:buNone/>
                      </a:pPr>
                      <a:r>
                        <a:rPr b="1" i="0" lang="en-US" sz="1050" u="none" cap="none" strike="noStrike">
                          <a:solidFill>
                            <a:schemeClr val="dk1"/>
                          </a:solidFill>
                          <a:latin typeface="Source Sans Pro"/>
                          <a:ea typeface="Source Sans Pro"/>
                          <a:cs typeface="Source Sans Pro"/>
                          <a:sym typeface="Source Sans Pro"/>
                        </a:rPr>
                        <a:t>EPIC</a:t>
                      </a:r>
                      <a:endParaRPr sz="1400" u="none" cap="none" strike="noStrike">
                        <a:solidFill>
                          <a:schemeClr val="dk1"/>
                        </a:solidFill>
                        <a:latin typeface="Source Sans Pro"/>
                        <a:ea typeface="Source Sans Pro"/>
                        <a:cs typeface="Source Sans Pro"/>
                        <a:sym typeface="Source Sans Pro"/>
                      </a:endParaRPr>
                    </a:p>
                  </a:txBody>
                  <a:tcPr marT="45725" marB="91450" marR="91450" marL="0" anchor="b">
                    <a:lnR cap="flat" cmpd="sng" w="9525">
                      <a:solidFill>
                        <a:srgbClr val="000000">
                          <a:alpha val="0"/>
                        </a:srgbClr>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1050"/>
                        <a:buFont typeface="PT Serif"/>
                        <a:buNone/>
                      </a:pPr>
                      <a:r>
                        <a:rPr b="1" i="0" lang="en-US" sz="1050" u="none" cap="none" strike="noStrike">
                          <a:solidFill>
                            <a:schemeClr val="dk1"/>
                          </a:solidFill>
                          <a:latin typeface="Source Sans Pro"/>
                          <a:ea typeface="Source Sans Pro"/>
                          <a:cs typeface="Source Sans Pro"/>
                          <a:sym typeface="Source Sans Pro"/>
                        </a:rPr>
                        <a:t>STORY</a:t>
                      </a:r>
                      <a:endParaRPr b="1" i="0" sz="1050" u="none" cap="none" strike="noStrike">
                        <a:solidFill>
                          <a:schemeClr val="dk1"/>
                        </a:solidFill>
                        <a:latin typeface="Source Sans Pro"/>
                        <a:ea typeface="Source Sans Pro"/>
                        <a:cs typeface="Source Sans Pro"/>
                        <a:sym typeface="Source Sans Pro"/>
                      </a:endParaRPr>
                    </a:p>
                  </a:txBody>
                  <a:tcPr marT="45725" marB="91450" marR="9145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1050"/>
                        <a:buFont typeface="PT Serif"/>
                        <a:buNone/>
                      </a:pPr>
                      <a:r>
                        <a:rPr b="1" i="0" lang="en-US" sz="1050" u="none" cap="none" strike="noStrike">
                          <a:solidFill>
                            <a:schemeClr val="dk1"/>
                          </a:solidFill>
                          <a:latin typeface="Source Sans Pro"/>
                          <a:ea typeface="Source Sans Pro"/>
                          <a:cs typeface="Source Sans Pro"/>
                          <a:sym typeface="Source Sans Pro"/>
                        </a:rPr>
                        <a:t>ESTIMATE</a:t>
                      </a:r>
                      <a:endParaRPr sz="1400" u="none" cap="none" strike="noStrike">
                        <a:solidFill>
                          <a:schemeClr val="dk1"/>
                        </a:solidFill>
                        <a:latin typeface="Source Sans Pro"/>
                        <a:ea typeface="Source Sans Pro"/>
                        <a:cs typeface="Source Sans Pro"/>
                        <a:sym typeface="Source Sans Pro"/>
                      </a:endParaRPr>
                    </a:p>
                  </a:txBody>
                  <a:tcPr marT="45725" marB="91450" marR="9145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1050"/>
                        <a:buFont typeface="PT Serif"/>
                        <a:buNone/>
                      </a:pPr>
                      <a:r>
                        <a:rPr b="1" i="0" lang="en-US" sz="1050" u="none" cap="none" strike="noStrike">
                          <a:solidFill>
                            <a:schemeClr val="dk1"/>
                          </a:solidFill>
                          <a:latin typeface="Source Sans Pro"/>
                          <a:ea typeface="Source Sans Pro"/>
                          <a:cs typeface="Source Sans Pro"/>
                          <a:sym typeface="Source Sans Pro"/>
                        </a:rPr>
                        <a:t>ASSIGNED TO</a:t>
                      </a:r>
                      <a:endParaRPr sz="1400" u="none" cap="none" strike="noStrike">
                        <a:solidFill>
                          <a:schemeClr val="dk1"/>
                        </a:solidFill>
                        <a:latin typeface="Source Sans Pro"/>
                        <a:ea typeface="Source Sans Pro"/>
                        <a:cs typeface="Source Sans Pro"/>
                        <a:sym typeface="Source Sans Pro"/>
                      </a:endParaRPr>
                    </a:p>
                  </a:txBody>
                  <a:tcPr marT="45725" marB="91450" marR="9145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1050"/>
                        <a:buFont typeface="PT Serif"/>
                        <a:buNone/>
                      </a:pPr>
                      <a:r>
                        <a:rPr b="1" i="0" lang="en-US" sz="1050" u="none" cap="none" strike="noStrike">
                          <a:solidFill>
                            <a:schemeClr val="dk1"/>
                          </a:solidFill>
                          <a:latin typeface="Source Sans Pro"/>
                          <a:ea typeface="Source Sans Pro"/>
                          <a:cs typeface="Source Sans Pro"/>
                          <a:sym typeface="Source Sans Pro"/>
                        </a:rPr>
                        <a:t>OUTPUT</a:t>
                      </a:r>
                      <a:endParaRPr b="1" i="0" sz="1050" u="none" cap="none" strike="noStrike">
                        <a:solidFill>
                          <a:schemeClr val="dk1"/>
                        </a:solidFill>
                        <a:latin typeface="Source Sans Pro"/>
                        <a:ea typeface="Source Sans Pro"/>
                        <a:cs typeface="Source Sans Pro"/>
                        <a:sym typeface="Source Sans Pro"/>
                      </a:endParaRPr>
                    </a:p>
                  </a:txBody>
                  <a:tcPr marT="45725" marB="91450" marR="9145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1050"/>
                        <a:buFont typeface="PT Serif"/>
                        <a:buNone/>
                      </a:pPr>
                      <a:r>
                        <a:rPr b="1" i="0" lang="en-US" sz="1050" u="none" cap="none" strike="noStrike">
                          <a:solidFill>
                            <a:schemeClr val="dk1"/>
                          </a:solidFill>
                          <a:latin typeface="Source Sans Pro"/>
                          <a:ea typeface="Source Sans Pro"/>
                          <a:cs typeface="Source Sans Pro"/>
                          <a:sym typeface="Source Sans Pro"/>
                        </a:rPr>
                        <a:t>REVIEWED WITH VA-PO</a:t>
                      </a:r>
                      <a:endParaRPr b="1" i="0" sz="1050" u="none" cap="none" strike="noStrike">
                        <a:solidFill>
                          <a:schemeClr val="dk1"/>
                        </a:solidFill>
                        <a:latin typeface="Source Sans Pro"/>
                        <a:ea typeface="Source Sans Pro"/>
                        <a:cs typeface="Source Sans Pro"/>
                        <a:sym typeface="Source Sans Pro"/>
                      </a:endParaRPr>
                    </a:p>
                  </a:txBody>
                  <a:tcPr marT="45725" marB="91450" marR="9145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1050"/>
                        <a:buFont typeface="PT Serif"/>
                        <a:buNone/>
                      </a:pPr>
                      <a:r>
                        <a:rPr b="1" i="0" lang="en-US" sz="1050" u="none" cap="none" strike="noStrike">
                          <a:solidFill>
                            <a:schemeClr val="dk1"/>
                          </a:solidFill>
                          <a:latin typeface="Source Sans Pro"/>
                          <a:ea typeface="Source Sans Pro"/>
                          <a:cs typeface="Source Sans Pro"/>
                          <a:sym typeface="Source Sans Pro"/>
                        </a:rPr>
                        <a:t>SPRINT TEAM GOAL COMPLETED?</a:t>
                      </a:r>
                      <a:endParaRPr sz="1400" u="none" cap="none" strike="noStrike">
                        <a:solidFill>
                          <a:schemeClr val="dk1"/>
                        </a:solidFill>
                        <a:latin typeface="Source Sans Pro"/>
                        <a:ea typeface="Source Sans Pro"/>
                        <a:cs typeface="Source Sans Pro"/>
                        <a:sym typeface="Source Sans Pro"/>
                      </a:endParaRPr>
                    </a:p>
                  </a:txBody>
                  <a:tcPr marT="45725" marB="91450" marR="9145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12700">
                      <a:solidFill>
                        <a:schemeClr val="dk1"/>
                      </a:solidFill>
                      <a:prstDash val="solid"/>
                      <a:round/>
                      <a:headEnd len="sm" w="sm" type="none"/>
                      <a:tailEnd len="sm" w="sm" type="none"/>
                    </a:lnB>
                  </a:tcPr>
                </a:tc>
              </a:tr>
              <a:tr h="305925">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Product</a:t>
                      </a:r>
                      <a:endParaRPr sz="1000" u="none" cap="none" strike="noStrike">
                        <a:latin typeface="Source Sans Pro"/>
                        <a:ea typeface="Source Sans Pro"/>
                        <a:cs typeface="Source Sans Pro"/>
                        <a:sym typeface="Source Sans Pro"/>
                      </a:endParaRPr>
                    </a:p>
                  </a:txBody>
                  <a:tcPr marT="91450" marB="45725" marR="365750" marL="0">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1" i="0" lang="en-US" sz="1000" u="sng" cap="none" strike="noStrike">
                          <a:solidFill>
                            <a:srgbClr val="0071C0"/>
                          </a:solidFill>
                          <a:latin typeface="PT Serif"/>
                          <a:ea typeface="PT Serif"/>
                          <a:cs typeface="PT Serif"/>
                          <a:sym typeface="PT Serif"/>
                          <a:hlinkClick r:id="rId3">
                            <a:extLst>
                              <a:ext uri="{A12FA001-AC4F-418D-AE19-62706E023703}">
                                <ahyp:hlinkClr val="tx"/>
                              </a:ext>
                            </a:extLst>
                          </a:hlinkClick>
                        </a:rPr>
                        <a:t>#</a:t>
                      </a:r>
                      <a:r>
                        <a:rPr b="1" i="0" lang="en-US" sz="1000" u="sng" cap="none" strike="noStrike">
                          <a:solidFill>
                            <a:srgbClr val="0365B9"/>
                          </a:solidFill>
                          <a:latin typeface="PT Serif"/>
                          <a:ea typeface="PT Serif"/>
                          <a:cs typeface="PT Serif"/>
                          <a:sym typeface="PT Serif"/>
                          <a:hlinkClick r:id="rId4">
                            <a:extLst>
                              <a:ext uri="{A12FA001-AC4F-418D-AE19-62706E023703}">
                                <ahyp:hlinkClr val="tx"/>
                              </a:ext>
                            </a:extLst>
                          </a:hlinkClick>
                        </a:rPr>
                        <a:t>35968 Conduct product discovery through stakeholder interviews to pull insights</a:t>
                      </a:r>
                      <a:endParaRPr b="1" i="0" sz="1000" u="none" cap="none" strike="noStrike">
                        <a:solidFill>
                          <a:srgbClr val="0365B9"/>
                        </a:solidFill>
                        <a:latin typeface="PT Serif"/>
                        <a:ea typeface="PT Serif"/>
                        <a:cs typeface="PT Serif"/>
                        <a:sym typeface="PT Serif"/>
                      </a:endParaRPr>
                    </a:p>
                  </a:txBody>
                  <a:tcPr marT="91450" marB="45725" marR="27432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5</a:t>
                      </a:r>
                      <a:endParaRPr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Carl</a:t>
                      </a:r>
                      <a:endParaRPr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202120"/>
                        </a:buClr>
                        <a:buSzPts val="1575"/>
                        <a:buFont typeface="Arial"/>
                        <a:buChar char="•"/>
                      </a:pPr>
                      <a:r>
                        <a:rPr b="0" i="0" lang="en-US" sz="1000" u="sng" cap="none" strike="noStrike">
                          <a:solidFill>
                            <a:schemeClr val="hlink"/>
                          </a:solidFill>
                          <a:latin typeface="Source Sans Pro"/>
                          <a:ea typeface="Source Sans Pro"/>
                          <a:cs typeface="Source Sans Pro"/>
                          <a:sym typeface="Source Sans Pro"/>
                          <a:hlinkClick r:id="rId5"/>
                        </a:rPr>
                        <a:t>Stakeholder Interview Notes</a:t>
                      </a:r>
                      <a:endParaRPr sz="1000" u="none" cap="none" strike="noStrike">
                        <a:latin typeface="Source Sans Pro"/>
                        <a:ea typeface="Source Sans Pro"/>
                        <a:cs typeface="Source Sans Pro"/>
                        <a:sym typeface="Source Sans Pro"/>
                      </a:endParaRPr>
                    </a:p>
                  </a:txBody>
                  <a:tcPr marT="91450" marB="45725" marR="27432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N/A*</a:t>
                      </a:r>
                      <a:endParaRPr b="0"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C7C7C7"/>
                      </a:solidFill>
                      <a:prstDash val="solid"/>
                      <a:round/>
                      <a:headEnd len="sm" w="sm" type="none"/>
                      <a:tailEnd len="sm" w="sm" type="none"/>
                    </a:lnB>
                  </a:tcPr>
                </a:tc>
              </a:tr>
              <a:tr h="305925">
                <a:tc>
                  <a:txBody>
                    <a:bodyPr/>
                    <a:lstStyle/>
                    <a:p>
                      <a:pPr indent="0" lvl="0" marL="0" marR="0" rtl="0" algn="l">
                        <a:lnSpc>
                          <a:spcPct val="100000"/>
                        </a:lnSpc>
                        <a:spcBef>
                          <a:spcPts val="0"/>
                        </a:spcBef>
                        <a:spcAft>
                          <a:spcPts val="0"/>
                        </a:spcAft>
                        <a:buClr>
                          <a:srgbClr val="000000"/>
                        </a:buClr>
                        <a:buSzPts val="1050"/>
                        <a:buFont typeface="Arial"/>
                        <a:buNone/>
                      </a:pPr>
                      <a:r>
                        <a:rPr b="0" i="0" lang="en-US" sz="1000" u="none" cap="none" strike="noStrike">
                          <a:solidFill>
                            <a:schemeClr val="dk2"/>
                          </a:solidFill>
                          <a:latin typeface="Source Sans Pro"/>
                          <a:ea typeface="Source Sans Pro"/>
                          <a:cs typeface="Source Sans Pro"/>
                          <a:sym typeface="Source Sans Pro"/>
                        </a:rPr>
                        <a:t>Product</a:t>
                      </a:r>
                      <a:endParaRPr sz="1000" u="none" cap="none" strike="noStrike">
                        <a:latin typeface="Source Sans Pro"/>
                        <a:ea typeface="Source Sans Pro"/>
                        <a:cs typeface="Source Sans Pro"/>
                        <a:sym typeface="Source Sans Pro"/>
                      </a:endParaRPr>
                    </a:p>
                  </a:txBody>
                  <a:tcPr marT="91450" marB="45725" marR="365750" marL="0">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b="1" i="0" lang="en-US" sz="1000" u="sng" cap="none" strike="noStrike">
                          <a:solidFill>
                            <a:schemeClr val="hlink"/>
                          </a:solidFill>
                          <a:latin typeface="PT Serif"/>
                          <a:ea typeface="PT Serif"/>
                          <a:cs typeface="PT Serif"/>
                          <a:sym typeface="PT Serif"/>
                          <a:hlinkClick r:id="rId6"/>
                        </a:rPr>
                        <a:t>#35970 Draft product outline</a:t>
                      </a:r>
                      <a:endParaRPr b="1" i="0" sz="1000" u="none" cap="none" strike="noStrike">
                        <a:latin typeface="PT Serif"/>
                        <a:ea typeface="PT Serif"/>
                        <a:cs typeface="PT Serif"/>
                        <a:sym typeface="PT Serif"/>
                      </a:endParaRPr>
                    </a:p>
                  </a:txBody>
                  <a:tcPr marT="91450" marB="45725" marR="27432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b="0" i="0" lang="en-US" sz="1000" u="none" cap="none" strike="noStrike">
                          <a:solidFill>
                            <a:schemeClr val="dk2"/>
                          </a:solidFill>
                          <a:latin typeface="Source Sans Pro"/>
                          <a:ea typeface="Source Sans Pro"/>
                          <a:cs typeface="Source Sans Pro"/>
                          <a:sym typeface="Source Sans Pro"/>
                        </a:rPr>
                        <a:t>3</a:t>
                      </a:r>
                      <a:endParaRPr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b="0" i="0" lang="en-US" sz="1000" u="none" cap="none" strike="noStrike">
                          <a:solidFill>
                            <a:schemeClr val="dk2"/>
                          </a:solidFill>
                          <a:latin typeface="Source Sans Pro"/>
                          <a:ea typeface="Source Sans Pro"/>
                          <a:cs typeface="Source Sans Pro"/>
                          <a:sym typeface="Source Sans Pro"/>
                        </a:rPr>
                        <a:t>Jordan</a:t>
                      </a:r>
                      <a:endParaRPr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chemeClr val="dk1"/>
                        </a:buClr>
                        <a:buSzPts val="1575"/>
                        <a:buFont typeface="Arial"/>
                        <a:buChar char="•"/>
                      </a:pPr>
                      <a:r>
                        <a:rPr b="0" i="0" lang="en-US" sz="1000" u="sng" cap="none" strike="noStrike">
                          <a:solidFill>
                            <a:schemeClr val="hlink"/>
                          </a:solidFill>
                          <a:latin typeface="Source Sans Pro"/>
                          <a:ea typeface="Source Sans Pro"/>
                          <a:cs typeface="Source Sans Pro"/>
                          <a:sym typeface="Source Sans Pro"/>
                          <a:hlinkClick r:id="rId7"/>
                        </a:rPr>
                        <a:t>Product Outline</a:t>
                      </a:r>
                      <a:endParaRPr b="0" i="0" sz="1000" u="none" cap="none" strike="noStrike">
                        <a:latin typeface="Source Sans Pro"/>
                        <a:ea typeface="Source Sans Pro"/>
                        <a:cs typeface="Source Sans Pro"/>
                        <a:sym typeface="Source Sans Pro"/>
                      </a:endParaRPr>
                    </a:p>
                  </a:txBody>
                  <a:tcPr marT="91450" marB="45725" marR="27432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b="0" i="0" lang="en-US" sz="1000" u="none" cap="none" strike="noStrike">
                          <a:solidFill>
                            <a:schemeClr val="dk2"/>
                          </a:solidFill>
                          <a:latin typeface="Source Sans Pro"/>
                          <a:ea typeface="Source Sans Pro"/>
                          <a:cs typeface="Source Sans Pro"/>
                          <a:sym typeface="Source Sans Pro"/>
                        </a:rPr>
                        <a:t>1/27/2022</a:t>
                      </a:r>
                      <a:endParaRPr b="0"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t/>
                      </a:r>
                      <a:endParaRPr b="1" i="0"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r h="451425">
                <a:tc>
                  <a:txBody>
                    <a:bodyPr/>
                    <a:lstStyle/>
                    <a:p>
                      <a:pPr indent="0" lvl="0" marL="0" marR="0" rtl="0" algn="l">
                        <a:lnSpc>
                          <a:spcPct val="100000"/>
                        </a:lnSpc>
                        <a:spcBef>
                          <a:spcPts val="0"/>
                        </a:spcBef>
                        <a:spcAft>
                          <a:spcPts val="0"/>
                        </a:spcAft>
                        <a:buClr>
                          <a:schemeClr val="dk2"/>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Product</a:t>
                      </a:r>
                      <a:endParaRPr sz="1000" u="none" cap="none" strike="noStrike">
                        <a:latin typeface="Source Sans Pro"/>
                        <a:ea typeface="Source Sans Pro"/>
                        <a:cs typeface="Source Sans Pro"/>
                        <a:sym typeface="Source Sans Pro"/>
                      </a:endParaRPr>
                    </a:p>
                  </a:txBody>
                  <a:tcPr marT="91450" marB="45725" marR="365750" marL="0">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PT Serif"/>
                        <a:buNone/>
                      </a:pPr>
                      <a:r>
                        <a:rPr b="1" i="0" lang="en-US" sz="1000" u="sng" cap="none" strike="noStrike">
                          <a:solidFill>
                            <a:schemeClr val="hlink"/>
                          </a:solidFill>
                          <a:latin typeface="PT Serif"/>
                          <a:ea typeface="PT Serif"/>
                          <a:cs typeface="PT Serif"/>
                          <a:sym typeface="PT Serif"/>
                          <a:hlinkClick r:id="rId8"/>
                        </a:rPr>
                        <a:t>#35971 Draft prioritized backlog for MVP and post-MVP enhancements</a:t>
                      </a:r>
                      <a:endParaRPr b="1" i="0" sz="1000" u="none" cap="none" strike="noStrike">
                        <a:latin typeface="PT Serif"/>
                        <a:ea typeface="PT Serif"/>
                        <a:cs typeface="PT Serif"/>
                        <a:sym typeface="PT Serif"/>
                      </a:endParaRPr>
                    </a:p>
                  </a:txBody>
                  <a:tcPr marT="91450" marB="45725" marR="27432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8</a:t>
                      </a:r>
                      <a:endParaRPr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Ashley</a:t>
                      </a:r>
                      <a:endParaRPr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chemeClr val="dk1"/>
                        </a:buClr>
                        <a:buSzPts val="1575"/>
                        <a:buFont typeface="Arial"/>
                        <a:buChar char="•"/>
                      </a:pPr>
                      <a:r>
                        <a:rPr b="0" i="0" lang="en-US" sz="1000" u="sng" cap="none" strike="noStrike">
                          <a:solidFill>
                            <a:schemeClr val="hlink"/>
                          </a:solidFill>
                          <a:latin typeface="Source Sans Pro"/>
                          <a:ea typeface="Source Sans Pro"/>
                          <a:cs typeface="Source Sans Pro"/>
                          <a:sym typeface="Source Sans Pro"/>
                          <a:hlinkClick r:id="rId9"/>
                        </a:rPr>
                        <a:t>Zenhub Backlog</a:t>
                      </a:r>
                      <a:endParaRPr sz="1000" u="none" cap="none" strike="noStrike">
                        <a:latin typeface="Source Sans Pro"/>
                        <a:ea typeface="Source Sans Pro"/>
                        <a:cs typeface="Source Sans Pro"/>
                        <a:sym typeface="Source Sans Pro"/>
                      </a:endParaRPr>
                    </a:p>
                    <a:p>
                      <a:pPr indent="-171450" lvl="0" marL="171450" marR="0" rtl="0" algn="l">
                        <a:lnSpc>
                          <a:spcPct val="100000"/>
                        </a:lnSpc>
                        <a:spcBef>
                          <a:spcPts val="0"/>
                        </a:spcBef>
                        <a:spcAft>
                          <a:spcPts val="0"/>
                        </a:spcAft>
                        <a:buClr>
                          <a:schemeClr val="dk1"/>
                        </a:buClr>
                        <a:buSzPts val="1575"/>
                        <a:buFont typeface="Arial"/>
                        <a:buChar char="•"/>
                      </a:pPr>
                      <a:r>
                        <a:rPr b="0" i="0" lang="en-US" sz="1000" u="sng" cap="none" strike="noStrike">
                          <a:solidFill>
                            <a:schemeClr val="hlink"/>
                          </a:solidFill>
                          <a:latin typeface="Source Sans Pro"/>
                          <a:ea typeface="Source Sans Pro"/>
                          <a:cs typeface="Source Sans Pro"/>
                          <a:sym typeface="Source Sans Pro"/>
                          <a:hlinkClick r:id="rId10"/>
                        </a:rPr>
                        <a:t>Story map</a:t>
                      </a:r>
                      <a:endParaRPr b="0" i="0" sz="1000" u="none" cap="none" strike="noStrike">
                        <a:latin typeface="Source Sans Pro"/>
                        <a:ea typeface="Source Sans Pro"/>
                        <a:cs typeface="Source Sans Pro"/>
                        <a:sym typeface="Source Sans Pro"/>
                      </a:endParaRPr>
                    </a:p>
                  </a:txBody>
                  <a:tcPr marT="91450" marB="45725" marR="27432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2/3/2022</a:t>
                      </a:r>
                      <a:endParaRPr b="0"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Calibri"/>
                        <a:buNone/>
                      </a:pPr>
                      <a:r>
                        <a:t/>
                      </a:r>
                      <a:endParaRPr b="1" i="0"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r h="451425">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Design</a:t>
                      </a:r>
                      <a:endParaRPr sz="1000" u="none" cap="none" strike="noStrike">
                        <a:latin typeface="Source Sans Pro"/>
                        <a:ea typeface="Source Sans Pro"/>
                        <a:cs typeface="Source Sans Pro"/>
                        <a:sym typeface="Source Sans Pro"/>
                      </a:endParaRPr>
                    </a:p>
                  </a:txBody>
                  <a:tcPr marT="91450" marB="45725" marR="365750" marL="0">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1" i="0" lang="en-US" sz="1000" u="sng" cap="none" strike="noStrike">
                          <a:solidFill>
                            <a:schemeClr val="hlink"/>
                          </a:solidFill>
                          <a:latin typeface="PT Serif"/>
                          <a:ea typeface="PT Serif"/>
                          <a:cs typeface="PT Serif"/>
                          <a:sym typeface="PT Serif"/>
                          <a:hlinkClick r:id="rId11"/>
                        </a:rPr>
                        <a:t>#36039 Draft the user flow and decision paths of how a Veteran would access the form</a:t>
                      </a:r>
                      <a:endParaRPr b="1" i="0" sz="1000" u="none" cap="none" strike="noStrike">
                        <a:latin typeface="PT Serif"/>
                        <a:ea typeface="PT Serif"/>
                        <a:cs typeface="PT Serif"/>
                        <a:sym typeface="PT Serif"/>
                      </a:endParaRPr>
                    </a:p>
                  </a:txBody>
                  <a:tcPr marT="91450" marB="45725" marR="27432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5</a:t>
                      </a:r>
                      <a:endParaRPr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Grace</a:t>
                      </a:r>
                      <a:endParaRPr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202120"/>
                        </a:buClr>
                        <a:buSzPts val="1575"/>
                        <a:buFont typeface="Arial"/>
                        <a:buChar char="•"/>
                      </a:pPr>
                      <a:r>
                        <a:rPr b="0" i="0" lang="en-US" sz="1000" u="sng" cap="none" strike="noStrike">
                          <a:solidFill>
                            <a:schemeClr val="hlink"/>
                          </a:solidFill>
                          <a:latin typeface="Source Sans Pro"/>
                          <a:ea typeface="Source Sans Pro"/>
                          <a:cs typeface="Source Sans Pro"/>
                          <a:sym typeface="Source Sans Pro"/>
                          <a:hlinkClick r:id="rId12"/>
                        </a:rPr>
                        <a:t>User flow (Health Care Path)</a:t>
                      </a:r>
                      <a:endParaRPr b="0" i="0" sz="1000" u="sng" cap="none" strike="noStrike">
                        <a:solidFill>
                          <a:schemeClr val="hlink"/>
                        </a:solidFill>
                        <a:latin typeface="Source Sans Pro"/>
                        <a:ea typeface="Source Sans Pro"/>
                        <a:cs typeface="Source Sans Pro"/>
                        <a:sym typeface="Source Sans Pro"/>
                      </a:endParaRPr>
                    </a:p>
                    <a:p>
                      <a:pPr indent="-171450" lvl="0" marL="171450" marR="0" rtl="0" algn="l">
                        <a:lnSpc>
                          <a:spcPct val="100000"/>
                        </a:lnSpc>
                        <a:spcBef>
                          <a:spcPts val="0"/>
                        </a:spcBef>
                        <a:spcAft>
                          <a:spcPts val="0"/>
                        </a:spcAft>
                        <a:buClr>
                          <a:srgbClr val="202120"/>
                        </a:buClr>
                        <a:buSzPts val="1575"/>
                        <a:buFont typeface="Arial"/>
                        <a:buChar char="•"/>
                      </a:pPr>
                      <a:r>
                        <a:rPr b="0" i="0" lang="en-US" sz="1000" u="sng" cap="none" strike="noStrike">
                          <a:solidFill>
                            <a:schemeClr val="hlink"/>
                          </a:solidFill>
                          <a:latin typeface="Source Sans Pro"/>
                          <a:ea typeface="Source Sans Pro"/>
                          <a:cs typeface="Source Sans Pro"/>
                          <a:sym typeface="Source Sans Pro"/>
                          <a:hlinkClick r:id="rId13"/>
                        </a:rPr>
                        <a:t>User Flow (Records Path)</a:t>
                      </a:r>
                      <a:endParaRPr b="0" i="0" sz="1000" u="sng" cap="none" strike="noStrike">
                        <a:solidFill>
                          <a:schemeClr val="hlink"/>
                        </a:solidFill>
                        <a:latin typeface="Source Sans Pro"/>
                        <a:ea typeface="Source Sans Pro"/>
                        <a:cs typeface="Source Sans Pro"/>
                        <a:sym typeface="Source Sans Pro"/>
                      </a:endParaRPr>
                    </a:p>
                    <a:p>
                      <a:pPr indent="-171450" lvl="0" marL="171450" marR="0" rtl="0" algn="l">
                        <a:lnSpc>
                          <a:spcPct val="100000"/>
                        </a:lnSpc>
                        <a:spcBef>
                          <a:spcPts val="0"/>
                        </a:spcBef>
                        <a:spcAft>
                          <a:spcPts val="0"/>
                        </a:spcAft>
                        <a:buClr>
                          <a:srgbClr val="202120"/>
                        </a:buClr>
                        <a:buSzPts val="1575"/>
                        <a:buFont typeface="Arial"/>
                        <a:buChar char="•"/>
                      </a:pPr>
                      <a:r>
                        <a:rPr b="0" i="0" lang="en-US" sz="1000" u="sng" cap="none" strike="noStrike">
                          <a:solidFill>
                            <a:schemeClr val="hlink"/>
                          </a:solidFill>
                          <a:latin typeface="Source Sans Pro"/>
                          <a:ea typeface="Source Sans Pro"/>
                          <a:cs typeface="Source Sans Pro"/>
                          <a:sym typeface="Source Sans Pro"/>
                          <a:hlinkClick r:id="rId14"/>
                        </a:rPr>
                        <a:t>User Flow Initial Draft &amp; Comparative Research (Design Review deck)</a:t>
                      </a:r>
                      <a:endParaRPr b="0" i="0" sz="1000" u="sng" cap="none" strike="noStrike">
                        <a:solidFill>
                          <a:schemeClr val="hlink"/>
                        </a:solidFill>
                        <a:latin typeface="Source Sans Pro"/>
                        <a:ea typeface="Source Sans Pro"/>
                        <a:cs typeface="Source Sans Pro"/>
                        <a:sym typeface="Source Sans Pro"/>
                      </a:endParaRPr>
                    </a:p>
                    <a:p>
                      <a:pPr indent="-171450" lvl="0" marL="171450" marR="0" rtl="0" algn="l">
                        <a:lnSpc>
                          <a:spcPct val="100000"/>
                        </a:lnSpc>
                        <a:spcBef>
                          <a:spcPts val="0"/>
                        </a:spcBef>
                        <a:spcAft>
                          <a:spcPts val="0"/>
                        </a:spcAft>
                        <a:buClr>
                          <a:srgbClr val="202120"/>
                        </a:buClr>
                        <a:buSzPts val="1575"/>
                        <a:buFont typeface="Arial"/>
                        <a:buChar char="•"/>
                      </a:pPr>
                      <a:r>
                        <a:rPr b="0" i="0" lang="en-US" sz="1000" u="sng" cap="none" strike="noStrike">
                          <a:solidFill>
                            <a:schemeClr val="hlink"/>
                          </a:solidFill>
                          <a:latin typeface="Source Sans Pro"/>
                          <a:ea typeface="Source Sans Pro"/>
                          <a:cs typeface="Source Sans Pro"/>
                          <a:sym typeface="Source Sans Pro"/>
                          <a:hlinkClick r:id="rId15"/>
                        </a:rPr>
                        <a:t>Updated User Flows &amp; Paths (Design Review deck)</a:t>
                      </a:r>
                      <a:endParaRPr b="0" i="0" sz="1000" u="sng" cap="none" strike="noStrike">
                        <a:solidFill>
                          <a:schemeClr val="hlink"/>
                        </a:solidFill>
                        <a:latin typeface="Source Sans Pro"/>
                        <a:ea typeface="Source Sans Pro"/>
                        <a:cs typeface="Source Sans Pro"/>
                        <a:sym typeface="Source Sans Pro"/>
                      </a:endParaRPr>
                    </a:p>
                  </a:txBody>
                  <a:tcPr marT="91450" marB="45725" marR="27432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2/1/2022,</a:t>
                      </a:r>
                      <a:r>
                        <a:rPr b="0" i="0" lang="en-US" sz="1000" u="none" cap="none" strike="noStrike">
                          <a:solidFill>
                            <a:schemeClr val="dk2"/>
                          </a:solidFill>
                        </a:rPr>
                        <a:t> 2/4/2022</a:t>
                      </a:r>
                      <a:endParaRPr b="0"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r h="451425">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Design</a:t>
                      </a:r>
                      <a:endParaRPr sz="1000" u="none" cap="none" strike="noStrike">
                        <a:latin typeface="Source Sans Pro"/>
                        <a:ea typeface="Source Sans Pro"/>
                        <a:cs typeface="Source Sans Pro"/>
                        <a:sym typeface="Source Sans Pro"/>
                      </a:endParaRPr>
                    </a:p>
                  </a:txBody>
                  <a:tcPr marT="91450" marB="45725" marR="365750" marL="0">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1" i="0" lang="en-US" sz="1000" u="sng" cap="none" strike="noStrike">
                          <a:solidFill>
                            <a:schemeClr val="hlink"/>
                          </a:solidFill>
                          <a:latin typeface="PT Serif"/>
                          <a:ea typeface="PT Serif"/>
                          <a:cs typeface="PT Serif"/>
                          <a:sym typeface="PT Serif"/>
                          <a:hlinkClick r:id="rId16"/>
                        </a:rPr>
                        <a:t>#35969 Illustrate key moments in the Veteran happy path for future state</a:t>
                      </a:r>
                      <a:endParaRPr b="1" i="0" sz="1000" u="none" cap="none" strike="noStrike">
                        <a:latin typeface="PT Serif"/>
                        <a:ea typeface="PT Serif"/>
                        <a:cs typeface="PT Serif"/>
                        <a:sym typeface="PT Serif"/>
                      </a:endParaRPr>
                    </a:p>
                  </a:txBody>
                  <a:tcPr marT="91450" marB="45725" marR="27432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8</a:t>
                      </a:r>
                      <a:endParaRPr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Jesse, Kit</a:t>
                      </a:r>
                      <a:endParaRPr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202120"/>
                        </a:buClr>
                        <a:buSzPts val="1575"/>
                        <a:buFont typeface="Arial"/>
                        <a:buChar char="•"/>
                      </a:pPr>
                      <a:r>
                        <a:rPr b="0" i="0" lang="en-US" sz="1000" u="sng" cap="none" strike="noStrike">
                          <a:solidFill>
                            <a:schemeClr val="hlink"/>
                          </a:solidFill>
                          <a:latin typeface="Source Sans Pro"/>
                          <a:ea typeface="Source Sans Pro"/>
                          <a:cs typeface="Source Sans Pro"/>
                          <a:sym typeface="Source Sans Pro"/>
                          <a:hlinkClick r:id="rId17"/>
                        </a:rPr>
                        <a:t>Wireframes</a:t>
                      </a:r>
                      <a:endParaRPr b="0" i="0" sz="1000" u="sng" cap="none" strike="noStrike">
                        <a:solidFill>
                          <a:schemeClr val="hlink"/>
                        </a:solidFill>
                        <a:latin typeface="Source Sans Pro"/>
                        <a:ea typeface="Source Sans Pro"/>
                        <a:cs typeface="Source Sans Pro"/>
                        <a:sym typeface="Source Sans Pro"/>
                      </a:endParaRPr>
                    </a:p>
                    <a:p>
                      <a:pPr indent="-171450" lvl="0" marL="171450" marR="0" rtl="0" algn="l">
                        <a:lnSpc>
                          <a:spcPct val="100000"/>
                        </a:lnSpc>
                        <a:spcBef>
                          <a:spcPts val="0"/>
                        </a:spcBef>
                        <a:spcAft>
                          <a:spcPts val="0"/>
                        </a:spcAft>
                        <a:buClr>
                          <a:srgbClr val="202120"/>
                        </a:buClr>
                        <a:buSzPts val="1575"/>
                        <a:buFont typeface="Arial"/>
                        <a:buChar char="•"/>
                      </a:pPr>
                      <a:r>
                        <a:rPr b="0" i="0" lang="en-US" sz="1000" u="sng" cap="none" strike="noStrike">
                          <a:solidFill>
                            <a:schemeClr val="hlink"/>
                          </a:solidFill>
                          <a:hlinkClick r:id="rId18"/>
                        </a:rPr>
                        <a:t>Concept Sketches (Design Review deck)</a:t>
                      </a:r>
                      <a:endParaRPr b="0" i="0" sz="1000" u="none" cap="none" strike="noStrike"/>
                    </a:p>
                    <a:p>
                      <a:pPr indent="-171450" lvl="0" marL="171450" marR="0" rtl="0" algn="l">
                        <a:lnSpc>
                          <a:spcPct val="100000"/>
                        </a:lnSpc>
                        <a:spcBef>
                          <a:spcPts val="0"/>
                        </a:spcBef>
                        <a:spcAft>
                          <a:spcPts val="0"/>
                        </a:spcAft>
                        <a:buClr>
                          <a:srgbClr val="202120"/>
                        </a:buClr>
                        <a:buSzPts val="1575"/>
                        <a:buFont typeface="Arial"/>
                        <a:buChar char="•"/>
                      </a:pPr>
                      <a:r>
                        <a:rPr b="0" i="0" lang="en-US" sz="1000" u="sng" cap="none" strike="noStrike">
                          <a:solidFill>
                            <a:schemeClr val="hlink"/>
                          </a:solidFill>
                          <a:hlinkClick r:id="rId19"/>
                        </a:rPr>
                        <a:t>Medium Fidelity Wires (Design Review deck)</a:t>
                      </a:r>
                      <a:endParaRPr sz="1000" u="none" cap="none" strike="noStrike"/>
                    </a:p>
                  </a:txBody>
                  <a:tcPr marT="91450" marB="45725" marR="27432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2/1/2022, 2/4/2022</a:t>
                      </a:r>
                      <a:endParaRPr b="0"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r h="451425">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Design</a:t>
                      </a:r>
                      <a:endParaRPr sz="1000" u="none" cap="none" strike="noStrike">
                        <a:latin typeface="Source Sans Pro"/>
                        <a:ea typeface="Source Sans Pro"/>
                        <a:cs typeface="Source Sans Pro"/>
                        <a:sym typeface="Source Sans Pro"/>
                      </a:endParaRPr>
                    </a:p>
                  </a:txBody>
                  <a:tcPr marT="91450" marB="45725" marR="365750" marL="0">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1" i="0" lang="en-US" sz="1000" u="sng" cap="none" strike="noStrike">
                          <a:solidFill>
                            <a:schemeClr val="hlink"/>
                          </a:solidFill>
                          <a:latin typeface="PT Serif"/>
                          <a:ea typeface="PT Serif"/>
                          <a:cs typeface="PT Serif"/>
                          <a:sym typeface="PT Serif"/>
                          <a:hlinkClick r:id="rId20"/>
                        </a:rPr>
                        <a:t>#36164 Write content for 1095-B pages</a:t>
                      </a:r>
                      <a:endParaRPr b="1" i="0" sz="1000" u="none" cap="none" strike="noStrike">
                        <a:latin typeface="PT Serif"/>
                        <a:ea typeface="PT Serif"/>
                        <a:cs typeface="PT Serif"/>
                        <a:sym typeface="PT Serif"/>
                      </a:endParaRPr>
                    </a:p>
                  </a:txBody>
                  <a:tcPr marT="91450" marB="45725" marR="27432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8</a:t>
                      </a:r>
                      <a:endParaRPr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Carl</a:t>
                      </a:r>
                      <a:endParaRPr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202120"/>
                        </a:buClr>
                        <a:buSzPts val="1575"/>
                        <a:buFont typeface="Arial"/>
                        <a:buChar char="•"/>
                      </a:pPr>
                      <a:r>
                        <a:rPr b="0" i="0" lang="en-US" sz="1000" u="sng" cap="none" strike="noStrike">
                          <a:solidFill>
                            <a:schemeClr val="hlink"/>
                          </a:solidFill>
                          <a:latin typeface="Source Sans Pro"/>
                          <a:ea typeface="Source Sans Pro"/>
                          <a:cs typeface="Source Sans Pro"/>
                          <a:sym typeface="Source Sans Pro"/>
                          <a:hlinkClick r:id="rId21"/>
                        </a:rPr>
                        <a:t>Content Needs document</a:t>
                      </a:r>
                      <a:endParaRPr b="0" i="0" sz="1000" u="none" cap="none" strike="noStrike">
                        <a:latin typeface="Source Sans Pro"/>
                        <a:ea typeface="Source Sans Pro"/>
                        <a:cs typeface="Source Sans Pro"/>
                        <a:sym typeface="Source Sans Pro"/>
                      </a:endParaRPr>
                    </a:p>
                    <a:p>
                      <a:pPr indent="-171450" lvl="0" marL="171450" marR="0" rtl="0" algn="l">
                        <a:lnSpc>
                          <a:spcPct val="100000"/>
                        </a:lnSpc>
                        <a:spcBef>
                          <a:spcPts val="0"/>
                        </a:spcBef>
                        <a:spcAft>
                          <a:spcPts val="0"/>
                        </a:spcAft>
                        <a:buClr>
                          <a:srgbClr val="202120"/>
                        </a:buClr>
                        <a:buSzPts val="1575"/>
                        <a:buFont typeface="Arial"/>
                        <a:buChar char="•"/>
                      </a:pPr>
                      <a:r>
                        <a:rPr b="0" i="0" lang="en-US" sz="1000" u="sng" cap="none" strike="noStrike">
                          <a:solidFill>
                            <a:schemeClr val="hlink"/>
                          </a:solidFill>
                          <a:latin typeface="Source Sans Pro"/>
                          <a:ea typeface="Source Sans Pro"/>
                          <a:cs typeface="Source Sans Pro"/>
                          <a:sym typeface="Source Sans Pro"/>
                          <a:hlinkClick r:id="rId22"/>
                        </a:rPr>
                        <a:t>Content in wireframes</a:t>
                      </a:r>
                      <a:endParaRPr sz="1000" u="none" cap="none" strike="noStrike">
                        <a:latin typeface="Source Sans Pro"/>
                        <a:ea typeface="Source Sans Pro"/>
                        <a:cs typeface="Source Sans Pro"/>
                        <a:sym typeface="Source Sans Pro"/>
                      </a:endParaRPr>
                    </a:p>
                    <a:p>
                      <a:pPr indent="-171450" lvl="0" marL="171450" marR="0" rtl="0" algn="l">
                        <a:lnSpc>
                          <a:spcPct val="100000"/>
                        </a:lnSpc>
                        <a:spcBef>
                          <a:spcPts val="0"/>
                        </a:spcBef>
                        <a:spcAft>
                          <a:spcPts val="0"/>
                        </a:spcAft>
                        <a:buClr>
                          <a:srgbClr val="202120"/>
                        </a:buClr>
                        <a:buSzPts val="1575"/>
                        <a:buFont typeface="Arial"/>
                        <a:buChar char="•"/>
                      </a:pPr>
                      <a:r>
                        <a:rPr b="0" i="0" lang="en-US" sz="1000" u="none" cap="none" strike="noStrike">
                          <a:latin typeface="Source Sans Pro"/>
                          <a:ea typeface="Source Sans Pro"/>
                          <a:cs typeface="Source Sans Pro"/>
                          <a:sym typeface="Source Sans Pro"/>
                        </a:rPr>
                        <a:t>Note: Added on 2/1; pulled up from Sprint 2 given additional design team capacity</a:t>
                      </a:r>
                      <a:endParaRPr sz="1000" u="none" cap="none" strike="noStrike">
                        <a:latin typeface="Source Sans Pro"/>
                        <a:ea typeface="Source Sans Pro"/>
                        <a:cs typeface="Source Sans Pro"/>
                        <a:sym typeface="Source Sans Pro"/>
                      </a:endParaRPr>
                    </a:p>
                  </a:txBody>
                  <a:tcPr marT="91450" marB="45725" marR="27432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PT Serif"/>
                        <a:buNone/>
                      </a:pPr>
                      <a:r>
                        <a:rPr b="0" i="0" lang="en-US" sz="1000" u="none" cap="none" strike="noStrike">
                          <a:solidFill>
                            <a:schemeClr val="dk2"/>
                          </a:solidFill>
                        </a:rPr>
                        <a:t>2/4/2022</a:t>
                      </a:r>
                      <a:endParaRPr b="0"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r h="451425">
                <a:tc>
                  <a:txBody>
                    <a:bodyPr/>
                    <a:lstStyle/>
                    <a:p>
                      <a:pPr indent="0" lvl="0" marL="0" marR="0" rtl="0" algn="l">
                        <a:lnSpc>
                          <a:spcPct val="100000"/>
                        </a:lnSpc>
                        <a:spcBef>
                          <a:spcPts val="0"/>
                        </a:spcBef>
                        <a:spcAft>
                          <a:spcPts val="0"/>
                        </a:spcAft>
                        <a:buClr>
                          <a:schemeClr val="dk2"/>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Design</a:t>
                      </a:r>
                      <a:endParaRPr sz="1000" u="none" cap="none" strike="noStrike">
                        <a:latin typeface="Source Sans Pro"/>
                        <a:ea typeface="Source Sans Pro"/>
                        <a:cs typeface="Source Sans Pro"/>
                        <a:sym typeface="Source Sans Pro"/>
                      </a:endParaRPr>
                    </a:p>
                  </a:txBody>
                  <a:tcPr marT="91450" marB="45725" marR="365750" marL="0">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50"/>
                        <a:buFont typeface="PT Serif"/>
                        <a:buNone/>
                      </a:pPr>
                      <a:r>
                        <a:rPr b="1" i="0" lang="en-US" sz="1000" u="sng" cap="none" strike="noStrike">
                          <a:solidFill>
                            <a:schemeClr val="hlink"/>
                          </a:solidFill>
                          <a:latin typeface="PT Serif"/>
                          <a:ea typeface="PT Serif"/>
                          <a:cs typeface="PT Serif"/>
                          <a:sym typeface="PT Serif"/>
                          <a:hlinkClick r:id="rId23"/>
                        </a:rPr>
                        <a:t>#35967 Prepare for user research by creating the documentation needed to conduct research</a:t>
                      </a:r>
                      <a:endParaRPr b="1" i="0" sz="1000" u="none" cap="none" strike="noStrike">
                        <a:latin typeface="PT Serif"/>
                        <a:ea typeface="PT Serif"/>
                        <a:cs typeface="PT Serif"/>
                        <a:sym typeface="PT Serif"/>
                      </a:endParaRPr>
                    </a:p>
                  </a:txBody>
                  <a:tcPr marT="91450" marB="45725" marR="27432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13</a:t>
                      </a:r>
                      <a:endParaRPr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James</a:t>
                      </a:r>
                      <a:endParaRPr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chemeClr val="dk1"/>
                        </a:buClr>
                        <a:buSzPts val="1575"/>
                        <a:buFont typeface="Arial"/>
                        <a:buChar char="•"/>
                      </a:pPr>
                      <a:r>
                        <a:rPr b="0" i="0" lang="en-US" sz="1000" u="sng" cap="none" strike="noStrike">
                          <a:solidFill>
                            <a:schemeClr val="hlink"/>
                          </a:solidFill>
                          <a:latin typeface="Source Sans Pro"/>
                          <a:ea typeface="Source Sans Pro"/>
                          <a:cs typeface="Source Sans Pro"/>
                          <a:sym typeface="Source Sans Pro"/>
                          <a:hlinkClick r:id="rId24"/>
                        </a:rPr>
                        <a:t>Research plan</a:t>
                      </a:r>
                      <a:endParaRPr sz="1000" u="none" cap="none" strike="noStrike">
                        <a:latin typeface="Source Sans Pro"/>
                        <a:ea typeface="Source Sans Pro"/>
                        <a:cs typeface="Source Sans Pro"/>
                        <a:sym typeface="Source Sans Pro"/>
                      </a:endParaRPr>
                    </a:p>
                    <a:p>
                      <a:pPr indent="-171450" lvl="0" marL="171450" marR="0" rtl="0" algn="l">
                        <a:lnSpc>
                          <a:spcPct val="100000"/>
                        </a:lnSpc>
                        <a:spcBef>
                          <a:spcPts val="0"/>
                        </a:spcBef>
                        <a:spcAft>
                          <a:spcPts val="0"/>
                        </a:spcAft>
                        <a:buClr>
                          <a:schemeClr val="dk1"/>
                        </a:buClr>
                        <a:buSzPts val="1575"/>
                        <a:buFont typeface="Arial"/>
                        <a:buChar char="•"/>
                      </a:pPr>
                      <a:r>
                        <a:rPr b="0" i="0" lang="en-US" sz="1000" u="sng" cap="none" strike="noStrike">
                          <a:solidFill>
                            <a:schemeClr val="hlink"/>
                          </a:solidFill>
                          <a:latin typeface="Source Sans Pro"/>
                          <a:ea typeface="Source Sans Pro"/>
                          <a:cs typeface="Source Sans Pro"/>
                          <a:sym typeface="Source Sans Pro"/>
                          <a:hlinkClick r:id="rId25"/>
                        </a:rPr>
                        <a:t>Conversation guide</a:t>
                      </a:r>
                      <a:endParaRPr sz="1000" u="none" cap="none" strike="noStrike">
                        <a:latin typeface="Source Sans Pro"/>
                        <a:ea typeface="Source Sans Pro"/>
                        <a:cs typeface="Source Sans Pro"/>
                        <a:sym typeface="Source Sans Pro"/>
                      </a:endParaRPr>
                    </a:p>
                  </a:txBody>
                  <a:tcPr marT="91450" marB="45725" marR="27432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050"/>
                        <a:buFont typeface="PT Serif"/>
                        <a:buNone/>
                      </a:pPr>
                      <a:r>
                        <a:rPr b="0" i="0" lang="en-US" sz="1000" u="none" cap="none" strike="noStrike">
                          <a:solidFill>
                            <a:schemeClr val="dk2"/>
                          </a:solidFill>
                          <a:latin typeface="Source Sans Pro"/>
                          <a:ea typeface="Source Sans Pro"/>
                          <a:cs typeface="Source Sans Pro"/>
                          <a:sym typeface="Source Sans Pro"/>
                        </a:rPr>
                        <a:t>2/1/2022</a:t>
                      </a:r>
                      <a:endParaRPr b="0"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Calibri"/>
                        <a:buNone/>
                      </a:pPr>
                      <a:r>
                        <a:t/>
                      </a:r>
                      <a:endParaRPr b="1" i="0"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r h="451425">
                <a:tc>
                  <a:txBody>
                    <a:bodyPr/>
                    <a:lstStyle/>
                    <a:p>
                      <a:pPr indent="0" lvl="0" marL="0" marR="0" rtl="0" algn="l">
                        <a:lnSpc>
                          <a:spcPct val="100000"/>
                        </a:lnSpc>
                        <a:spcBef>
                          <a:spcPts val="0"/>
                        </a:spcBef>
                        <a:spcAft>
                          <a:spcPts val="0"/>
                        </a:spcAft>
                        <a:buClr>
                          <a:srgbClr val="000000"/>
                        </a:buClr>
                        <a:buSzPts val="1050"/>
                        <a:buFont typeface="Arial"/>
                        <a:buNone/>
                      </a:pPr>
                      <a:r>
                        <a:rPr b="0" i="0" lang="en-US" sz="1000" u="none" cap="none" strike="noStrike">
                          <a:solidFill>
                            <a:schemeClr val="dk2"/>
                          </a:solidFill>
                          <a:latin typeface="Source Sans Pro"/>
                          <a:ea typeface="Source Sans Pro"/>
                          <a:cs typeface="Source Sans Pro"/>
                          <a:sym typeface="Source Sans Pro"/>
                        </a:rPr>
                        <a:t>Tech</a:t>
                      </a:r>
                      <a:endParaRPr sz="1000" u="none" cap="none" strike="noStrike">
                        <a:latin typeface="Source Sans Pro"/>
                        <a:ea typeface="Source Sans Pro"/>
                        <a:cs typeface="Source Sans Pro"/>
                        <a:sym typeface="Source Sans Pro"/>
                      </a:endParaRPr>
                    </a:p>
                  </a:txBody>
                  <a:tcPr marT="91450" marB="45725" marR="365750" marL="0">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b="1" i="0" lang="en-US" sz="1000" u="sng" cap="none" strike="noStrike">
                          <a:solidFill>
                            <a:schemeClr val="hlink"/>
                          </a:solidFill>
                          <a:latin typeface="PT Serif"/>
                          <a:ea typeface="PT Serif"/>
                          <a:cs typeface="PT Serif"/>
                          <a:sym typeface="PT Serif"/>
                          <a:hlinkClick r:id="rId26"/>
                        </a:rPr>
                        <a:t>#35965 Conduct data discovery to understand where the data sits and what systems house the data we need</a:t>
                      </a:r>
                      <a:endParaRPr b="1" i="0" sz="1000" u="none" cap="none" strike="noStrike">
                        <a:latin typeface="PT Serif"/>
                        <a:ea typeface="PT Serif"/>
                        <a:cs typeface="PT Serif"/>
                        <a:sym typeface="PT Serif"/>
                      </a:endParaRPr>
                    </a:p>
                  </a:txBody>
                  <a:tcPr marT="91450" marB="45725" marR="27432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b="0" i="0" lang="en-US" sz="1000" u="none" cap="none" strike="noStrike">
                          <a:solidFill>
                            <a:schemeClr val="dk2"/>
                          </a:solidFill>
                          <a:latin typeface="Source Sans Pro"/>
                          <a:ea typeface="Source Sans Pro"/>
                          <a:cs typeface="Source Sans Pro"/>
                          <a:sym typeface="Source Sans Pro"/>
                        </a:rPr>
                        <a:t>8</a:t>
                      </a:r>
                      <a:endParaRPr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b="0" i="0" lang="en-US" sz="1000" u="none" cap="none" strike="noStrike">
                          <a:solidFill>
                            <a:schemeClr val="dk2"/>
                          </a:solidFill>
                          <a:latin typeface="Source Sans Pro"/>
                          <a:ea typeface="Source Sans Pro"/>
                          <a:cs typeface="Source Sans Pro"/>
                          <a:sym typeface="Source Sans Pro"/>
                        </a:rPr>
                        <a:t>Nadya</a:t>
                      </a:r>
                      <a:endParaRPr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100012" lvl="0" marL="91440" marR="0" rtl="0" algn="l">
                        <a:lnSpc>
                          <a:spcPct val="100000"/>
                        </a:lnSpc>
                        <a:spcBef>
                          <a:spcPts val="0"/>
                        </a:spcBef>
                        <a:spcAft>
                          <a:spcPts val="0"/>
                        </a:spcAft>
                        <a:buClr>
                          <a:srgbClr val="202120"/>
                        </a:buClr>
                        <a:buSzPts val="1575"/>
                        <a:buFont typeface="Arial"/>
                        <a:buChar char="•"/>
                      </a:pPr>
                      <a:r>
                        <a:rPr lang="en-US"/>
                        <a:t>  </a:t>
                      </a:r>
                      <a:r>
                        <a:rPr b="0" i="0" lang="en-US" sz="1000" u="sng" cap="none" strike="noStrike">
                          <a:solidFill>
                            <a:schemeClr val="hlink"/>
                          </a:solidFill>
                          <a:latin typeface="Source Sans Pro"/>
                          <a:ea typeface="Source Sans Pro"/>
                          <a:cs typeface="Source Sans Pro"/>
                          <a:sym typeface="Source Sans Pro"/>
                          <a:hlinkClick r:id="rId27"/>
                        </a:rPr>
                        <a:t>Enrollment System Integration Options</a:t>
                      </a:r>
                      <a:endParaRPr sz="1400" u="none" cap="none" strike="noStrike"/>
                    </a:p>
                    <a:p>
                      <a:pPr indent="-100012" lvl="0" marL="91440" marR="0" rtl="0" algn="l">
                        <a:lnSpc>
                          <a:spcPct val="100000"/>
                        </a:lnSpc>
                        <a:spcBef>
                          <a:spcPts val="0"/>
                        </a:spcBef>
                        <a:spcAft>
                          <a:spcPts val="0"/>
                        </a:spcAft>
                        <a:buClr>
                          <a:srgbClr val="202120"/>
                        </a:buClr>
                        <a:buSzPts val="1575"/>
                        <a:buFont typeface="Arial"/>
                        <a:buChar char="•"/>
                      </a:pPr>
                      <a:r>
                        <a:rPr lang="en-US" sz="1400" u="none" cap="none" strike="noStrike"/>
                        <a:t>  </a:t>
                      </a:r>
                      <a:r>
                        <a:rPr b="0" i="0" lang="en-US" sz="1000" u="sng" cap="none" strike="noStrike">
                          <a:solidFill>
                            <a:schemeClr val="hlink"/>
                          </a:solidFill>
                          <a:latin typeface="Source Sans Pro"/>
                          <a:ea typeface="Source Sans Pro"/>
                          <a:cs typeface="Source Sans Pro"/>
                          <a:sym typeface="Source Sans Pro"/>
                          <a:hlinkClick r:id="rId28"/>
                        </a:rPr>
                        <a:t>10-10EZ Research</a:t>
                      </a:r>
                      <a:endParaRPr sz="1400" u="none" cap="none" strike="noStrike"/>
                    </a:p>
                    <a:p>
                      <a:pPr indent="-100012" lvl="0" marL="91440" marR="0" rtl="0" algn="l">
                        <a:lnSpc>
                          <a:spcPct val="100000"/>
                        </a:lnSpc>
                        <a:spcBef>
                          <a:spcPts val="0"/>
                        </a:spcBef>
                        <a:spcAft>
                          <a:spcPts val="0"/>
                        </a:spcAft>
                        <a:buClr>
                          <a:srgbClr val="202120"/>
                        </a:buClr>
                        <a:buSzPts val="1575"/>
                        <a:buFont typeface="Arial"/>
                        <a:buChar char="•"/>
                      </a:pPr>
                      <a:r>
                        <a:rPr lang="en-US" sz="1400" u="none" cap="none" strike="noStrike"/>
                        <a:t>  </a:t>
                      </a:r>
                      <a:r>
                        <a:rPr b="0" i="0" lang="en-US" sz="1000" u="sng" cap="none" strike="noStrike">
                          <a:solidFill>
                            <a:schemeClr val="hlink"/>
                          </a:solidFill>
                          <a:latin typeface="Source Sans Pro"/>
                          <a:ea typeface="Source Sans Pro"/>
                          <a:cs typeface="Source Sans Pro"/>
                          <a:sym typeface="Source Sans Pro"/>
                          <a:hlinkClick r:id="rId29"/>
                        </a:rPr>
                        <a:t>VA PDF_Fill Research</a:t>
                      </a:r>
                      <a:endParaRPr b="0" i="0" sz="1000" u="sng" cap="none" strike="noStrike">
                        <a:solidFill>
                          <a:schemeClr val="hlink"/>
                        </a:solidFill>
                        <a:latin typeface="Source Sans Pro"/>
                        <a:ea typeface="Source Sans Pro"/>
                        <a:cs typeface="Source Sans Pro"/>
                        <a:sym typeface="Source Sans Pro"/>
                      </a:endParaRPr>
                    </a:p>
                  </a:txBody>
                  <a:tcPr marT="91450" marB="45725" marR="27432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b="0" i="0" lang="en-US" sz="1000" u="none" cap="none" strike="noStrike">
                          <a:solidFill>
                            <a:schemeClr val="dk2"/>
                          </a:solidFill>
                          <a:latin typeface="Source Sans Pro"/>
                          <a:ea typeface="Source Sans Pro"/>
                          <a:cs typeface="Source Sans Pro"/>
                          <a:sym typeface="Source Sans Pro"/>
                        </a:rPr>
                        <a:t>1/31/2022</a:t>
                      </a:r>
                      <a:endParaRPr b="0"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r h="451425">
                <a:tc>
                  <a:txBody>
                    <a:bodyPr/>
                    <a:lstStyle/>
                    <a:p>
                      <a:pPr indent="0" lvl="0" marL="0" marR="0" rtl="0" algn="l">
                        <a:lnSpc>
                          <a:spcPct val="100000"/>
                        </a:lnSpc>
                        <a:spcBef>
                          <a:spcPts val="0"/>
                        </a:spcBef>
                        <a:spcAft>
                          <a:spcPts val="0"/>
                        </a:spcAft>
                        <a:buClr>
                          <a:srgbClr val="000000"/>
                        </a:buClr>
                        <a:buSzPts val="1050"/>
                        <a:buFont typeface="Arial"/>
                        <a:buNone/>
                      </a:pPr>
                      <a:r>
                        <a:rPr b="0" i="0" lang="en-US" sz="1000" u="none" cap="none" strike="noStrike">
                          <a:solidFill>
                            <a:schemeClr val="dk2"/>
                          </a:solidFill>
                          <a:latin typeface="Source Sans Pro"/>
                          <a:ea typeface="Source Sans Pro"/>
                          <a:cs typeface="Source Sans Pro"/>
                          <a:sym typeface="Source Sans Pro"/>
                        </a:rPr>
                        <a:t>Tech</a:t>
                      </a:r>
                      <a:endParaRPr sz="1000" u="none" cap="none" strike="noStrike">
                        <a:latin typeface="Source Sans Pro"/>
                        <a:ea typeface="Source Sans Pro"/>
                        <a:cs typeface="Source Sans Pro"/>
                        <a:sym typeface="Source Sans Pro"/>
                      </a:endParaRPr>
                    </a:p>
                  </a:txBody>
                  <a:tcPr marT="91450" marB="45725" marR="365750" marL="0">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b="1" i="0" lang="en-US" sz="1000" u="sng" cap="none" strike="noStrike">
                          <a:solidFill>
                            <a:srgbClr val="0365B9"/>
                          </a:solidFill>
                          <a:latin typeface="PT Serif"/>
                          <a:ea typeface="PT Serif"/>
                          <a:cs typeface="PT Serif"/>
                          <a:sym typeface="PT Serif"/>
                          <a:hlinkClick r:id="rId30">
                            <a:extLst>
                              <a:ext uri="{A12FA001-AC4F-418D-AE19-62706E023703}">
                                <ahyp:hlinkClr val="tx"/>
                              </a:ext>
                            </a:extLst>
                          </a:hlinkClick>
                        </a:rPr>
                        <a:t>#35966 Map out how the data flows through the systems in current state and how we would pull it in future state</a:t>
                      </a:r>
                      <a:endParaRPr b="1" i="0" sz="1000" u="none" cap="none" strike="noStrike">
                        <a:solidFill>
                          <a:srgbClr val="0365B9"/>
                        </a:solidFill>
                        <a:latin typeface="PT Serif"/>
                        <a:ea typeface="PT Serif"/>
                        <a:cs typeface="PT Serif"/>
                        <a:sym typeface="PT Serif"/>
                      </a:endParaRPr>
                    </a:p>
                  </a:txBody>
                  <a:tcPr marT="91450" marB="45725" marR="27432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b="0" i="0" lang="en-US" sz="1000" u="none" cap="none" strike="noStrike">
                          <a:solidFill>
                            <a:schemeClr val="dk2"/>
                          </a:solidFill>
                          <a:latin typeface="Source Sans Pro"/>
                          <a:ea typeface="Source Sans Pro"/>
                          <a:cs typeface="Source Sans Pro"/>
                          <a:sym typeface="Source Sans Pro"/>
                        </a:rPr>
                        <a:t>8</a:t>
                      </a:r>
                      <a:endParaRPr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b="0" i="0" lang="en-US" sz="1000" u="none" cap="none" strike="noStrike">
                          <a:solidFill>
                            <a:schemeClr val="dk2"/>
                          </a:solidFill>
                          <a:latin typeface="Source Sans Pro"/>
                          <a:ea typeface="Source Sans Pro"/>
                          <a:cs typeface="Source Sans Pro"/>
                          <a:sym typeface="Source Sans Pro"/>
                        </a:rPr>
                        <a:t>Jared, Nadya</a:t>
                      </a:r>
                      <a:endParaRPr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202120"/>
                        </a:buClr>
                        <a:buSzPts val="1575"/>
                        <a:buFont typeface="Arial"/>
                        <a:buChar char="•"/>
                      </a:pPr>
                      <a:r>
                        <a:rPr lang="en-US" sz="1000" u="sng" cap="none" strike="noStrike">
                          <a:solidFill>
                            <a:schemeClr val="hlink"/>
                          </a:solidFill>
                          <a:latin typeface="Source Sans Pro"/>
                          <a:ea typeface="Source Sans Pro"/>
                          <a:cs typeface="Source Sans Pro"/>
                          <a:sym typeface="Source Sans Pro"/>
                          <a:hlinkClick r:id="rId31"/>
                        </a:rPr>
                        <a:t>Architecture Plan Document</a:t>
                      </a:r>
                      <a:endParaRPr sz="1000" u="none" cap="none" strike="noStrike">
                        <a:latin typeface="Source Sans Pro"/>
                        <a:ea typeface="Source Sans Pro"/>
                        <a:cs typeface="Source Sans Pro"/>
                        <a:sym typeface="Source Sans Pro"/>
                      </a:endParaRPr>
                    </a:p>
                    <a:p>
                      <a:pPr indent="-171450" lvl="0" marL="171450" marR="0" rtl="0" algn="l">
                        <a:lnSpc>
                          <a:spcPct val="100000"/>
                        </a:lnSpc>
                        <a:spcBef>
                          <a:spcPts val="0"/>
                        </a:spcBef>
                        <a:spcAft>
                          <a:spcPts val="0"/>
                        </a:spcAft>
                        <a:buClr>
                          <a:srgbClr val="202120"/>
                        </a:buClr>
                        <a:buSzPts val="1575"/>
                        <a:buFont typeface="Arial"/>
                        <a:buChar char="•"/>
                      </a:pPr>
                      <a:r>
                        <a:rPr lang="en-US" sz="1000" u="sng" cap="none" strike="noStrike">
                          <a:solidFill>
                            <a:schemeClr val="hlink"/>
                          </a:solidFill>
                          <a:latin typeface="Source Sans Pro"/>
                          <a:ea typeface="Source Sans Pro"/>
                          <a:cs typeface="Source Sans Pro"/>
                          <a:sym typeface="Source Sans Pro"/>
                          <a:hlinkClick r:id="rId32"/>
                        </a:rPr>
                        <a:t>Architecture Diagram Mural</a:t>
                      </a:r>
                      <a:r>
                        <a:rPr lang="en-US" sz="1000" u="sng" cap="none" strike="noStrike">
                          <a:solidFill>
                            <a:schemeClr val="hlink"/>
                          </a:solidFill>
                          <a:latin typeface="Source Sans Pro"/>
                          <a:ea typeface="Source Sans Pro"/>
                          <a:cs typeface="Source Sans Pro"/>
                          <a:sym typeface="Source Sans Pro"/>
                        </a:rPr>
                        <a:t> </a:t>
                      </a:r>
                      <a:endParaRPr sz="1000" u="none" cap="none" strike="noStrike">
                        <a:latin typeface="Source Sans Pro"/>
                        <a:ea typeface="Source Sans Pro"/>
                        <a:cs typeface="Source Sans Pro"/>
                        <a:sym typeface="Source Sans Pro"/>
                      </a:endParaRPr>
                    </a:p>
                  </a:txBody>
                  <a:tcPr marT="91450" marB="45725" marR="274325"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b="0" i="0" lang="en-US" sz="1000" u="none" cap="none" strike="noStrike">
                          <a:solidFill>
                            <a:schemeClr val="dk2"/>
                          </a:solidFill>
                          <a:latin typeface="Source Sans Pro"/>
                          <a:ea typeface="Source Sans Pro"/>
                          <a:cs typeface="Source Sans Pro"/>
                          <a:sym typeface="Source Sans Pro"/>
                        </a:rPr>
                        <a:t>2/7/2022 </a:t>
                      </a:r>
                      <a:endParaRPr b="0" sz="1000" u="none" cap="none" strike="noStrike">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050"/>
                        <a:buFont typeface="Arial"/>
                        <a:buNone/>
                      </a:pPr>
                      <a:r>
                        <a:t/>
                      </a:r>
                      <a:endParaRPr b="0" i="0" sz="1000" u="none" cap="none" strike="noStrike">
                        <a:solidFill>
                          <a:schemeClr val="dk2"/>
                        </a:solidFill>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latin typeface="Source Sans Pro"/>
                        <a:ea typeface="Source Sans Pro"/>
                        <a:cs typeface="Source Sans Pro"/>
                        <a:sym typeface="Source Sans Pro"/>
                      </a:endParaRPr>
                    </a:p>
                  </a:txBody>
                  <a:tcPr marT="91450" marB="45725" marR="36575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bl>
          </a:graphicData>
        </a:graphic>
      </p:graphicFrame>
      <p:sp>
        <p:nvSpPr>
          <p:cNvPr id="847" name="Google Shape;847;p78"/>
          <p:cNvSpPr txBox="1"/>
          <p:nvPr>
            <p:ph type="title"/>
          </p:nvPr>
        </p:nvSpPr>
        <p:spPr>
          <a:xfrm>
            <a:off x="312812" y="373491"/>
            <a:ext cx="11353800" cy="498598"/>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3600"/>
              <a:buFont typeface="PT Serif"/>
              <a:buNone/>
            </a:pPr>
            <a:r>
              <a:rPr lang="en-US">
                <a:latin typeface="PT Serif"/>
                <a:ea typeface="PT Serif"/>
                <a:cs typeface="PT Serif"/>
                <a:sym typeface="PT Serif"/>
              </a:rPr>
              <a:t>Sprint 1 Deliverables</a:t>
            </a:r>
            <a:endParaRPr/>
          </a:p>
        </p:txBody>
      </p:sp>
      <p:sp>
        <p:nvSpPr>
          <p:cNvPr id="848" name="Google Shape;848;p78"/>
          <p:cNvSpPr/>
          <p:nvPr/>
        </p:nvSpPr>
        <p:spPr>
          <a:xfrm>
            <a:off x="11128789" y="1348751"/>
            <a:ext cx="158989" cy="127000"/>
          </a:xfrm>
          <a:custGeom>
            <a:rect b="b" l="l" r="r" t="t"/>
            <a:pathLst>
              <a:path extrusionOk="0" h="204067" w="311469">
                <a:moveTo>
                  <a:pt x="0" y="107403"/>
                </a:moveTo>
                <a:lnTo>
                  <a:pt x="96663" y="204066"/>
                </a:lnTo>
                <a:lnTo>
                  <a:pt x="311468" y="0"/>
                </a:lnTo>
              </a:path>
            </a:pathLst>
          </a:custGeom>
          <a:noFill/>
          <a:ln cap="sq" cmpd="sng" w="28575">
            <a:solidFill>
              <a:srgbClr val="007F00"/>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202120"/>
              </a:solidFill>
              <a:latin typeface="Calibri"/>
              <a:ea typeface="Calibri"/>
              <a:cs typeface="Calibri"/>
              <a:sym typeface="Calibri"/>
            </a:endParaRPr>
          </a:p>
        </p:txBody>
      </p:sp>
      <p:sp>
        <p:nvSpPr>
          <p:cNvPr id="849" name="Google Shape;849;p78"/>
          <p:cNvSpPr/>
          <p:nvPr/>
        </p:nvSpPr>
        <p:spPr>
          <a:xfrm>
            <a:off x="11128789" y="1788513"/>
            <a:ext cx="158989" cy="127000"/>
          </a:xfrm>
          <a:custGeom>
            <a:rect b="b" l="l" r="r" t="t"/>
            <a:pathLst>
              <a:path extrusionOk="0" h="204067" w="311469">
                <a:moveTo>
                  <a:pt x="0" y="107403"/>
                </a:moveTo>
                <a:lnTo>
                  <a:pt x="96663" y="204066"/>
                </a:lnTo>
                <a:lnTo>
                  <a:pt x="311468" y="0"/>
                </a:lnTo>
              </a:path>
            </a:pathLst>
          </a:custGeom>
          <a:noFill/>
          <a:ln cap="sq" cmpd="sng" w="28575">
            <a:solidFill>
              <a:srgbClr val="007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202120"/>
              </a:solidFill>
              <a:latin typeface="Calibri"/>
              <a:ea typeface="Calibri"/>
              <a:cs typeface="Calibri"/>
              <a:sym typeface="Calibri"/>
            </a:endParaRPr>
          </a:p>
        </p:txBody>
      </p:sp>
      <p:sp>
        <p:nvSpPr>
          <p:cNvPr id="850" name="Google Shape;850;p78"/>
          <p:cNvSpPr/>
          <p:nvPr/>
        </p:nvSpPr>
        <p:spPr>
          <a:xfrm>
            <a:off x="11128789" y="2178809"/>
            <a:ext cx="158989" cy="127000"/>
          </a:xfrm>
          <a:custGeom>
            <a:rect b="b" l="l" r="r" t="t"/>
            <a:pathLst>
              <a:path extrusionOk="0" h="204067" w="311469">
                <a:moveTo>
                  <a:pt x="0" y="107403"/>
                </a:moveTo>
                <a:lnTo>
                  <a:pt x="96663" y="204066"/>
                </a:lnTo>
                <a:lnTo>
                  <a:pt x="311468" y="0"/>
                </a:lnTo>
              </a:path>
            </a:pathLst>
          </a:custGeom>
          <a:noFill/>
          <a:ln cap="sq" cmpd="sng" w="28575">
            <a:solidFill>
              <a:srgbClr val="007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202120"/>
              </a:solidFill>
              <a:latin typeface="Calibri"/>
              <a:ea typeface="Calibri"/>
              <a:cs typeface="Calibri"/>
              <a:sym typeface="Calibri"/>
            </a:endParaRPr>
          </a:p>
        </p:txBody>
      </p:sp>
      <p:sp>
        <p:nvSpPr>
          <p:cNvPr id="851" name="Google Shape;851;p78"/>
          <p:cNvSpPr/>
          <p:nvPr/>
        </p:nvSpPr>
        <p:spPr>
          <a:xfrm>
            <a:off x="11128789" y="2688136"/>
            <a:ext cx="158989" cy="127000"/>
          </a:xfrm>
          <a:custGeom>
            <a:rect b="b" l="l" r="r" t="t"/>
            <a:pathLst>
              <a:path extrusionOk="0" h="204067" w="311469">
                <a:moveTo>
                  <a:pt x="0" y="107403"/>
                </a:moveTo>
                <a:lnTo>
                  <a:pt x="96663" y="204066"/>
                </a:lnTo>
                <a:lnTo>
                  <a:pt x="311468" y="0"/>
                </a:lnTo>
              </a:path>
            </a:pathLst>
          </a:custGeom>
          <a:noFill/>
          <a:ln cap="sq" cmpd="sng" w="28575">
            <a:solidFill>
              <a:srgbClr val="007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202120"/>
              </a:solidFill>
              <a:latin typeface="Calibri"/>
              <a:ea typeface="Calibri"/>
              <a:cs typeface="Calibri"/>
              <a:sym typeface="Calibri"/>
            </a:endParaRPr>
          </a:p>
        </p:txBody>
      </p:sp>
      <p:sp>
        <p:nvSpPr>
          <p:cNvPr id="852" name="Google Shape;852;p78"/>
          <p:cNvSpPr/>
          <p:nvPr/>
        </p:nvSpPr>
        <p:spPr>
          <a:xfrm>
            <a:off x="11128789" y="3644418"/>
            <a:ext cx="158989" cy="127000"/>
          </a:xfrm>
          <a:custGeom>
            <a:rect b="b" l="l" r="r" t="t"/>
            <a:pathLst>
              <a:path extrusionOk="0" h="204067" w="311469">
                <a:moveTo>
                  <a:pt x="0" y="107403"/>
                </a:moveTo>
                <a:lnTo>
                  <a:pt x="96663" y="204066"/>
                </a:lnTo>
                <a:lnTo>
                  <a:pt x="311468" y="0"/>
                </a:lnTo>
              </a:path>
            </a:pathLst>
          </a:custGeom>
          <a:noFill/>
          <a:ln cap="sq" cmpd="sng" w="28575">
            <a:solidFill>
              <a:srgbClr val="007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202120"/>
              </a:solidFill>
              <a:latin typeface="Calibri"/>
              <a:ea typeface="Calibri"/>
              <a:cs typeface="Calibri"/>
              <a:sym typeface="Calibri"/>
            </a:endParaRPr>
          </a:p>
        </p:txBody>
      </p:sp>
      <p:sp>
        <p:nvSpPr>
          <p:cNvPr id="853" name="Google Shape;853;p78"/>
          <p:cNvSpPr/>
          <p:nvPr/>
        </p:nvSpPr>
        <p:spPr>
          <a:xfrm>
            <a:off x="11128789" y="4195407"/>
            <a:ext cx="158989" cy="127000"/>
          </a:xfrm>
          <a:custGeom>
            <a:rect b="b" l="l" r="r" t="t"/>
            <a:pathLst>
              <a:path extrusionOk="0" h="204067" w="311469">
                <a:moveTo>
                  <a:pt x="0" y="107403"/>
                </a:moveTo>
                <a:lnTo>
                  <a:pt x="96663" y="204066"/>
                </a:lnTo>
                <a:lnTo>
                  <a:pt x="311468" y="0"/>
                </a:lnTo>
              </a:path>
            </a:pathLst>
          </a:custGeom>
          <a:noFill/>
          <a:ln cap="sq" cmpd="sng" w="28575">
            <a:solidFill>
              <a:srgbClr val="007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202120"/>
              </a:solidFill>
              <a:latin typeface="Calibri"/>
              <a:ea typeface="Calibri"/>
              <a:cs typeface="Calibri"/>
              <a:sym typeface="Calibri"/>
            </a:endParaRPr>
          </a:p>
        </p:txBody>
      </p:sp>
      <p:sp>
        <p:nvSpPr>
          <p:cNvPr id="854" name="Google Shape;854;p78"/>
          <p:cNvSpPr/>
          <p:nvPr/>
        </p:nvSpPr>
        <p:spPr>
          <a:xfrm>
            <a:off x="11128789" y="4875079"/>
            <a:ext cx="158989" cy="127000"/>
          </a:xfrm>
          <a:custGeom>
            <a:rect b="b" l="l" r="r" t="t"/>
            <a:pathLst>
              <a:path extrusionOk="0" h="204067" w="311469">
                <a:moveTo>
                  <a:pt x="0" y="107403"/>
                </a:moveTo>
                <a:lnTo>
                  <a:pt x="96663" y="204066"/>
                </a:lnTo>
                <a:lnTo>
                  <a:pt x="311468" y="0"/>
                </a:lnTo>
              </a:path>
            </a:pathLst>
          </a:custGeom>
          <a:noFill/>
          <a:ln cap="sq" cmpd="sng" w="28575">
            <a:solidFill>
              <a:srgbClr val="007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202120"/>
              </a:solidFill>
              <a:latin typeface="Calibri"/>
              <a:ea typeface="Calibri"/>
              <a:cs typeface="Calibri"/>
              <a:sym typeface="Calibri"/>
            </a:endParaRPr>
          </a:p>
        </p:txBody>
      </p:sp>
      <p:sp>
        <p:nvSpPr>
          <p:cNvPr id="855" name="Google Shape;855;p78"/>
          <p:cNvSpPr/>
          <p:nvPr/>
        </p:nvSpPr>
        <p:spPr>
          <a:xfrm>
            <a:off x="11128789" y="5578393"/>
            <a:ext cx="158989" cy="127000"/>
          </a:xfrm>
          <a:custGeom>
            <a:rect b="b" l="l" r="r" t="t"/>
            <a:pathLst>
              <a:path extrusionOk="0" h="204067" w="311469">
                <a:moveTo>
                  <a:pt x="0" y="107403"/>
                </a:moveTo>
                <a:lnTo>
                  <a:pt x="96663" y="204066"/>
                </a:lnTo>
                <a:lnTo>
                  <a:pt x="311468" y="0"/>
                </a:lnTo>
              </a:path>
            </a:pathLst>
          </a:custGeom>
          <a:noFill/>
          <a:ln cap="sq" cmpd="sng" w="28575">
            <a:solidFill>
              <a:srgbClr val="007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202120"/>
              </a:solidFill>
              <a:latin typeface="Calibri"/>
              <a:ea typeface="Calibri"/>
              <a:cs typeface="Calibri"/>
              <a:sym typeface="Calibri"/>
            </a:endParaRPr>
          </a:p>
        </p:txBody>
      </p:sp>
      <p:sp>
        <p:nvSpPr>
          <p:cNvPr id="856" name="Google Shape;856;p78"/>
          <p:cNvSpPr/>
          <p:nvPr/>
        </p:nvSpPr>
        <p:spPr>
          <a:xfrm>
            <a:off x="11128789" y="6132209"/>
            <a:ext cx="158989" cy="127000"/>
          </a:xfrm>
          <a:custGeom>
            <a:rect b="b" l="l" r="r" t="t"/>
            <a:pathLst>
              <a:path extrusionOk="0" h="204067" w="311469">
                <a:moveTo>
                  <a:pt x="0" y="107403"/>
                </a:moveTo>
                <a:lnTo>
                  <a:pt x="96663" y="204066"/>
                </a:lnTo>
                <a:lnTo>
                  <a:pt x="311468" y="0"/>
                </a:lnTo>
              </a:path>
            </a:pathLst>
          </a:custGeom>
          <a:noFill/>
          <a:ln cap="sq" cmpd="sng" w="28575">
            <a:solidFill>
              <a:srgbClr val="007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202120"/>
              </a:solidFill>
              <a:latin typeface="Calibri"/>
              <a:ea typeface="Calibri"/>
              <a:cs typeface="Calibri"/>
              <a:sym typeface="Calibri"/>
            </a:endParaRPr>
          </a:p>
        </p:txBody>
      </p:sp>
      <p:sp>
        <p:nvSpPr>
          <p:cNvPr id="857" name="Google Shape;857;p78"/>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858" name="Google Shape;858;p78"/>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22"/>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864" name="Google Shape;864;p22"/>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sp>
        <p:nvSpPr>
          <p:cNvPr id="865" name="Google Shape;865;p22"/>
          <p:cNvSpPr txBox="1"/>
          <p:nvPr/>
        </p:nvSpPr>
        <p:spPr>
          <a:xfrm>
            <a:off x="341313" y="2771775"/>
            <a:ext cx="7262812" cy="9140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lt1"/>
              </a:buClr>
              <a:buSzPts val="6600"/>
              <a:buFont typeface="PT Serif"/>
              <a:buNone/>
            </a:pPr>
            <a:r>
              <a:rPr b="0" i="0" lang="en-US" sz="6600" u="none" cap="none" strike="noStrike">
                <a:solidFill>
                  <a:schemeClr val="lt1"/>
                </a:solidFill>
                <a:latin typeface="PT Serif"/>
                <a:ea typeface="PT Serif"/>
                <a:cs typeface="PT Serif"/>
                <a:sym typeface="PT Serif"/>
              </a:rPr>
              <a:t>Preview of Sprint 2</a:t>
            </a:r>
            <a:endParaRPr/>
          </a:p>
        </p:txBody>
      </p:sp>
      <p:sp>
        <p:nvSpPr>
          <p:cNvPr id="866" name="Google Shape;866;p22"/>
          <p:cNvSpPr txBox="1"/>
          <p:nvPr/>
        </p:nvSpPr>
        <p:spPr>
          <a:xfrm>
            <a:off x="341868" y="2358837"/>
            <a:ext cx="4246607" cy="519051"/>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0" i="0" lang="en-US" sz="1400" u="none" cap="none" strike="noStrike">
                <a:solidFill>
                  <a:srgbClr val="F0F1F0"/>
                </a:solidFill>
                <a:latin typeface="Source Sans Pro"/>
                <a:ea typeface="Source Sans Pro"/>
                <a:cs typeface="Source Sans Pro"/>
                <a:sym typeface="Source Sans Pro"/>
              </a:rPr>
              <a:t>SPRINT 1 DEMO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23"/>
          <p:cNvSpPr txBox="1"/>
          <p:nvPr>
            <p:ph type="title"/>
          </p:nvPr>
        </p:nvSpPr>
        <p:spPr>
          <a:xfrm>
            <a:off x="298757" y="373063"/>
            <a:ext cx="7921304" cy="51398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3600"/>
              <a:buFont typeface="PT Serif"/>
              <a:buNone/>
            </a:pPr>
            <a:r>
              <a:rPr lang="en-US" sz="3200"/>
              <a:t>Sprint 2 will run February 9th to the 23rd</a:t>
            </a:r>
            <a:endParaRPr/>
          </a:p>
        </p:txBody>
      </p:sp>
      <p:sp>
        <p:nvSpPr>
          <p:cNvPr id="872" name="Google Shape;872;p23"/>
          <p:cNvSpPr txBox="1"/>
          <p:nvPr/>
        </p:nvSpPr>
        <p:spPr>
          <a:xfrm>
            <a:off x="1576388" y="6318228"/>
            <a:ext cx="5661806" cy="141577"/>
          </a:xfrm>
          <a:prstGeom prst="rect">
            <a:avLst/>
          </a:prstGeom>
          <a:noFill/>
          <a:ln>
            <a:noFill/>
          </a:ln>
        </p:spPr>
        <p:txBody>
          <a:bodyPr anchorCtr="0" anchor="t" bIns="0" lIns="0" spcFirstLastPara="1" rIns="0" wrap="square" tIns="0">
            <a:spAutoFit/>
          </a:bodyPr>
          <a:lstStyle/>
          <a:p>
            <a:pPr indent="0" lvl="0" marL="57149" marR="0" rtl="0" algn="l">
              <a:lnSpc>
                <a:spcPct val="115000"/>
              </a:lnSpc>
              <a:spcBef>
                <a:spcPts val="0"/>
              </a:spcBef>
              <a:spcAft>
                <a:spcPts val="0"/>
              </a:spcAft>
              <a:buClr>
                <a:srgbClr val="434343"/>
              </a:buClr>
              <a:buSzPts val="1800"/>
              <a:buFont typeface="PT Serif"/>
              <a:buNone/>
            </a:pPr>
            <a:r>
              <a:rPr b="0" i="0" lang="en-US" sz="800" u="none" cap="none" strike="noStrike">
                <a:solidFill>
                  <a:srgbClr val="434343"/>
                </a:solidFill>
                <a:latin typeface="PT Serif"/>
                <a:ea typeface="PT Serif"/>
                <a:cs typeface="PT Serif"/>
                <a:sym typeface="PT Serif"/>
              </a:rPr>
              <a:t>*Does not show Validate phase meetings in Collaboration Cycle, such as Full Accessibility Audit and Post-Launch Check In</a:t>
            </a:r>
            <a:endParaRPr b="0" i="0" sz="1400" u="none" cap="none" strike="noStrike">
              <a:solidFill>
                <a:srgbClr val="000000"/>
              </a:solidFill>
              <a:latin typeface="Arial"/>
              <a:ea typeface="Arial"/>
              <a:cs typeface="Arial"/>
              <a:sym typeface="Arial"/>
            </a:endParaRPr>
          </a:p>
        </p:txBody>
      </p:sp>
      <p:sp>
        <p:nvSpPr>
          <p:cNvPr id="873" name="Google Shape;873;p23"/>
          <p:cNvSpPr/>
          <p:nvPr/>
        </p:nvSpPr>
        <p:spPr>
          <a:xfrm>
            <a:off x="6557192" y="1350887"/>
            <a:ext cx="2126778" cy="4827797"/>
          </a:xfrm>
          <a:prstGeom prst="rect">
            <a:avLst/>
          </a:prstGeom>
          <a:solidFill>
            <a:srgbClr val="F2F2F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874" name="Google Shape;874;p23"/>
          <p:cNvSpPr/>
          <p:nvPr/>
        </p:nvSpPr>
        <p:spPr>
          <a:xfrm>
            <a:off x="2303524" y="1350888"/>
            <a:ext cx="2126778" cy="4838179"/>
          </a:xfrm>
          <a:prstGeom prst="rect">
            <a:avLst/>
          </a:prstGeom>
          <a:solidFill>
            <a:srgbClr val="F2F2F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875" name="Google Shape;875;p23"/>
          <p:cNvSpPr/>
          <p:nvPr/>
        </p:nvSpPr>
        <p:spPr>
          <a:xfrm>
            <a:off x="10648341" y="1350887"/>
            <a:ext cx="881149" cy="4827796"/>
          </a:xfrm>
          <a:prstGeom prst="rect">
            <a:avLst/>
          </a:prstGeom>
          <a:solidFill>
            <a:srgbClr val="F2F2F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876" name="Google Shape;876;p23"/>
          <p:cNvSpPr txBox="1"/>
          <p:nvPr/>
        </p:nvSpPr>
        <p:spPr>
          <a:xfrm>
            <a:off x="1414957" y="1389276"/>
            <a:ext cx="818711"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Week 1: </a:t>
            </a:r>
            <a:br>
              <a:rPr b="0" i="0" lang="en-US" sz="900" u="none" cap="none" strike="noStrike">
                <a:solidFill>
                  <a:srgbClr val="202120"/>
                </a:solidFill>
                <a:latin typeface="PT Serif"/>
                <a:ea typeface="PT Serif"/>
                <a:cs typeface="PT Serif"/>
                <a:sym typeface="PT Serif"/>
              </a:rPr>
            </a:br>
            <a:r>
              <a:rPr b="0" i="0" lang="en-US" sz="900" u="none" cap="none" strike="noStrike">
                <a:solidFill>
                  <a:srgbClr val="202120"/>
                </a:solidFill>
                <a:latin typeface="PT Serif"/>
                <a:ea typeface="PT Serif"/>
                <a:cs typeface="PT Serif"/>
                <a:sym typeface="PT Serif"/>
              </a:rPr>
              <a:t>01/20 – 01/26</a:t>
            </a:r>
            <a:endParaRPr b="0" i="0" sz="900" u="none" cap="none" strike="noStrike">
              <a:solidFill>
                <a:srgbClr val="202120"/>
              </a:solidFill>
              <a:latin typeface="PT Serif"/>
              <a:ea typeface="PT Serif"/>
              <a:cs typeface="PT Serif"/>
              <a:sym typeface="PT Serif"/>
            </a:endParaRPr>
          </a:p>
        </p:txBody>
      </p:sp>
      <p:sp>
        <p:nvSpPr>
          <p:cNvPr id="877" name="Google Shape;877;p23"/>
          <p:cNvSpPr txBox="1"/>
          <p:nvPr/>
        </p:nvSpPr>
        <p:spPr>
          <a:xfrm>
            <a:off x="1377328" y="1159991"/>
            <a:ext cx="906977" cy="138499"/>
          </a:xfrm>
          <a:prstGeom prst="rect">
            <a:avLst/>
          </a:prstGeom>
          <a:noFill/>
          <a:ln>
            <a:noFill/>
          </a:ln>
        </p:spPr>
        <p:txBody>
          <a:bodyPr anchorCtr="0" anchor="b"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Sprint 0</a:t>
            </a:r>
            <a:endParaRPr b="0" i="0" sz="900" u="none" cap="none" strike="noStrike">
              <a:solidFill>
                <a:srgbClr val="202120"/>
              </a:solidFill>
              <a:latin typeface="PT Serif"/>
              <a:ea typeface="PT Serif"/>
              <a:cs typeface="PT Serif"/>
              <a:sym typeface="PT Serif"/>
            </a:endParaRPr>
          </a:p>
        </p:txBody>
      </p:sp>
      <p:sp>
        <p:nvSpPr>
          <p:cNvPr id="878" name="Google Shape;878;p23"/>
          <p:cNvSpPr txBox="1"/>
          <p:nvPr/>
        </p:nvSpPr>
        <p:spPr>
          <a:xfrm>
            <a:off x="3640109" y="1389276"/>
            <a:ext cx="616179" cy="4154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Week 3: 02/02 – 02/09</a:t>
            </a:r>
            <a:endParaRPr b="0" i="0" sz="900" u="none" cap="none" strike="noStrike">
              <a:solidFill>
                <a:srgbClr val="202120"/>
              </a:solidFill>
              <a:latin typeface="PT Serif"/>
              <a:ea typeface="PT Serif"/>
              <a:cs typeface="PT Serif"/>
              <a:sym typeface="PT Serif"/>
            </a:endParaRPr>
          </a:p>
        </p:txBody>
      </p:sp>
      <p:sp>
        <p:nvSpPr>
          <p:cNvPr id="879" name="Google Shape;879;p23"/>
          <p:cNvSpPr txBox="1"/>
          <p:nvPr/>
        </p:nvSpPr>
        <p:spPr>
          <a:xfrm>
            <a:off x="4738291" y="1389276"/>
            <a:ext cx="616179" cy="4154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Week 4: 02/09 – 02/16</a:t>
            </a:r>
            <a:endParaRPr b="0" i="0" sz="900" u="none" cap="none" strike="noStrike">
              <a:solidFill>
                <a:srgbClr val="202120"/>
              </a:solidFill>
              <a:latin typeface="PT Serif"/>
              <a:ea typeface="PT Serif"/>
              <a:cs typeface="PT Serif"/>
              <a:sym typeface="PT Serif"/>
            </a:endParaRPr>
          </a:p>
        </p:txBody>
      </p:sp>
      <p:sp>
        <p:nvSpPr>
          <p:cNvPr id="880" name="Google Shape;880;p23"/>
          <p:cNvSpPr txBox="1"/>
          <p:nvPr/>
        </p:nvSpPr>
        <p:spPr>
          <a:xfrm>
            <a:off x="5715129" y="1389276"/>
            <a:ext cx="616179" cy="4154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Week 5: 02/16 – 02/23</a:t>
            </a:r>
            <a:endParaRPr b="0" i="0" sz="900" u="none" cap="none" strike="noStrike">
              <a:solidFill>
                <a:srgbClr val="202120"/>
              </a:solidFill>
              <a:latin typeface="PT Serif"/>
              <a:ea typeface="PT Serif"/>
              <a:cs typeface="PT Serif"/>
              <a:sym typeface="PT Serif"/>
            </a:endParaRPr>
          </a:p>
        </p:txBody>
      </p:sp>
      <p:sp>
        <p:nvSpPr>
          <p:cNvPr id="881" name="Google Shape;881;p23"/>
          <p:cNvSpPr txBox="1"/>
          <p:nvPr/>
        </p:nvSpPr>
        <p:spPr>
          <a:xfrm>
            <a:off x="6824524" y="1389276"/>
            <a:ext cx="616179" cy="4154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Week 6: 02/23 – 03/02</a:t>
            </a:r>
            <a:endParaRPr b="0" i="0" sz="900" u="none" cap="none" strike="noStrike">
              <a:solidFill>
                <a:srgbClr val="202120"/>
              </a:solidFill>
              <a:latin typeface="PT Serif"/>
              <a:ea typeface="PT Serif"/>
              <a:cs typeface="PT Serif"/>
              <a:sym typeface="PT Serif"/>
            </a:endParaRPr>
          </a:p>
        </p:txBody>
      </p:sp>
      <p:sp>
        <p:nvSpPr>
          <p:cNvPr id="882" name="Google Shape;882;p23"/>
          <p:cNvSpPr txBox="1"/>
          <p:nvPr/>
        </p:nvSpPr>
        <p:spPr>
          <a:xfrm>
            <a:off x="7914061" y="1389276"/>
            <a:ext cx="616179" cy="4154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Week 7: 03/02- 03/09</a:t>
            </a:r>
            <a:endParaRPr b="0" i="0" sz="900" u="none" cap="none" strike="noStrike">
              <a:solidFill>
                <a:srgbClr val="202120"/>
              </a:solidFill>
              <a:latin typeface="PT Serif"/>
              <a:ea typeface="PT Serif"/>
              <a:cs typeface="PT Serif"/>
              <a:sym typeface="PT Serif"/>
            </a:endParaRPr>
          </a:p>
        </p:txBody>
      </p:sp>
      <p:sp>
        <p:nvSpPr>
          <p:cNvPr id="883" name="Google Shape;883;p23"/>
          <p:cNvSpPr txBox="1"/>
          <p:nvPr/>
        </p:nvSpPr>
        <p:spPr>
          <a:xfrm>
            <a:off x="9802734" y="1389276"/>
            <a:ext cx="616179" cy="4154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Week 9: 03/16 – 03/23</a:t>
            </a:r>
            <a:endParaRPr b="0" i="0" sz="900" u="none" cap="none" strike="noStrike">
              <a:solidFill>
                <a:srgbClr val="202120"/>
              </a:solidFill>
              <a:latin typeface="PT Serif"/>
              <a:ea typeface="PT Serif"/>
              <a:cs typeface="PT Serif"/>
              <a:sym typeface="PT Serif"/>
            </a:endParaRPr>
          </a:p>
        </p:txBody>
      </p:sp>
      <p:sp>
        <p:nvSpPr>
          <p:cNvPr id="884" name="Google Shape;884;p23"/>
          <p:cNvSpPr txBox="1"/>
          <p:nvPr/>
        </p:nvSpPr>
        <p:spPr>
          <a:xfrm>
            <a:off x="9003601" y="1389276"/>
            <a:ext cx="616179" cy="4154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Week 8: 03/09 – 03/16</a:t>
            </a:r>
            <a:endParaRPr b="0" i="0" sz="900" u="none" cap="none" strike="noStrike">
              <a:solidFill>
                <a:srgbClr val="202120"/>
              </a:solidFill>
              <a:latin typeface="PT Serif"/>
              <a:ea typeface="PT Serif"/>
              <a:cs typeface="PT Serif"/>
              <a:sym typeface="PT Serif"/>
            </a:endParaRPr>
          </a:p>
        </p:txBody>
      </p:sp>
      <p:sp>
        <p:nvSpPr>
          <p:cNvPr id="885" name="Google Shape;885;p23"/>
          <p:cNvSpPr txBox="1"/>
          <p:nvPr/>
        </p:nvSpPr>
        <p:spPr>
          <a:xfrm>
            <a:off x="2637887" y="1389276"/>
            <a:ext cx="616179" cy="4154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Week 2:</a:t>
            </a:r>
            <a:br>
              <a:rPr b="0" i="0" lang="en-US" sz="900" u="none" cap="none" strike="noStrike">
                <a:solidFill>
                  <a:srgbClr val="202120"/>
                </a:solidFill>
                <a:latin typeface="PT Serif"/>
                <a:ea typeface="PT Serif"/>
                <a:cs typeface="PT Serif"/>
                <a:sym typeface="PT Serif"/>
              </a:rPr>
            </a:br>
            <a:r>
              <a:rPr b="0" i="0" lang="en-US" sz="900" u="none" cap="none" strike="noStrike">
                <a:solidFill>
                  <a:srgbClr val="202120"/>
                </a:solidFill>
                <a:latin typeface="PT Serif"/>
                <a:ea typeface="PT Serif"/>
                <a:cs typeface="PT Serif"/>
                <a:sym typeface="PT Serif"/>
              </a:rPr>
              <a:t>01/26–02/02</a:t>
            </a:r>
            <a:endParaRPr b="0" i="0" sz="900" u="none" cap="none" strike="noStrike">
              <a:solidFill>
                <a:srgbClr val="202120"/>
              </a:solidFill>
              <a:latin typeface="PT Serif"/>
              <a:ea typeface="PT Serif"/>
              <a:cs typeface="PT Serif"/>
              <a:sym typeface="PT Serif"/>
            </a:endParaRPr>
          </a:p>
        </p:txBody>
      </p:sp>
      <p:sp>
        <p:nvSpPr>
          <p:cNvPr id="886" name="Google Shape;886;p23"/>
          <p:cNvSpPr txBox="1"/>
          <p:nvPr/>
        </p:nvSpPr>
        <p:spPr>
          <a:xfrm>
            <a:off x="2967130" y="1159992"/>
            <a:ext cx="616179" cy="138499"/>
          </a:xfrm>
          <a:prstGeom prst="rect">
            <a:avLst/>
          </a:prstGeom>
          <a:noFill/>
          <a:ln>
            <a:noFill/>
          </a:ln>
        </p:spPr>
        <p:txBody>
          <a:bodyPr anchorCtr="0" anchor="b"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Sprint 1</a:t>
            </a:r>
            <a:endParaRPr b="0" i="0" sz="900" u="none" cap="none" strike="noStrike">
              <a:solidFill>
                <a:srgbClr val="202120"/>
              </a:solidFill>
              <a:latin typeface="PT Serif"/>
              <a:ea typeface="PT Serif"/>
              <a:cs typeface="PT Serif"/>
              <a:sym typeface="PT Serif"/>
            </a:endParaRPr>
          </a:p>
        </p:txBody>
      </p:sp>
      <p:sp>
        <p:nvSpPr>
          <p:cNvPr id="887" name="Google Shape;887;p23"/>
          <p:cNvSpPr txBox="1"/>
          <p:nvPr/>
        </p:nvSpPr>
        <p:spPr>
          <a:xfrm>
            <a:off x="5189586" y="1159992"/>
            <a:ext cx="616179" cy="138499"/>
          </a:xfrm>
          <a:prstGeom prst="rect">
            <a:avLst/>
          </a:prstGeom>
          <a:noFill/>
          <a:ln>
            <a:noFill/>
          </a:ln>
        </p:spPr>
        <p:txBody>
          <a:bodyPr anchorCtr="0" anchor="b"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Sprint 2</a:t>
            </a:r>
            <a:endParaRPr b="0" i="0" sz="900" u="none" cap="none" strike="noStrike">
              <a:solidFill>
                <a:srgbClr val="202120"/>
              </a:solidFill>
              <a:latin typeface="PT Serif"/>
              <a:ea typeface="PT Serif"/>
              <a:cs typeface="PT Serif"/>
              <a:sym typeface="PT Serif"/>
            </a:endParaRPr>
          </a:p>
        </p:txBody>
      </p:sp>
      <p:sp>
        <p:nvSpPr>
          <p:cNvPr id="888" name="Google Shape;888;p23"/>
          <p:cNvSpPr txBox="1"/>
          <p:nvPr/>
        </p:nvSpPr>
        <p:spPr>
          <a:xfrm>
            <a:off x="7312492" y="1159992"/>
            <a:ext cx="616179" cy="138499"/>
          </a:xfrm>
          <a:prstGeom prst="rect">
            <a:avLst/>
          </a:prstGeom>
          <a:noFill/>
          <a:ln>
            <a:noFill/>
          </a:ln>
        </p:spPr>
        <p:txBody>
          <a:bodyPr anchorCtr="0" anchor="b"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Sprint 3</a:t>
            </a:r>
            <a:endParaRPr b="0" i="0" sz="900" u="none" cap="none" strike="noStrike">
              <a:solidFill>
                <a:srgbClr val="202120"/>
              </a:solidFill>
              <a:latin typeface="PT Serif"/>
              <a:ea typeface="PT Serif"/>
              <a:cs typeface="PT Serif"/>
              <a:sym typeface="PT Serif"/>
            </a:endParaRPr>
          </a:p>
        </p:txBody>
      </p:sp>
      <p:sp>
        <p:nvSpPr>
          <p:cNvPr id="889" name="Google Shape;889;p23"/>
          <p:cNvSpPr txBox="1"/>
          <p:nvPr/>
        </p:nvSpPr>
        <p:spPr>
          <a:xfrm>
            <a:off x="9356570" y="1159992"/>
            <a:ext cx="616179" cy="138499"/>
          </a:xfrm>
          <a:prstGeom prst="rect">
            <a:avLst/>
          </a:prstGeom>
          <a:noFill/>
          <a:ln>
            <a:noFill/>
          </a:ln>
        </p:spPr>
        <p:txBody>
          <a:bodyPr anchorCtr="0" anchor="b"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Sprint 4</a:t>
            </a:r>
            <a:endParaRPr b="0" i="0" sz="900" u="none" cap="none" strike="noStrike">
              <a:solidFill>
                <a:srgbClr val="202120"/>
              </a:solidFill>
              <a:latin typeface="PT Serif"/>
              <a:ea typeface="PT Serif"/>
              <a:cs typeface="PT Serif"/>
              <a:sym typeface="PT Serif"/>
            </a:endParaRPr>
          </a:p>
        </p:txBody>
      </p:sp>
      <p:sp>
        <p:nvSpPr>
          <p:cNvPr id="890" name="Google Shape;890;p23"/>
          <p:cNvSpPr txBox="1"/>
          <p:nvPr/>
        </p:nvSpPr>
        <p:spPr>
          <a:xfrm>
            <a:off x="10794780" y="1389276"/>
            <a:ext cx="616179" cy="4154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Week 10: 03/23 – 03/30</a:t>
            </a:r>
            <a:endParaRPr b="0" i="0" sz="900" u="none" cap="none" strike="noStrike">
              <a:solidFill>
                <a:srgbClr val="202120"/>
              </a:solidFill>
              <a:latin typeface="PT Serif"/>
              <a:ea typeface="PT Serif"/>
              <a:cs typeface="PT Serif"/>
              <a:sym typeface="PT Serif"/>
            </a:endParaRPr>
          </a:p>
        </p:txBody>
      </p:sp>
      <p:sp>
        <p:nvSpPr>
          <p:cNvPr id="891" name="Google Shape;891;p23"/>
          <p:cNvSpPr txBox="1"/>
          <p:nvPr/>
        </p:nvSpPr>
        <p:spPr>
          <a:xfrm>
            <a:off x="10666524" y="1159991"/>
            <a:ext cx="845348" cy="138499"/>
          </a:xfrm>
          <a:prstGeom prst="rect">
            <a:avLst/>
          </a:prstGeom>
          <a:noFill/>
          <a:ln>
            <a:noFill/>
          </a:ln>
        </p:spPr>
        <p:txBody>
          <a:bodyPr anchorCtr="0" anchor="b"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Sprint 5</a:t>
            </a:r>
            <a:endParaRPr b="0" i="0" sz="900" u="none" cap="none" strike="noStrike">
              <a:solidFill>
                <a:srgbClr val="202120"/>
              </a:solidFill>
              <a:latin typeface="PT Serif"/>
              <a:ea typeface="PT Serif"/>
              <a:cs typeface="PT Serif"/>
              <a:sym typeface="PT Serif"/>
            </a:endParaRPr>
          </a:p>
        </p:txBody>
      </p:sp>
      <p:sp>
        <p:nvSpPr>
          <p:cNvPr id="892" name="Google Shape;892;p23"/>
          <p:cNvSpPr/>
          <p:nvPr/>
        </p:nvSpPr>
        <p:spPr>
          <a:xfrm>
            <a:off x="4454781" y="4357313"/>
            <a:ext cx="2084815" cy="399727"/>
          </a:xfrm>
          <a:prstGeom prst="rect">
            <a:avLst/>
          </a:prstGeom>
          <a:solidFill>
            <a:schemeClr val="accent3"/>
          </a:solidFill>
          <a:ln>
            <a:noFill/>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POC for data flow</a:t>
            </a:r>
            <a:endParaRPr b="0" i="0" sz="1400" u="none" cap="none" strike="noStrike">
              <a:solidFill>
                <a:srgbClr val="000000"/>
              </a:solidFill>
              <a:latin typeface="Arial"/>
              <a:ea typeface="Arial"/>
              <a:cs typeface="Arial"/>
              <a:sym typeface="Arial"/>
            </a:endParaRPr>
          </a:p>
        </p:txBody>
      </p:sp>
      <p:sp>
        <p:nvSpPr>
          <p:cNvPr id="893" name="Google Shape;893;p23"/>
          <p:cNvSpPr/>
          <p:nvPr/>
        </p:nvSpPr>
        <p:spPr>
          <a:xfrm>
            <a:off x="10666524" y="4348837"/>
            <a:ext cx="845348" cy="399727"/>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Test &amp; Refine</a:t>
            </a:r>
            <a:endParaRPr b="0" i="0" sz="1400" u="none" cap="none" strike="noStrike">
              <a:solidFill>
                <a:srgbClr val="000000"/>
              </a:solidFill>
              <a:latin typeface="Arial"/>
              <a:ea typeface="Arial"/>
              <a:cs typeface="Arial"/>
              <a:sym typeface="Arial"/>
            </a:endParaRPr>
          </a:p>
        </p:txBody>
      </p:sp>
      <p:sp>
        <p:nvSpPr>
          <p:cNvPr id="894" name="Google Shape;894;p23"/>
          <p:cNvSpPr/>
          <p:nvPr/>
        </p:nvSpPr>
        <p:spPr>
          <a:xfrm>
            <a:off x="1377328" y="4348837"/>
            <a:ext cx="906977" cy="399727"/>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Create tech discovery plan</a:t>
            </a:r>
            <a:endParaRPr b="0" i="0" sz="1400" u="none" cap="none" strike="noStrike">
              <a:solidFill>
                <a:srgbClr val="000000"/>
              </a:solidFill>
              <a:latin typeface="Arial"/>
              <a:ea typeface="Arial"/>
              <a:cs typeface="Arial"/>
              <a:sym typeface="Arial"/>
            </a:endParaRPr>
          </a:p>
        </p:txBody>
      </p:sp>
      <p:sp>
        <p:nvSpPr>
          <p:cNvPr id="895" name="Google Shape;895;p23"/>
          <p:cNvSpPr/>
          <p:nvPr/>
        </p:nvSpPr>
        <p:spPr>
          <a:xfrm>
            <a:off x="1377328" y="2729812"/>
            <a:ext cx="906977" cy="362423"/>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Immersion &amp; onboarding</a:t>
            </a:r>
            <a:endParaRPr b="0" i="0" sz="900" u="none" cap="none" strike="noStrike">
              <a:solidFill>
                <a:srgbClr val="FDFFFD"/>
              </a:solidFill>
              <a:latin typeface="PT Serif"/>
              <a:ea typeface="PT Serif"/>
              <a:cs typeface="PT Serif"/>
              <a:sym typeface="PT Serif"/>
            </a:endParaRPr>
          </a:p>
        </p:txBody>
      </p:sp>
      <p:sp>
        <p:nvSpPr>
          <p:cNvPr id="896" name="Google Shape;896;p23"/>
          <p:cNvSpPr/>
          <p:nvPr/>
        </p:nvSpPr>
        <p:spPr>
          <a:xfrm>
            <a:off x="1377328" y="4773833"/>
            <a:ext cx="906977" cy="399727"/>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Immersion &amp; onboarding</a:t>
            </a:r>
            <a:endParaRPr b="0" i="0" sz="900" u="none" cap="none" strike="noStrike">
              <a:solidFill>
                <a:srgbClr val="FDFFFD"/>
              </a:solidFill>
              <a:latin typeface="PT Serif"/>
              <a:ea typeface="PT Serif"/>
              <a:cs typeface="PT Serif"/>
              <a:sym typeface="PT Serif"/>
            </a:endParaRPr>
          </a:p>
        </p:txBody>
      </p:sp>
      <p:sp>
        <p:nvSpPr>
          <p:cNvPr id="897" name="Google Shape;897;p23"/>
          <p:cNvSpPr/>
          <p:nvPr/>
        </p:nvSpPr>
        <p:spPr>
          <a:xfrm>
            <a:off x="342121" y="1910192"/>
            <a:ext cx="953583" cy="276999"/>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Product &amp; Delivery</a:t>
            </a:r>
            <a:endParaRPr b="1" i="0" sz="900" u="none" cap="none" strike="noStrike">
              <a:solidFill>
                <a:srgbClr val="202120"/>
              </a:solidFill>
              <a:latin typeface="PT Serif"/>
              <a:ea typeface="PT Serif"/>
              <a:cs typeface="PT Serif"/>
              <a:sym typeface="PT Serif"/>
            </a:endParaRPr>
          </a:p>
        </p:txBody>
      </p:sp>
      <p:sp>
        <p:nvSpPr>
          <p:cNvPr id="898" name="Google Shape;898;p23"/>
          <p:cNvSpPr/>
          <p:nvPr/>
        </p:nvSpPr>
        <p:spPr>
          <a:xfrm>
            <a:off x="342121" y="4375713"/>
            <a:ext cx="953583" cy="276999"/>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Engineering &amp; Development</a:t>
            </a:r>
            <a:endParaRPr b="1" i="0" sz="900" u="none" cap="none" strike="noStrike">
              <a:solidFill>
                <a:srgbClr val="202120"/>
              </a:solidFill>
              <a:latin typeface="PT Serif"/>
              <a:ea typeface="PT Serif"/>
              <a:cs typeface="PT Serif"/>
              <a:sym typeface="PT Serif"/>
            </a:endParaRPr>
          </a:p>
        </p:txBody>
      </p:sp>
      <p:sp>
        <p:nvSpPr>
          <p:cNvPr id="899" name="Google Shape;899;p23"/>
          <p:cNvSpPr txBox="1"/>
          <p:nvPr/>
        </p:nvSpPr>
        <p:spPr>
          <a:xfrm>
            <a:off x="4716326" y="3313160"/>
            <a:ext cx="529394" cy="28713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Voice of Veteran </a:t>
            </a:r>
            <a:endParaRPr b="0" i="0" sz="900" u="none" cap="none" strike="noStrike">
              <a:solidFill>
                <a:srgbClr val="202120"/>
              </a:solidFill>
              <a:latin typeface="PT Serif"/>
              <a:ea typeface="PT Serif"/>
              <a:cs typeface="PT Serif"/>
              <a:sym typeface="PT Serif"/>
            </a:endParaRPr>
          </a:p>
        </p:txBody>
      </p:sp>
      <p:sp>
        <p:nvSpPr>
          <p:cNvPr id="900" name="Google Shape;900;p23"/>
          <p:cNvSpPr txBox="1"/>
          <p:nvPr/>
        </p:nvSpPr>
        <p:spPr>
          <a:xfrm>
            <a:off x="6842773" y="3306176"/>
            <a:ext cx="529394" cy="28713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Voice of Veteran </a:t>
            </a:r>
            <a:endParaRPr b="0" i="0" sz="900" u="none" cap="none" strike="noStrike">
              <a:solidFill>
                <a:srgbClr val="202120"/>
              </a:solidFill>
              <a:latin typeface="PT Serif"/>
              <a:ea typeface="PT Serif"/>
              <a:cs typeface="PT Serif"/>
              <a:sym typeface="PT Serif"/>
            </a:endParaRPr>
          </a:p>
        </p:txBody>
      </p:sp>
      <p:sp>
        <p:nvSpPr>
          <p:cNvPr id="901" name="Google Shape;901;p23"/>
          <p:cNvSpPr/>
          <p:nvPr/>
        </p:nvSpPr>
        <p:spPr>
          <a:xfrm>
            <a:off x="4906807" y="3171931"/>
            <a:ext cx="91440" cy="91897"/>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902" name="Google Shape;902;p23"/>
          <p:cNvSpPr/>
          <p:nvPr/>
        </p:nvSpPr>
        <p:spPr>
          <a:xfrm>
            <a:off x="7093484" y="3198083"/>
            <a:ext cx="91440" cy="91897"/>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903" name="Google Shape;903;p23"/>
          <p:cNvSpPr/>
          <p:nvPr/>
        </p:nvSpPr>
        <p:spPr>
          <a:xfrm>
            <a:off x="1377328" y="3142778"/>
            <a:ext cx="906977" cy="399727"/>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Immersion &amp; onboarding</a:t>
            </a:r>
            <a:endParaRPr b="0" i="0" sz="900" u="none" cap="none" strike="noStrike">
              <a:solidFill>
                <a:srgbClr val="FDFFFD"/>
              </a:solidFill>
              <a:latin typeface="PT Serif"/>
              <a:ea typeface="PT Serif"/>
              <a:cs typeface="PT Serif"/>
              <a:sym typeface="PT Serif"/>
            </a:endParaRPr>
          </a:p>
        </p:txBody>
      </p:sp>
      <p:sp>
        <p:nvSpPr>
          <p:cNvPr id="904" name="Google Shape;904;p23"/>
          <p:cNvSpPr/>
          <p:nvPr/>
        </p:nvSpPr>
        <p:spPr>
          <a:xfrm>
            <a:off x="1377328" y="3571143"/>
            <a:ext cx="906977" cy="399727"/>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PIV Onboarding</a:t>
            </a:r>
            <a:endParaRPr b="0" i="0" sz="1400" u="none" cap="none" strike="noStrike">
              <a:solidFill>
                <a:srgbClr val="000000"/>
              </a:solidFill>
              <a:latin typeface="Arial"/>
              <a:ea typeface="Arial"/>
              <a:cs typeface="Arial"/>
              <a:sym typeface="Arial"/>
            </a:endParaRPr>
          </a:p>
        </p:txBody>
      </p:sp>
      <p:sp>
        <p:nvSpPr>
          <p:cNvPr id="905" name="Google Shape;905;p23"/>
          <p:cNvSpPr/>
          <p:nvPr/>
        </p:nvSpPr>
        <p:spPr>
          <a:xfrm>
            <a:off x="342121" y="3171799"/>
            <a:ext cx="953583" cy="276999"/>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User Experience &amp; Design</a:t>
            </a:r>
            <a:endParaRPr b="1" i="0" sz="900" u="none" cap="none" strike="noStrike">
              <a:solidFill>
                <a:srgbClr val="202120"/>
              </a:solidFill>
              <a:latin typeface="PT Serif"/>
              <a:ea typeface="PT Serif"/>
              <a:cs typeface="PT Serif"/>
              <a:sym typeface="PT Serif"/>
            </a:endParaRPr>
          </a:p>
        </p:txBody>
      </p:sp>
      <p:pic>
        <p:nvPicPr>
          <p:cNvPr id="906" name="Google Shape;906;p23"/>
          <p:cNvPicPr preferRelativeResize="0"/>
          <p:nvPr/>
        </p:nvPicPr>
        <p:blipFill rotWithShape="1">
          <a:blip r:embed="rId3">
            <a:alphaModFix/>
          </a:blip>
          <a:srcRect b="0" l="0" r="0" t="0"/>
          <a:stretch/>
        </p:blipFill>
        <p:spPr>
          <a:xfrm>
            <a:off x="312738" y="3699822"/>
            <a:ext cx="292608" cy="292608"/>
          </a:xfrm>
          <a:prstGeom prst="rect">
            <a:avLst/>
          </a:prstGeom>
          <a:noFill/>
          <a:ln>
            <a:noFill/>
          </a:ln>
        </p:spPr>
      </p:pic>
      <p:pic>
        <p:nvPicPr>
          <p:cNvPr id="907" name="Google Shape;907;p23"/>
          <p:cNvPicPr preferRelativeResize="0"/>
          <p:nvPr/>
        </p:nvPicPr>
        <p:blipFill rotWithShape="1">
          <a:blip r:embed="rId4">
            <a:alphaModFix/>
          </a:blip>
          <a:srcRect b="0" l="0" r="0" t="0"/>
          <a:stretch/>
        </p:blipFill>
        <p:spPr>
          <a:xfrm>
            <a:off x="312738" y="2301795"/>
            <a:ext cx="292608" cy="292608"/>
          </a:xfrm>
          <a:prstGeom prst="rect">
            <a:avLst/>
          </a:prstGeom>
          <a:noFill/>
          <a:ln>
            <a:noFill/>
          </a:ln>
        </p:spPr>
      </p:pic>
      <p:cxnSp>
        <p:nvCxnSpPr>
          <p:cNvPr id="908" name="Google Shape;908;p23"/>
          <p:cNvCxnSpPr/>
          <p:nvPr/>
        </p:nvCxnSpPr>
        <p:spPr>
          <a:xfrm>
            <a:off x="2303496" y="1321940"/>
            <a:ext cx="0" cy="4871216"/>
          </a:xfrm>
          <a:prstGeom prst="straightConnector1">
            <a:avLst/>
          </a:prstGeom>
          <a:noFill/>
          <a:ln cap="flat" cmpd="sng" w="9525">
            <a:solidFill>
              <a:srgbClr val="747C74"/>
            </a:solidFill>
            <a:prstDash val="solid"/>
            <a:round/>
            <a:headEnd len="sm" w="sm" type="none"/>
            <a:tailEnd len="sm" w="sm" type="none"/>
          </a:ln>
        </p:spPr>
      </p:cxnSp>
      <p:grpSp>
        <p:nvGrpSpPr>
          <p:cNvPr id="909" name="Google Shape;909;p23"/>
          <p:cNvGrpSpPr/>
          <p:nvPr/>
        </p:nvGrpSpPr>
        <p:grpSpPr>
          <a:xfrm>
            <a:off x="3366912" y="1321940"/>
            <a:ext cx="7278410" cy="4849697"/>
            <a:chOff x="6971243" y="3663280"/>
            <a:chExt cx="14166394" cy="7593526"/>
          </a:xfrm>
        </p:grpSpPr>
        <p:cxnSp>
          <p:nvCxnSpPr>
            <p:cNvPr id="910" name="Google Shape;910;p23"/>
            <p:cNvCxnSpPr/>
            <p:nvPr/>
          </p:nvCxnSpPr>
          <p:spPr>
            <a:xfrm>
              <a:off x="17320200" y="3663280"/>
              <a:ext cx="0" cy="7572555"/>
            </a:xfrm>
            <a:prstGeom prst="straightConnector1">
              <a:avLst/>
            </a:prstGeom>
            <a:noFill/>
            <a:ln cap="flat" cmpd="sng" w="9525">
              <a:solidFill>
                <a:srgbClr val="7F7F7F"/>
              </a:solidFill>
              <a:prstDash val="solid"/>
              <a:round/>
              <a:headEnd len="sm" w="sm" type="none"/>
              <a:tailEnd len="sm" w="sm" type="none"/>
            </a:ln>
          </p:spPr>
        </p:cxnSp>
        <p:cxnSp>
          <p:nvCxnSpPr>
            <p:cNvPr id="911" name="Google Shape;911;p23"/>
            <p:cNvCxnSpPr/>
            <p:nvPr/>
          </p:nvCxnSpPr>
          <p:spPr>
            <a:xfrm>
              <a:off x="6971243" y="3663280"/>
              <a:ext cx="0" cy="7572555"/>
            </a:xfrm>
            <a:prstGeom prst="straightConnector1">
              <a:avLst/>
            </a:prstGeom>
            <a:noFill/>
            <a:ln cap="flat" cmpd="sng" w="9525">
              <a:solidFill>
                <a:srgbClr val="7F7F7F"/>
              </a:solidFill>
              <a:prstDash val="solid"/>
              <a:round/>
              <a:headEnd len="sm" w="sm" type="none"/>
              <a:tailEnd len="sm" w="sm" type="none"/>
            </a:ln>
          </p:spPr>
        </p:cxnSp>
        <p:cxnSp>
          <p:nvCxnSpPr>
            <p:cNvPr id="912" name="Google Shape;912;p23"/>
            <p:cNvCxnSpPr/>
            <p:nvPr/>
          </p:nvCxnSpPr>
          <p:spPr>
            <a:xfrm>
              <a:off x="9041035" y="3663280"/>
              <a:ext cx="0" cy="7572555"/>
            </a:xfrm>
            <a:prstGeom prst="straightConnector1">
              <a:avLst/>
            </a:prstGeom>
            <a:noFill/>
            <a:ln cap="flat" cmpd="sng" w="9525">
              <a:solidFill>
                <a:srgbClr val="7F7F7F"/>
              </a:solidFill>
              <a:prstDash val="solid"/>
              <a:round/>
              <a:headEnd len="sm" w="sm" type="none"/>
              <a:tailEnd len="sm" w="sm" type="none"/>
            </a:ln>
          </p:spPr>
        </p:cxnSp>
        <p:cxnSp>
          <p:nvCxnSpPr>
            <p:cNvPr id="913" name="Google Shape;913;p23"/>
            <p:cNvCxnSpPr/>
            <p:nvPr/>
          </p:nvCxnSpPr>
          <p:spPr>
            <a:xfrm>
              <a:off x="11110827" y="3663280"/>
              <a:ext cx="0" cy="7572555"/>
            </a:xfrm>
            <a:prstGeom prst="straightConnector1">
              <a:avLst/>
            </a:prstGeom>
            <a:noFill/>
            <a:ln cap="flat" cmpd="sng" w="9525">
              <a:solidFill>
                <a:srgbClr val="7F7F7F"/>
              </a:solidFill>
              <a:prstDash val="solid"/>
              <a:round/>
              <a:headEnd len="sm" w="sm" type="none"/>
              <a:tailEnd len="sm" w="sm" type="none"/>
            </a:ln>
          </p:spPr>
        </p:cxnSp>
        <p:cxnSp>
          <p:nvCxnSpPr>
            <p:cNvPr id="914" name="Google Shape;914;p23"/>
            <p:cNvCxnSpPr/>
            <p:nvPr/>
          </p:nvCxnSpPr>
          <p:spPr>
            <a:xfrm>
              <a:off x="13180616" y="3663280"/>
              <a:ext cx="0" cy="7572555"/>
            </a:xfrm>
            <a:prstGeom prst="straightConnector1">
              <a:avLst/>
            </a:prstGeom>
            <a:noFill/>
            <a:ln cap="flat" cmpd="sng" w="9525">
              <a:solidFill>
                <a:srgbClr val="7F7F7F"/>
              </a:solidFill>
              <a:prstDash val="solid"/>
              <a:round/>
              <a:headEnd len="sm" w="sm" type="none"/>
              <a:tailEnd len="sm" w="sm" type="none"/>
            </a:ln>
          </p:spPr>
        </p:cxnSp>
        <p:cxnSp>
          <p:nvCxnSpPr>
            <p:cNvPr id="915" name="Google Shape;915;p23"/>
            <p:cNvCxnSpPr/>
            <p:nvPr/>
          </p:nvCxnSpPr>
          <p:spPr>
            <a:xfrm>
              <a:off x="15250408" y="3663280"/>
              <a:ext cx="0" cy="7572555"/>
            </a:xfrm>
            <a:prstGeom prst="straightConnector1">
              <a:avLst/>
            </a:prstGeom>
            <a:noFill/>
            <a:ln cap="flat" cmpd="sng" w="9525">
              <a:solidFill>
                <a:srgbClr val="7F7F7F"/>
              </a:solidFill>
              <a:prstDash val="solid"/>
              <a:round/>
              <a:headEnd len="sm" w="sm" type="none"/>
              <a:tailEnd len="sm" w="sm" type="none"/>
            </a:ln>
          </p:spPr>
        </p:cxnSp>
        <p:cxnSp>
          <p:nvCxnSpPr>
            <p:cNvPr id="916" name="Google Shape;916;p23"/>
            <p:cNvCxnSpPr/>
            <p:nvPr/>
          </p:nvCxnSpPr>
          <p:spPr>
            <a:xfrm>
              <a:off x="19389989" y="3663280"/>
              <a:ext cx="0" cy="7572555"/>
            </a:xfrm>
            <a:prstGeom prst="straightConnector1">
              <a:avLst/>
            </a:prstGeom>
            <a:noFill/>
            <a:ln cap="flat" cmpd="sng" w="9525">
              <a:solidFill>
                <a:srgbClr val="7F7F7F"/>
              </a:solidFill>
              <a:prstDash val="solid"/>
              <a:round/>
              <a:headEnd len="sm" w="sm" type="none"/>
              <a:tailEnd len="sm" w="sm" type="none"/>
            </a:ln>
          </p:spPr>
        </p:cxnSp>
        <p:cxnSp>
          <p:nvCxnSpPr>
            <p:cNvPr id="917" name="Google Shape;917;p23"/>
            <p:cNvCxnSpPr/>
            <p:nvPr/>
          </p:nvCxnSpPr>
          <p:spPr>
            <a:xfrm>
              <a:off x="21137637" y="3684251"/>
              <a:ext cx="0" cy="7572555"/>
            </a:xfrm>
            <a:prstGeom prst="straightConnector1">
              <a:avLst/>
            </a:prstGeom>
            <a:noFill/>
            <a:ln cap="flat" cmpd="sng" w="9525">
              <a:solidFill>
                <a:srgbClr val="7F7F7F"/>
              </a:solidFill>
              <a:prstDash val="solid"/>
              <a:round/>
              <a:headEnd len="sm" w="sm" type="none"/>
              <a:tailEnd len="sm" w="sm" type="none"/>
            </a:ln>
          </p:spPr>
        </p:cxnSp>
      </p:grpSp>
      <p:sp>
        <p:nvSpPr>
          <p:cNvPr id="918" name="Google Shape;918;p23"/>
          <p:cNvSpPr/>
          <p:nvPr/>
        </p:nvSpPr>
        <p:spPr>
          <a:xfrm>
            <a:off x="1359075" y="1885119"/>
            <a:ext cx="10170288" cy="4293564"/>
          </a:xfrm>
          <a:prstGeom prst="rect">
            <a:avLst/>
          </a:prstGeom>
          <a:noFill/>
          <a:ln cap="flat" cmpd="sng" w="9525">
            <a:solidFill>
              <a:srgbClr val="7F7F7F"/>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cxnSp>
        <p:nvCxnSpPr>
          <p:cNvPr id="919" name="Google Shape;919;p23"/>
          <p:cNvCxnSpPr/>
          <p:nvPr/>
        </p:nvCxnSpPr>
        <p:spPr>
          <a:xfrm>
            <a:off x="327292" y="3117506"/>
            <a:ext cx="11216897" cy="0"/>
          </a:xfrm>
          <a:prstGeom prst="straightConnector1">
            <a:avLst/>
          </a:prstGeom>
          <a:noFill/>
          <a:ln cap="flat" cmpd="sng" w="9525">
            <a:solidFill>
              <a:srgbClr val="747C74"/>
            </a:solidFill>
            <a:prstDash val="solid"/>
            <a:round/>
            <a:headEnd len="sm" w="sm" type="none"/>
            <a:tailEnd len="sm" w="sm" type="none"/>
          </a:ln>
        </p:spPr>
      </p:cxnSp>
      <p:cxnSp>
        <p:nvCxnSpPr>
          <p:cNvPr id="920" name="Google Shape;920;p23"/>
          <p:cNvCxnSpPr/>
          <p:nvPr/>
        </p:nvCxnSpPr>
        <p:spPr>
          <a:xfrm>
            <a:off x="327294" y="4323565"/>
            <a:ext cx="11202068" cy="0"/>
          </a:xfrm>
          <a:prstGeom prst="straightConnector1">
            <a:avLst/>
          </a:prstGeom>
          <a:noFill/>
          <a:ln cap="flat" cmpd="sng" w="9525">
            <a:solidFill>
              <a:srgbClr val="747C74"/>
            </a:solidFill>
            <a:prstDash val="solid"/>
            <a:round/>
            <a:headEnd len="sm" w="sm" type="none"/>
            <a:tailEnd len="sm" w="sm" type="none"/>
          </a:ln>
        </p:spPr>
      </p:cxnSp>
      <p:sp>
        <p:nvSpPr>
          <p:cNvPr id="921" name="Google Shape;921;p23"/>
          <p:cNvSpPr/>
          <p:nvPr/>
        </p:nvSpPr>
        <p:spPr>
          <a:xfrm>
            <a:off x="3392925" y="2387863"/>
            <a:ext cx="2074815" cy="409581"/>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Prioritized backlog</a:t>
            </a:r>
            <a:endParaRPr b="0" i="0" sz="1400" u="none" cap="none" strike="noStrike">
              <a:solidFill>
                <a:srgbClr val="000000"/>
              </a:solidFill>
              <a:latin typeface="Arial"/>
              <a:ea typeface="Arial"/>
              <a:cs typeface="Arial"/>
              <a:sym typeface="Arial"/>
            </a:endParaRPr>
          </a:p>
        </p:txBody>
      </p:sp>
      <p:sp>
        <p:nvSpPr>
          <p:cNvPr id="922" name="Google Shape;922;p23"/>
          <p:cNvSpPr/>
          <p:nvPr/>
        </p:nvSpPr>
        <p:spPr>
          <a:xfrm>
            <a:off x="5514146" y="1917117"/>
            <a:ext cx="3149459" cy="399727"/>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Create Change Management or Communications Plan</a:t>
            </a:r>
            <a:endParaRPr b="0" i="0" sz="1400" u="none" cap="none" strike="noStrike">
              <a:solidFill>
                <a:srgbClr val="000000"/>
              </a:solidFill>
              <a:latin typeface="Arial"/>
              <a:ea typeface="Arial"/>
              <a:cs typeface="Arial"/>
              <a:sym typeface="Arial"/>
            </a:endParaRPr>
          </a:p>
        </p:txBody>
      </p:sp>
      <p:sp>
        <p:nvSpPr>
          <p:cNvPr id="923" name="Google Shape;923;p23"/>
          <p:cNvSpPr/>
          <p:nvPr/>
        </p:nvSpPr>
        <p:spPr>
          <a:xfrm>
            <a:off x="8702016" y="1917117"/>
            <a:ext cx="2809858" cy="399727"/>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Handover plan implementation; prepare for launch</a:t>
            </a:r>
            <a:endParaRPr b="0" i="0" sz="1400" u="none" cap="none" strike="noStrike">
              <a:solidFill>
                <a:srgbClr val="000000"/>
              </a:solidFill>
              <a:latin typeface="Arial"/>
              <a:ea typeface="Arial"/>
              <a:cs typeface="Arial"/>
              <a:sym typeface="Arial"/>
            </a:endParaRPr>
          </a:p>
        </p:txBody>
      </p:sp>
      <p:sp>
        <p:nvSpPr>
          <p:cNvPr id="924" name="Google Shape;924;p23"/>
          <p:cNvSpPr/>
          <p:nvPr/>
        </p:nvSpPr>
        <p:spPr>
          <a:xfrm>
            <a:off x="1377328" y="1917117"/>
            <a:ext cx="3028063" cy="399727"/>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Build backlog</a:t>
            </a:r>
            <a:endParaRPr b="0" i="0" sz="1400" u="none" cap="none" strike="noStrike">
              <a:solidFill>
                <a:srgbClr val="000000"/>
              </a:solidFill>
              <a:latin typeface="Arial"/>
              <a:ea typeface="Arial"/>
              <a:cs typeface="Arial"/>
              <a:sym typeface="Arial"/>
            </a:endParaRPr>
          </a:p>
        </p:txBody>
      </p:sp>
      <p:sp>
        <p:nvSpPr>
          <p:cNvPr id="925" name="Google Shape;925;p23"/>
          <p:cNvSpPr/>
          <p:nvPr/>
        </p:nvSpPr>
        <p:spPr>
          <a:xfrm>
            <a:off x="8702016" y="2381112"/>
            <a:ext cx="2809858" cy="445329"/>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Product Launch Collaboration Cycle (as needed)</a:t>
            </a:r>
            <a:endParaRPr b="0" i="0" sz="900" u="none" cap="none" strike="noStrike">
              <a:solidFill>
                <a:srgbClr val="FDFFFD"/>
              </a:solidFill>
              <a:latin typeface="PT Serif"/>
              <a:ea typeface="PT Serif"/>
              <a:cs typeface="PT Serif"/>
              <a:sym typeface="PT Serif"/>
            </a:endParaRPr>
          </a:p>
        </p:txBody>
      </p:sp>
      <p:sp>
        <p:nvSpPr>
          <p:cNvPr id="926" name="Google Shape;926;p23"/>
          <p:cNvSpPr/>
          <p:nvPr/>
        </p:nvSpPr>
        <p:spPr>
          <a:xfrm>
            <a:off x="2328439" y="4348838"/>
            <a:ext cx="2076955" cy="391434"/>
          </a:xfrm>
          <a:prstGeom prst="rect">
            <a:avLst/>
          </a:prstGeom>
          <a:solidFill>
            <a:schemeClr val="accent3"/>
          </a:solidFill>
          <a:ln>
            <a:noFill/>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Data discovery</a:t>
            </a:r>
            <a:endParaRPr b="0" i="0" sz="1400" u="none" cap="none" strike="noStrike">
              <a:solidFill>
                <a:srgbClr val="000000"/>
              </a:solidFill>
              <a:latin typeface="Arial"/>
              <a:ea typeface="Arial"/>
              <a:cs typeface="Arial"/>
              <a:sym typeface="Arial"/>
            </a:endParaRPr>
          </a:p>
        </p:txBody>
      </p:sp>
      <p:sp>
        <p:nvSpPr>
          <p:cNvPr id="927" name="Google Shape;927;p23"/>
          <p:cNvSpPr/>
          <p:nvPr/>
        </p:nvSpPr>
        <p:spPr>
          <a:xfrm>
            <a:off x="4441740" y="4773833"/>
            <a:ext cx="4214873" cy="399727"/>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Build solution (form UI, data connections, storage, etc.)</a:t>
            </a:r>
            <a:endParaRPr b="0" i="0" sz="1400" u="none" cap="none" strike="noStrike">
              <a:solidFill>
                <a:srgbClr val="000000"/>
              </a:solidFill>
              <a:latin typeface="Arial"/>
              <a:ea typeface="Arial"/>
              <a:cs typeface="Arial"/>
              <a:sym typeface="Arial"/>
            </a:endParaRPr>
          </a:p>
        </p:txBody>
      </p:sp>
      <p:sp>
        <p:nvSpPr>
          <p:cNvPr id="928" name="Google Shape;928;p23"/>
          <p:cNvSpPr/>
          <p:nvPr/>
        </p:nvSpPr>
        <p:spPr>
          <a:xfrm>
            <a:off x="8702016" y="4773833"/>
            <a:ext cx="1925293" cy="399727"/>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UAT</a:t>
            </a:r>
            <a:endParaRPr b="0" i="0" sz="1400" u="none" cap="none" strike="noStrike">
              <a:solidFill>
                <a:srgbClr val="000000"/>
              </a:solidFill>
              <a:latin typeface="Arial"/>
              <a:ea typeface="Arial"/>
              <a:cs typeface="Arial"/>
              <a:sym typeface="Arial"/>
            </a:endParaRPr>
          </a:p>
        </p:txBody>
      </p:sp>
      <p:sp>
        <p:nvSpPr>
          <p:cNvPr id="929" name="Google Shape;929;p23"/>
          <p:cNvSpPr/>
          <p:nvPr/>
        </p:nvSpPr>
        <p:spPr>
          <a:xfrm>
            <a:off x="2328439" y="4772231"/>
            <a:ext cx="2076955" cy="401329"/>
          </a:xfrm>
          <a:prstGeom prst="rect">
            <a:avLst/>
          </a:prstGeom>
          <a:solidFill>
            <a:schemeClr val="accent3"/>
          </a:solidFill>
          <a:ln>
            <a:noFill/>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Define data flows - Systems mapping </a:t>
            </a:r>
            <a:endParaRPr b="0" i="0" sz="900" u="none" cap="none" strike="noStrike">
              <a:solidFill>
                <a:srgbClr val="FDFFFD"/>
              </a:solidFill>
              <a:latin typeface="PT Serif"/>
              <a:ea typeface="PT Serif"/>
              <a:cs typeface="PT Serif"/>
              <a:sym typeface="PT Serif"/>
            </a:endParaRPr>
          </a:p>
        </p:txBody>
      </p:sp>
      <p:sp>
        <p:nvSpPr>
          <p:cNvPr id="930" name="Google Shape;930;p23"/>
          <p:cNvSpPr/>
          <p:nvPr/>
        </p:nvSpPr>
        <p:spPr>
          <a:xfrm>
            <a:off x="2967129" y="3997801"/>
            <a:ext cx="1438263" cy="300491"/>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User flows</a:t>
            </a:r>
            <a:endParaRPr b="0" i="0" sz="1400" u="none" cap="none" strike="noStrike">
              <a:solidFill>
                <a:srgbClr val="000000"/>
              </a:solidFill>
              <a:latin typeface="Arial"/>
              <a:ea typeface="Arial"/>
              <a:cs typeface="Arial"/>
              <a:sym typeface="Arial"/>
            </a:endParaRPr>
          </a:p>
        </p:txBody>
      </p:sp>
      <p:sp>
        <p:nvSpPr>
          <p:cNvPr id="931" name="Google Shape;931;p23"/>
          <p:cNvSpPr/>
          <p:nvPr/>
        </p:nvSpPr>
        <p:spPr>
          <a:xfrm>
            <a:off x="2310315" y="3149562"/>
            <a:ext cx="871897" cy="489355"/>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Testing prep</a:t>
            </a:r>
            <a:endParaRPr b="0" i="0" sz="900" u="none" cap="none" strike="noStrike">
              <a:solidFill>
                <a:srgbClr val="FDFFFD"/>
              </a:solidFill>
              <a:latin typeface="PT Serif"/>
              <a:ea typeface="PT Serif"/>
              <a:cs typeface="PT Serif"/>
              <a:sym typeface="PT Serif"/>
            </a:endParaRPr>
          </a:p>
        </p:txBody>
      </p:sp>
      <p:sp>
        <p:nvSpPr>
          <p:cNvPr id="932" name="Google Shape;932;p23"/>
          <p:cNvSpPr/>
          <p:nvPr/>
        </p:nvSpPr>
        <p:spPr>
          <a:xfrm>
            <a:off x="5845238" y="3163992"/>
            <a:ext cx="683924" cy="489355"/>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Testing prep &amp; recruiting</a:t>
            </a:r>
            <a:endParaRPr b="0" i="0" sz="900" u="none" cap="none" strike="noStrike">
              <a:solidFill>
                <a:srgbClr val="FDFFFD"/>
              </a:solidFill>
              <a:latin typeface="PT Serif"/>
              <a:ea typeface="PT Serif"/>
              <a:cs typeface="PT Serif"/>
              <a:sym typeface="PT Serif"/>
            </a:endParaRPr>
          </a:p>
        </p:txBody>
      </p:sp>
      <p:sp>
        <p:nvSpPr>
          <p:cNvPr id="933" name="Google Shape;933;p23"/>
          <p:cNvSpPr/>
          <p:nvPr/>
        </p:nvSpPr>
        <p:spPr>
          <a:xfrm>
            <a:off x="4441286" y="3664837"/>
            <a:ext cx="2084815" cy="300375"/>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Design iterations</a:t>
            </a:r>
            <a:endParaRPr b="0" i="0" sz="1400" u="none" cap="none" strike="noStrike">
              <a:solidFill>
                <a:srgbClr val="000000"/>
              </a:solidFill>
              <a:latin typeface="Arial"/>
              <a:ea typeface="Arial"/>
              <a:cs typeface="Arial"/>
              <a:sym typeface="Arial"/>
            </a:endParaRPr>
          </a:p>
        </p:txBody>
      </p:sp>
      <p:sp>
        <p:nvSpPr>
          <p:cNvPr id="934" name="Google Shape;934;p23"/>
          <p:cNvSpPr/>
          <p:nvPr/>
        </p:nvSpPr>
        <p:spPr>
          <a:xfrm>
            <a:off x="1377328" y="2342118"/>
            <a:ext cx="906977" cy="362423"/>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PIV Onboarding</a:t>
            </a:r>
            <a:endParaRPr b="0" i="0" sz="1400" u="none" cap="none" strike="noStrike">
              <a:solidFill>
                <a:srgbClr val="000000"/>
              </a:solidFill>
              <a:latin typeface="Arial"/>
              <a:ea typeface="Arial"/>
              <a:cs typeface="Arial"/>
              <a:sym typeface="Arial"/>
            </a:endParaRPr>
          </a:p>
        </p:txBody>
      </p:sp>
      <p:sp>
        <p:nvSpPr>
          <p:cNvPr id="935" name="Google Shape;935;p23"/>
          <p:cNvSpPr/>
          <p:nvPr/>
        </p:nvSpPr>
        <p:spPr>
          <a:xfrm>
            <a:off x="2328439" y="3664721"/>
            <a:ext cx="2076955" cy="300375"/>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Wireframes &amp; Design</a:t>
            </a:r>
            <a:endParaRPr b="0" i="0" sz="1400" u="none" cap="none" strike="noStrike">
              <a:solidFill>
                <a:srgbClr val="000000"/>
              </a:solidFill>
              <a:latin typeface="Arial"/>
              <a:ea typeface="Arial"/>
              <a:cs typeface="Arial"/>
              <a:sym typeface="Arial"/>
            </a:endParaRPr>
          </a:p>
        </p:txBody>
      </p:sp>
      <p:sp>
        <p:nvSpPr>
          <p:cNvPr id="936" name="Google Shape;936;p23"/>
          <p:cNvSpPr/>
          <p:nvPr/>
        </p:nvSpPr>
        <p:spPr>
          <a:xfrm>
            <a:off x="6578174" y="3664721"/>
            <a:ext cx="2084815" cy="298466"/>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Design iterations</a:t>
            </a:r>
            <a:endParaRPr b="0" i="0" sz="900" u="none" cap="none" strike="noStrike">
              <a:solidFill>
                <a:srgbClr val="FDFFFD"/>
              </a:solidFill>
              <a:latin typeface="PT Serif"/>
              <a:ea typeface="PT Serif"/>
              <a:cs typeface="PT Serif"/>
              <a:sym typeface="PT Serif"/>
            </a:endParaRPr>
          </a:p>
        </p:txBody>
      </p:sp>
      <p:sp>
        <p:nvSpPr>
          <p:cNvPr id="937" name="Google Shape;937;p23"/>
          <p:cNvSpPr/>
          <p:nvPr/>
        </p:nvSpPr>
        <p:spPr>
          <a:xfrm>
            <a:off x="10666524" y="3142780"/>
            <a:ext cx="845348" cy="489355"/>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Create post-MVP design refinements</a:t>
            </a:r>
            <a:endParaRPr b="0" i="0" sz="900" u="none" cap="none" strike="noStrike">
              <a:solidFill>
                <a:srgbClr val="FDFFFD"/>
              </a:solidFill>
              <a:latin typeface="PT Serif"/>
              <a:ea typeface="PT Serif"/>
              <a:cs typeface="PT Serif"/>
              <a:sym typeface="PT Serif"/>
            </a:endParaRPr>
          </a:p>
        </p:txBody>
      </p:sp>
      <p:sp>
        <p:nvSpPr>
          <p:cNvPr id="938" name="Google Shape;938;p23"/>
          <p:cNvSpPr/>
          <p:nvPr/>
        </p:nvSpPr>
        <p:spPr>
          <a:xfrm>
            <a:off x="8702016" y="3664734"/>
            <a:ext cx="1925293" cy="298466"/>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Design QA</a:t>
            </a:r>
            <a:endParaRPr b="0" i="0" sz="900" u="none" cap="none" strike="noStrike">
              <a:solidFill>
                <a:srgbClr val="FDFFFD"/>
              </a:solidFill>
              <a:latin typeface="PT Serif"/>
              <a:ea typeface="PT Serif"/>
              <a:cs typeface="PT Serif"/>
              <a:sym typeface="PT Serif"/>
            </a:endParaRPr>
          </a:p>
        </p:txBody>
      </p:sp>
      <p:sp>
        <p:nvSpPr>
          <p:cNvPr id="939" name="Google Shape;939;p23"/>
          <p:cNvSpPr txBox="1"/>
          <p:nvPr/>
        </p:nvSpPr>
        <p:spPr>
          <a:xfrm>
            <a:off x="10959950" y="5701474"/>
            <a:ext cx="495673"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MVP </a:t>
            </a:r>
            <a:br>
              <a:rPr b="1" i="0" lang="en-US" sz="900" u="none" cap="none" strike="noStrike">
                <a:solidFill>
                  <a:srgbClr val="202120"/>
                </a:solidFill>
                <a:latin typeface="PT Serif"/>
                <a:ea typeface="PT Serif"/>
                <a:cs typeface="PT Serif"/>
                <a:sym typeface="PT Serif"/>
              </a:rPr>
            </a:br>
            <a:r>
              <a:rPr b="1" i="0" lang="en-US" sz="900" u="none" cap="none" strike="noStrike">
                <a:solidFill>
                  <a:srgbClr val="202120"/>
                </a:solidFill>
                <a:latin typeface="PT Serif"/>
                <a:ea typeface="PT Serif"/>
                <a:cs typeface="PT Serif"/>
                <a:sym typeface="PT Serif"/>
              </a:rPr>
              <a:t>Launch</a:t>
            </a:r>
            <a:endParaRPr b="0" i="0" sz="900" u="none" cap="none" strike="noStrike">
              <a:solidFill>
                <a:srgbClr val="202120"/>
              </a:solidFill>
              <a:latin typeface="PT Serif"/>
              <a:ea typeface="PT Serif"/>
              <a:cs typeface="PT Serif"/>
              <a:sym typeface="PT Serif"/>
            </a:endParaRPr>
          </a:p>
        </p:txBody>
      </p:sp>
      <p:sp>
        <p:nvSpPr>
          <p:cNvPr id="940" name="Google Shape;940;p23"/>
          <p:cNvSpPr/>
          <p:nvPr/>
        </p:nvSpPr>
        <p:spPr>
          <a:xfrm>
            <a:off x="11410699" y="5420717"/>
            <a:ext cx="246888" cy="248783"/>
          </a:xfrm>
          <a:prstGeom prst="diamond">
            <a:avLst/>
          </a:prstGeom>
          <a:solidFill>
            <a:schemeClr val="accent4"/>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cxnSp>
        <p:nvCxnSpPr>
          <p:cNvPr id="941" name="Google Shape;941;p23"/>
          <p:cNvCxnSpPr/>
          <p:nvPr/>
        </p:nvCxnSpPr>
        <p:spPr>
          <a:xfrm>
            <a:off x="1377328" y="1336413"/>
            <a:ext cx="906977" cy="0"/>
          </a:xfrm>
          <a:prstGeom prst="straightConnector1">
            <a:avLst/>
          </a:prstGeom>
          <a:noFill/>
          <a:ln cap="flat" cmpd="sng" w="9525">
            <a:solidFill>
              <a:schemeClr val="dk1"/>
            </a:solidFill>
            <a:prstDash val="solid"/>
            <a:round/>
            <a:headEnd len="sm" w="sm" type="none"/>
            <a:tailEnd len="sm" w="sm" type="none"/>
          </a:ln>
        </p:spPr>
      </p:cxnSp>
      <p:cxnSp>
        <p:nvCxnSpPr>
          <p:cNvPr id="942" name="Google Shape;942;p23"/>
          <p:cNvCxnSpPr/>
          <p:nvPr/>
        </p:nvCxnSpPr>
        <p:spPr>
          <a:xfrm>
            <a:off x="2328439" y="1336413"/>
            <a:ext cx="2076955" cy="0"/>
          </a:xfrm>
          <a:prstGeom prst="straightConnector1">
            <a:avLst/>
          </a:prstGeom>
          <a:noFill/>
          <a:ln cap="flat" cmpd="sng" w="9525">
            <a:solidFill>
              <a:schemeClr val="dk1"/>
            </a:solidFill>
            <a:prstDash val="solid"/>
            <a:round/>
            <a:headEnd len="sm" w="sm" type="none"/>
            <a:tailEnd len="sm" w="sm" type="none"/>
          </a:ln>
        </p:spPr>
      </p:cxnSp>
      <p:cxnSp>
        <p:nvCxnSpPr>
          <p:cNvPr id="943" name="Google Shape;943;p23"/>
          <p:cNvCxnSpPr/>
          <p:nvPr/>
        </p:nvCxnSpPr>
        <p:spPr>
          <a:xfrm>
            <a:off x="4455268" y="1336413"/>
            <a:ext cx="2084815" cy="0"/>
          </a:xfrm>
          <a:prstGeom prst="straightConnector1">
            <a:avLst/>
          </a:prstGeom>
          <a:noFill/>
          <a:ln cap="flat" cmpd="sng" w="9525">
            <a:solidFill>
              <a:schemeClr val="dk1"/>
            </a:solidFill>
            <a:prstDash val="solid"/>
            <a:round/>
            <a:headEnd len="sm" w="sm" type="none"/>
            <a:tailEnd len="sm" w="sm" type="none"/>
          </a:ln>
        </p:spPr>
      </p:cxnSp>
      <p:cxnSp>
        <p:nvCxnSpPr>
          <p:cNvPr id="944" name="Google Shape;944;p23"/>
          <p:cNvCxnSpPr/>
          <p:nvPr/>
        </p:nvCxnSpPr>
        <p:spPr>
          <a:xfrm>
            <a:off x="6578174" y="1336413"/>
            <a:ext cx="2084815" cy="0"/>
          </a:xfrm>
          <a:prstGeom prst="straightConnector1">
            <a:avLst/>
          </a:prstGeom>
          <a:noFill/>
          <a:ln cap="flat" cmpd="sng" w="9525">
            <a:solidFill>
              <a:schemeClr val="dk1"/>
            </a:solidFill>
            <a:prstDash val="solid"/>
            <a:round/>
            <a:headEnd len="sm" w="sm" type="none"/>
            <a:tailEnd len="sm" w="sm" type="none"/>
          </a:ln>
        </p:spPr>
      </p:cxnSp>
      <p:cxnSp>
        <p:nvCxnSpPr>
          <p:cNvPr id="945" name="Google Shape;945;p23"/>
          <p:cNvCxnSpPr/>
          <p:nvPr/>
        </p:nvCxnSpPr>
        <p:spPr>
          <a:xfrm>
            <a:off x="8702016" y="1336413"/>
            <a:ext cx="1925293" cy="0"/>
          </a:xfrm>
          <a:prstGeom prst="straightConnector1">
            <a:avLst/>
          </a:prstGeom>
          <a:noFill/>
          <a:ln cap="flat" cmpd="sng" w="9525">
            <a:solidFill>
              <a:schemeClr val="dk1"/>
            </a:solidFill>
            <a:prstDash val="solid"/>
            <a:round/>
            <a:headEnd len="sm" w="sm" type="none"/>
            <a:tailEnd len="sm" w="sm" type="none"/>
          </a:ln>
        </p:spPr>
      </p:cxnSp>
      <p:cxnSp>
        <p:nvCxnSpPr>
          <p:cNvPr id="946" name="Google Shape;946;p23"/>
          <p:cNvCxnSpPr/>
          <p:nvPr/>
        </p:nvCxnSpPr>
        <p:spPr>
          <a:xfrm>
            <a:off x="10666524" y="1336413"/>
            <a:ext cx="845348" cy="0"/>
          </a:xfrm>
          <a:prstGeom prst="straightConnector1">
            <a:avLst/>
          </a:prstGeom>
          <a:noFill/>
          <a:ln cap="flat" cmpd="sng" w="9525">
            <a:solidFill>
              <a:schemeClr val="dk1"/>
            </a:solidFill>
            <a:prstDash val="solid"/>
            <a:round/>
            <a:headEnd len="sm" w="sm" type="none"/>
            <a:tailEnd len="sm" w="sm" type="none"/>
          </a:ln>
        </p:spPr>
      </p:cxnSp>
      <p:pic>
        <p:nvPicPr>
          <p:cNvPr id="947" name="Google Shape;947;p23"/>
          <p:cNvPicPr preferRelativeResize="0"/>
          <p:nvPr/>
        </p:nvPicPr>
        <p:blipFill rotWithShape="1">
          <a:blip r:embed="rId5">
            <a:alphaModFix/>
          </a:blip>
          <a:srcRect b="0" l="0" r="0" t="0"/>
          <a:stretch/>
        </p:blipFill>
        <p:spPr>
          <a:xfrm>
            <a:off x="312738" y="4757040"/>
            <a:ext cx="292608" cy="292608"/>
          </a:xfrm>
          <a:prstGeom prst="rect">
            <a:avLst/>
          </a:prstGeom>
          <a:noFill/>
          <a:ln>
            <a:noFill/>
          </a:ln>
        </p:spPr>
      </p:pic>
      <p:cxnSp>
        <p:nvCxnSpPr>
          <p:cNvPr id="948" name="Google Shape;948;p23"/>
          <p:cNvCxnSpPr/>
          <p:nvPr/>
        </p:nvCxnSpPr>
        <p:spPr>
          <a:xfrm>
            <a:off x="342121" y="5255441"/>
            <a:ext cx="11202068" cy="0"/>
          </a:xfrm>
          <a:prstGeom prst="straightConnector1">
            <a:avLst/>
          </a:prstGeom>
          <a:noFill/>
          <a:ln cap="flat" cmpd="sng" w="9525">
            <a:solidFill>
              <a:srgbClr val="747C74"/>
            </a:solidFill>
            <a:prstDash val="solid"/>
            <a:round/>
            <a:headEnd len="sm" w="sm" type="none"/>
            <a:tailEnd len="sm" w="sm" type="none"/>
          </a:ln>
        </p:spPr>
      </p:cxnSp>
      <p:sp>
        <p:nvSpPr>
          <p:cNvPr id="949" name="Google Shape;949;p23"/>
          <p:cNvSpPr/>
          <p:nvPr/>
        </p:nvSpPr>
        <p:spPr>
          <a:xfrm>
            <a:off x="342121" y="5355050"/>
            <a:ext cx="953583" cy="276999"/>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Collaboration Cycle</a:t>
            </a:r>
            <a:endParaRPr b="1" i="0" sz="900" u="none" cap="none" strike="noStrike">
              <a:solidFill>
                <a:srgbClr val="202120"/>
              </a:solidFill>
              <a:latin typeface="PT Serif"/>
              <a:ea typeface="PT Serif"/>
              <a:cs typeface="PT Serif"/>
              <a:sym typeface="PT Serif"/>
            </a:endParaRPr>
          </a:p>
        </p:txBody>
      </p:sp>
      <p:pic>
        <p:nvPicPr>
          <p:cNvPr id="950" name="Google Shape;950;p23"/>
          <p:cNvPicPr preferRelativeResize="0"/>
          <p:nvPr/>
        </p:nvPicPr>
        <p:blipFill rotWithShape="1">
          <a:blip r:embed="rId6">
            <a:alphaModFix/>
          </a:blip>
          <a:srcRect b="0" l="0" r="0" t="0"/>
          <a:stretch/>
        </p:blipFill>
        <p:spPr>
          <a:xfrm>
            <a:off x="312738" y="5716526"/>
            <a:ext cx="292608" cy="292608"/>
          </a:xfrm>
          <a:prstGeom prst="rect">
            <a:avLst/>
          </a:prstGeom>
          <a:noFill/>
          <a:ln>
            <a:noFill/>
          </a:ln>
        </p:spPr>
      </p:pic>
      <p:sp>
        <p:nvSpPr>
          <p:cNvPr id="951" name="Google Shape;951;p23"/>
          <p:cNvSpPr txBox="1"/>
          <p:nvPr/>
        </p:nvSpPr>
        <p:spPr>
          <a:xfrm>
            <a:off x="2319185" y="5284583"/>
            <a:ext cx="495673" cy="1384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Kickoff</a:t>
            </a:r>
            <a:endParaRPr b="0" i="0" sz="900" u="none" cap="none" strike="noStrike">
              <a:solidFill>
                <a:srgbClr val="202120"/>
              </a:solidFill>
              <a:latin typeface="PT Serif"/>
              <a:ea typeface="PT Serif"/>
              <a:cs typeface="PT Serif"/>
              <a:sym typeface="PT Serif"/>
            </a:endParaRPr>
          </a:p>
        </p:txBody>
      </p:sp>
      <p:sp>
        <p:nvSpPr>
          <p:cNvPr id="952" name="Google Shape;952;p23"/>
          <p:cNvSpPr/>
          <p:nvPr/>
        </p:nvSpPr>
        <p:spPr>
          <a:xfrm>
            <a:off x="2465011" y="5448636"/>
            <a:ext cx="246888" cy="248783"/>
          </a:xfrm>
          <a:prstGeom prst="diamond">
            <a:avLst/>
          </a:prstGeom>
          <a:solidFill>
            <a:srgbClr val="01213C"/>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953" name="Google Shape;953;p23"/>
          <p:cNvSpPr txBox="1"/>
          <p:nvPr/>
        </p:nvSpPr>
        <p:spPr>
          <a:xfrm>
            <a:off x="8730824" y="5701474"/>
            <a:ext cx="833806"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Staging Review</a:t>
            </a:r>
            <a:endParaRPr b="0" i="0" sz="900" u="none" cap="none" strike="noStrike">
              <a:solidFill>
                <a:srgbClr val="202120"/>
              </a:solidFill>
              <a:latin typeface="PT Serif"/>
              <a:ea typeface="PT Serif"/>
              <a:cs typeface="PT Serif"/>
              <a:sym typeface="PT Serif"/>
            </a:endParaRPr>
          </a:p>
        </p:txBody>
      </p:sp>
      <p:sp>
        <p:nvSpPr>
          <p:cNvPr id="954" name="Google Shape;954;p23"/>
          <p:cNvSpPr/>
          <p:nvPr/>
        </p:nvSpPr>
        <p:spPr>
          <a:xfrm>
            <a:off x="8711082" y="5406014"/>
            <a:ext cx="246888" cy="248783"/>
          </a:xfrm>
          <a:prstGeom prst="diamond">
            <a:avLst/>
          </a:prstGeom>
          <a:solidFill>
            <a:srgbClr val="01213C"/>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955" name="Google Shape;955;p23"/>
          <p:cNvSpPr txBox="1"/>
          <p:nvPr/>
        </p:nvSpPr>
        <p:spPr>
          <a:xfrm>
            <a:off x="8056859" y="5499338"/>
            <a:ext cx="529394" cy="1384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900"/>
              <a:buFont typeface="PT Serif"/>
              <a:buNone/>
            </a:pPr>
            <a:r>
              <a:t/>
            </a:r>
            <a:endParaRPr b="0" i="0" sz="900" u="none" cap="none" strike="noStrike">
              <a:solidFill>
                <a:srgbClr val="202120"/>
              </a:solidFill>
              <a:latin typeface="PT Serif"/>
              <a:ea typeface="PT Serif"/>
              <a:cs typeface="PT Serif"/>
              <a:sym typeface="PT Serif"/>
            </a:endParaRPr>
          </a:p>
        </p:txBody>
      </p:sp>
      <p:sp>
        <p:nvSpPr>
          <p:cNvPr id="956" name="Google Shape;956;p23"/>
          <p:cNvSpPr txBox="1"/>
          <p:nvPr/>
        </p:nvSpPr>
        <p:spPr>
          <a:xfrm>
            <a:off x="8056859" y="5499338"/>
            <a:ext cx="529394" cy="1384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900"/>
              <a:buFont typeface="PT Serif"/>
              <a:buNone/>
            </a:pPr>
            <a:r>
              <a:t/>
            </a:r>
            <a:endParaRPr b="0" i="0" sz="900" u="none" cap="none" strike="noStrike">
              <a:solidFill>
                <a:srgbClr val="202120"/>
              </a:solidFill>
              <a:latin typeface="PT Serif"/>
              <a:ea typeface="PT Serif"/>
              <a:cs typeface="PT Serif"/>
              <a:sym typeface="PT Serif"/>
            </a:endParaRPr>
          </a:p>
        </p:txBody>
      </p:sp>
      <p:sp>
        <p:nvSpPr>
          <p:cNvPr id="957" name="Google Shape;957;p23"/>
          <p:cNvSpPr txBox="1"/>
          <p:nvPr/>
        </p:nvSpPr>
        <p:spPr>
          <a:xfrm>
            <a:off x="2620247" y="5701473"/>
            <a:ext cx="573617" cy="4154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Research Plan Review</a:t>
            </a:r>
            <a:endParaRPr b="0" i="0" sz="900" u="none" cap="none" strike="noStrike">
              <a:solidFill>
                <a:srgbClr val="202120"/>
              </a:solidFill>
              <a:latin typeface="PT Serif"/>
              <a:ea typeface="PT Serif"/>
              <a:cs typeface="PT Serif"/>
              <a:sym typeface="PT Serif"/>
            </a:endParaRPr>
          </a:p>
        </p:txBody>
      </p:sp>
      <p:sp>
        <p:nvSpPr>
          <p:cNvPr id="958" name="Google Shape;958;p23"/>
          <p:cNvSpPr/>
          <p:nvPr/>
        </p:nvSpPr>
        <p:spPr>
          <a:xfrm>
            <a:off x="2612120" y="5444341"/>
            <a:ext cx="246888" cy="248783"/>
          </a:xfrm>
          <a:prstGeom prst="diamond">
            <a:avLst/>
          </a:prstGeom>
          <a:solidFill>
            <a:srgbClr val="00B050"/>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959" name="Google Shape;959;p23"/>
          <p:cNvSpPr txBox="1"/>
          <p:nvPr/>
        </p:nvSpPr>
        <p:spPr>
          <a:xfrm>
            <a:off x="6841501" y="5663688"/>
            <a:ext cx="833806"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Contact Center Review</a:t>
            </a:r>
            <a:endParaRPr b="0" i="0" sz="900" u="none" cap="none" strike="noStrike">
              <a:solidFill>
                <a:srgbClr val="202120"/>
              </a:solidFill>
              <a:latin typeface="PT Serif"/>
              <a:ea typeface="PT Serif"/>
              <a:cs typeface="PT Serif"/>
              <a:sym typeface="PT Serif"/>
            </a:endParaRPr>
          </a:p>
        </p:txBody>
      </p:sp>
      <p:sp>
        <p:nvSpPr>
          <p:cNvPr id="960" name="Google Shape;960;p23"/>
          <p:cNvSpPr/>
          <p:nvPr/>
        </p:nvSpPr>
        <p:spPr>
          <a:xfrm>
            <a:off x="6977289" y="5432639"/>
            <a:ext cx="246888" cy="248783"/>
          </a:xfrm>
          <a:prstGeom prst="diamond">
            <a:avLst/>
          </a:prstGeom>
          <a:solidFill>
            <a:srgbClr val="00B050"/>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961" name="Google Shape;961;p23"/>
          <p:cNvSpPr txBox="1"/>
          <p:nvPr/>
        </p:nvSpPr>
        <p:spPr>
          <a:xfrm>
            <a:off x="3598505" y="5701298"/>
            <a:ext cx="648407" cy="276999"/>
          </a:xfrm>
          <a:prstGeom prst="rect">
            <a:avLst/>
          </a:prstGeom>
          <a:solidFill>
            <a:srgbClr val="F2F2F2"/>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Design Intent</a:t>
            </a:r>
            <a:endParaRPr b="0" i="0" sz="900" u="none" cap="none" strike="noStrike">
              <a:solidFill>
                <a:srgbClr val="202120"/>
              </a:solidFill>
              <a:latin typeface="PT Serif"/>
              <a:ea typeface="PT Serif"/>
              <a:cs typeface="PT Serif"/>
              <a:sym typeface="PT Serif"/>
            </a:endParaRPr>
          </a:p>
        </p:txBody>
      </p:sp>
      <p:sp>
        <p:nvSpPr>
          <p:cNvPr id="962" name="Google Shape;962;p23"/>
          <p:cNvSpPr/>
          <p:nvPr/>
        </p:nvSpPr>
        <p:spPr>
          <a:xfrm>
            <a:off x="3554045" y="5439503"/>
            <a:ext cx="246888" cy="248783"/>
          </a:xfrm>
          <a:prstGeom prst="diamond">
            <a:avLst/>
          </a:prstGeom>
          <a:solidFill>
            <a:srgbClr val="00B050"/>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963" name="Google Shape;963;p23"/>
          <p:cNvSpPr txBox="1"/>
          <p:nvPr/>
        </p:nvSpPr>
        <p:spPr>
          <a:xfrm>
            <a:off x="5651895" y="5720505"/>
            <a:ext cx="833806"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Midpoint Review </a:t>
            </a:r>
            <a:endParaRPr b="0" i="0" sz="900" u="none" cap="none" strike="noStrike">
              <a:solidFill>
                <a:srgbClr val="202120"/>
              </a:solidFill>
              <a:latin typeface="PT Serif"/>
              <a:ea typeface="PT Serif"/>
              <a:cs typeface="PT Serif"/>
              <a:sym typeface="PT Serif"/>
            </a:endParaRPr>
          </a:p>
        </p:txBody>
      </p:sp>
      <p:sp>
        <p:nvSpPr>
          <p:cNvPr id="964" name="Google Shape;964;p23"/>
          <p:cNvSpPr/>
          <p:nvPr/>
        </p:nvSpPr>
        <p:spPr>
          <a:xfrm>
            <a:off x="5888142" y="5462411"/>
            <a:ext cx="246888" cy="248783"/>
          </a:xfrm>
          <a:prstGeom prst="diamond">
            <a:avLst/>
          </a:prstGeom>
          <a:solidFill>
            <a:srgbClr val="00B050"/>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965" name="Google Shape;965;p23"/>
          <p:cNvSpPr txBox="1"/>
          <p:nvPr/>
        </p:nvSpPr>
        <p:spPr>
          <a:xfrm>
            <a:off x="4564295" y="5675162"/>
            <a:ext cx="896705" cy="415498"/>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Research Plan Review #2 (wireframes)</a:t>
            </a:r>
            <a:endParaRPr b="0" i="0" sz="900" u="none" cap="none" strike="noStrike">
              <a:solidFill>
                <a:srgbClr val="202120"/>
              </a:solidFill>
              <a:latin typeface="PT Serif"/>
              <a:ea typeface="PT Serif"/>
              <a:cs typeface="PT Serif"/>
              <a:sym typeface="PT Serif"/>
            </a:endParaRPr>
          </a:p>
        </p:txBody>
      </p:sp>
      <p:sp>
        <p:nvSpPr>
          <p:cNvPr id="966" name="Google Shape;966;p23"/>
          <p:cNvSpPr/>
          <p:nvPr/>
        </p:nvSpPr>
        <p:spPr>
          <a:xfrm>
            <a:off x="5223683" y="5447312"/>
            <a:ext cx="246888" cy="248783"/>
          </a:xfrm>
          <a:prstGeom prst="diamond">
            <a:avLst/>
          </a:prstGeom>
          <a:solidFill>
            <a:srgbClr val="00B050"/>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967" name="Google Shape;967;p23"/>
          <p:cNvSpPr txBox="1"/>
          <p:nvPr/>
        </p:nvSpPr>
        <p:spPr>
          <a:xfrm>
            <a:off x="7714960" y="5716526"/>
            <a:ext cx="752541" cy="41549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Privacy &amp; Security review</a:t>
            </a:r>
            <a:endParaRPr b="0" i="0" sz="900" u="none" cap="none" strike="noStrike">
              <a:solidFill>
                <a:srgbClr val="202120"/>
              </a:solidFill>
              <a:latin typeface="PT Serif"/>
              <a:ea typeface="PT Serif"/>
              <a:cs typeface="PT Serif"/>
              <a:sym typeface="PT Serif"/>
            </a:endParaRPr>
          </a:p>
        </p:txBody>
      </p:sp>
      <p:sp>
        <p:nvSpPr>
          <p:cNvPr id="968" name="Google Shape;968;p23"/>
          <p:cNvSpPr/>
          <p:nvPr/>
        </p:nvSpPr>
        <p:spPr>
          <a:xfrm>
            <a:off x="7947115" y="5421067"/>
            <a:ext cx="246888" cy="248783"/>
          </a:xfrm>
          <a:prstGeom prst="diamond">
            <a:avLst/>
          </a:prstGeom>
          <a:solidFill>
            <a:srgbClr val="01213C"/>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969" name="Google Shape;969;p23"/>
          <p:cNvSpPr txBox="1"/>
          <p:nvPr/>
        </p:nvSpPr>
        <p:spPr>
          <a:xfrm>
            <a:off x="3244110" y="5303827"/>
            <a:ext cx="1084910" cy="1384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Analytics Review</a:t>
            </a:r>
            <a:endParaRPr b="0" i="0" sz="900" u="none" cap="none" strike="noStrike">
              <a:solidFill>
                <a:srgbClr val="202120"/>
              </a:solidFill>
              <a:latin typeface="PT Serif"/>
              <a:ea typeface="PT Serif"/>
              <a:cs typeface="PT Serif"/>
              <a:sym typeface="PT Serif"/>
            </a:endParaRPr>
          </a:p>
        </p:txBody>
      </p:sp>
      <p:sp>
        <p:nvSpPr>
          <p:cNvPr id="970" name="Google Shape;970;p23"/>
          <p:cNvSpPr/>
          <p:nvPr/>
        </p:nvSpPr>
        <p:spPr>
          <a:xfrm>
            <a:off x="3389934" y="5467881"/>
            <a:ext cx="246888" cy="248783"/>
          </a:xfrm>
          <a:prstGeom prst="diamond">
            <a:avLst/>
          </a:prstGeom>
          <a:solidFill>
            <a:srgbClr val="01213C"/>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971" name="Google Shape;971;p23"/>
          <p:cNvSpPr/>
          <p:nvPr/>
        </p:nvSpPr>
        <p:spPr>
          <a:xfrm>
            <a:off x="1370357" y="1938965"/>
            <a:ext cx="3070644" cy="4271405"/>
          </a:xfrm>
          <a:prstGeom prst="rect">
            <a:avLst/>
          </a:prstGeom>
          <a:solidFill>
            <a:srgbClr val="F2F2F2">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DFFFD"/>
              </a:solidFill>
              <a:latin typeface="PT Serif"/>
              <a:ea typeface="PT Serif"/>
              <a:cs typeface="PT Serif"/>
              <a:sym typeface="PT Serif"/>
            </a:endParaRPr>
          </a:p>
        </p:txBody>
      </p:sp>
      <p:cxnSp>
        <p:nvCxnSpPr>
          <p:cNvPr id="972" name="Google Shape;972;p23"/>
          <p:cNvCxnSpPr/>
          <p:nvPr/>
        </p:nvCxnSpPr>
        <p:spPr>
          <a:xfrm>
            <a:off x="6557088" y="1434199"/>
            <a:ext cx="25319" cy="4783816"/>
          </a:xfrm>
          <a:prstGeom prst="straightConnector1">
            <a:avLst/>
          </a:prstGeom>
          <a:noFill/>
          <a:ln cap="flat" cmpd="sng" w="38100">
            <a:solidFill>
              <a:srgbClr val="FFC000"/>
            </a:solidFill>
            <a:prstDash val="solid"/>
            <a:miter lim="800000"/>
            <a:headEnd len="sm" w="sm" type="none"/>
            <a:tailEnd len="sm" w="sm" type="none"/>
          </a:ln>
        </p:spPr>
      </p:cxnSp>
      <p:sp>
        <p:nvSpPr>
          <p:cNvPr id="973" name="Google Shape;973;p23"/>
          <p:cNvSpPr/>
          <p:nvPr/>
        </p:nvSpPr>
        <p:spPr>
          <a:xfrm>
            <a:off x="6586067" y="1912470"/>
            <a:ext cx="4972298" cy="4271405"/>
          </a:xfrm>
          <a:prstGeom prst="rect">
            <a:avLst/>
          </a:prstGeom>
          <a:solidFill>
            <a:srgbClr val="F2F2F2">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DFFFD"/>
              </a:solidFill>
              <a:latin typeface="PT Serif"/>
              <a:ea typeface="PT Serif"/>
              <a:cs typeface="PT Serif"/>
              <a:sym typeface="PT Serif"/>
            </a:endParaRPr>
          </a:p>
        </p:txBody>
      </p:sp>
      <p:sp>
        <p:nvSpPr>
          <p:cNvPr id="974" name="Google Shape;974;p23"/>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975" name="Google Shape;975;p23"/>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grpSp>
        <p:nvGrpSpPr>
          <p:cNvPr id="976" name="Google Shape;976;p23"/>
          <p:cNvGrpSpPr/>
          <p:nvPr/>
        </p:nvGrpSpPr>
        <p:grpSpPr>
          <a:xfrm>
            <a:off x="8630080" y="433130"/>
            <a:ext cx="2871358" cy="431734"/>
            <a:chOff x="8363380" y="969519"/>
            <a:chExt cx="2871358" cy="431734"/>
          </a:xfrm>
        </p:grpSpPr>
        <p:sp>
          <p:nvSpPr>
            <p:cNvPr id="977" name="Google Shape;977;p23"/>
            <p:cNvSpPr/>
            <p:nvPr/>
          </p:nvSpPr>
          <p:spPr>
            <a:xfrm>
              <a:off x="10598367" y="975869"/>
              <a:ext cx="195608" cy="194198"/>
            </a:xfrm>
            <a:prstGeom prst="diamond">
              <a:avLst/>
            </a:prstGeom>
            <a:solidFill>
              <a:schemeClr val="accent4"/>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chemeClr val="dk2"/>
                </a:solidFill>
                <a:latin typeface="PT Serif"/>
                <a:ea typeface="PT Serif"/>
                <a:cs typeface="PT Serif"/>
                <a:sym typeface="PT Serif"/>
              </a:endParaRPr>
            </a:p>
          </p:txBody>
        </p:sp>
        <p:sp>
          <p:nvSpPr>
            <p:cNvPr id="978" name="Google Shape;978;p23"/>
            <p:cNvSpPr/>
            <p:nvPr/>
          </p:nvSpPr>
          <p:spPr>
            <a:xfrm>
              <a:off x="9441501" y="969519"/>
              <a:ext cx="195608" cy="194198"/>
            </a:xfrm>
            <a:prstGeom prst="diamond">
              <a:avLst/>
            </a:prstGeom>
            <a:solidFill>
              <a:srgbClr val="01213C"/>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chemeClr val="dk2"/>
                </a:solidFill>
                <a:latin typeface="PT Serif"/>
                <a:ea typeface="PT Serif"/>
                <a:cs typeface="PT Serif"/>
                <a:sym typeface="PT Serif"/>
              </a:endParaRPr>
            </a:p>
          </p:txBody>
        </p:sp>
        <p:sp>
          <p:nvSpPr>
            <p:cNvPr id="979" name="Google Shape;979;p23"/>
            <p:cNvSpPr/>
            <p:nvPr/>
          </p:nvSpPr>
          <p:spPr>
            <a:xfrm>
              <a:off x="8363380" y="969519"/>
              <a:ext cx="195608" cy="194198"/>
            </a:xfrm>
            <a:prstGeom prst="diamond">
              <a:avLst/>
            </a:prstGeom>
            <a:solidFill>
              <a:srgbClr val="00B050"/>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chemeClr val="dk2"/>
                </a:solidFill>
                <a:latin typeface="PT Serif"/>
                <a:ea typeface="PT Serif"/>
                <a:cs typeface="PT Serif"/>
                <a:sym typeface="PT Serif"/>
              </a:endParaRPr>
            </a:p>
          </p:txBody>
        </p:sp>
        <p:sp>
          <p:nvSpPr>
            <p:cNvPr id="980" name="Google Shape;980;p23"/>
            <p:cNvSpPr txBox="1"/>
            <p:nvPr/>
          </p:nvSpPr>
          <p:spPr>
            <a:xfrm>
              <a:off x="8619944" y="1031921"/>
              <a:ext cx="572133"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700"/>
                <a:buFont typeface="PT Serif"/>
                <a:buNone/>
              </a:pPr>
              <a:r>
                <a:rPr b="0" i="0" lang="en-US" sz="800" u="none" cap="none" strike="noStrike">
                  <a:solidFill>
                    <a:schemeClr val="dk2"/>
                  </a:solidFill>
                  <a:latin typeface="Source Sans Pro"/>
                  <a:ea typeface="Source Sans Pro"/>
                  <a:cs typeface="Source Sans Pro"/>
                  <a:sym typeface="Source Sans Pro"/>
                </a:rPr>
                <a:t>Owned by design team</a:t>
              </a:r>
              <a:endParaRPr b="0" i="0" sz="800" u="none" cap="none" strike="noStrike">
                <a:solidFill>
                  <a:schemeClr val="dk2"/>
                </a:solidFill>
                <a:latin typeface="Source Sans Pro"/>
                <a:ea typeface="Source Sans Pro"/>
                <a:cs typeface="Source Sans Pro"/>
                <a:sym typeface="Source Sans Pro"/>
              </a:endParaRPr>
            </a:p>
          </p:txBody>
        </p:sp>
        <p:sp>
          <p:nvSpPr>
            <p:cNvPr id="981" name="Google Shape;981;p23"/>
            <p:cNvSpPr txBox="1"/>
            <p:nvPr/>
          </p:nvSpPr>
          <p:spPr>
            <a:xfrm>
              <a:off x="10855095" y="1038271"/>
              <a:ext cx="379643" cy="12311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700"/>
                <a:buFont typeface="PT Serif"/>
                <a:buNone/>
              </a:pPr>
              <a:r>
                <a:rPr b="0" i="0" lang="en-US" sz="800" u="none" cap="none" strike="noStrike">
                  <a:solidFill>
                    <a:schemeClr val="dk2"/>
                  </a:solidFill>
                  <a:latin typeface="Source Sans Pro"/>
                  <a:ea typeface="Source Sans Pro"/>
                  <a:cs typeface="Source Sans Pro"/>
                  <a:sym typeface="Source Sans Pro"/>
                </a:rPr>
                <a:t>Release</a:t>
              </a:r>
              <a:endParaRPr b="0" i="0" sz="800" u="none" cap="none" strike="noStrike">
                <a:solidFill>
                  <a:schemeClr val="dk2"/>
                </a:solidFill>
                <a:latin typeface="Source Sans Pro"/>
                <a:ea typeface="Source Sans Pro"/>
                <a:cs typeface="Source Sans Pro"/>
                <a:sym typeface="Source Sans Pro"/>
              </a:endParaRPr>
            </a:p>
          </p:txBody>
        </p:sp>
        <p:sp>
          <p:nvSpPr>
            <p:cNvPr id="982" name="Google Shape;982;p23"/>
            <p:cNvSpPr txBox="1"/>
            <p:nvPr/>
          </p:nvSpPr>
          <p:spPr>
            <a:xfrm>
              <a:off x="9730852" y="1031921"/>
              <a:ext cx="811443" cy="36933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700"/>
                <a:buFont typeface="PT Serif"/>
                <a:buNone/>
              </a:pPr>
              <a:r>
                <a:rPr b="0" i="0" lang="en-US" sz="800" u="none" cap="none" strike="noStrike">
                  <a:solidFill>
                    <a:schemeClr val="dk2"/>
                  </a:solidFill>
                  <a:latin typeface="Source Sans Pro"/>
                  <a:ea typeface="Source Sans Pro"/>
                  <a:cs typeface="Source Sans Pro"/>
                  <a:sym typeface="Source Sans Pro"/>
                </a:rPr>
                <a:t>Owned by product/ engineering team</a:t>
              </a:r>
              <a:endParaRPr b="0" i="0" sz="800" u="none" cap="none" strike="noStrike">
                <a:solidFill>
                  <a:schemeClr val="dk2"/>
                </a:solidFill>
                <a:latin typeface="Source Sans Pro"/>
                <a:ea typeface="Source Sans Pro"/>
                <a:cs typeface="Source Sans Pro"/>
                <a:sym typeface="Source Sans Pro"/>
              </a:endParaRPr>
            </a:p>
          </p:txBody>
        </p:sp>
      </p:grpSp>
      <p:sp>
        <p:nvSpPr>
          <p:cNvPr id="983" name="Google Shape;983;p23"/>
          <p:cNvSpPr/>
          <p:nvPr/>
        </p:nvSpPr>
        <p:spPr>
          <a:xfrm>
            <a:off x="4405391" y="1336413"/>
            <a:ext cx="2151801" cy="4859750"/>
          </a:xfrm>
          <a:prstGeom prst="rect">
            <a:avLst/>
          </a:prstGeom>
          <a:noFill/>
          <a:ln cap="flat" cmpd="sng" w="38100">
            <a:solidFill>
              <a:srgbClr val="279E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DFFFD"/>
              </a:solidFill>
              <a:latin typeface="PT Serif"/>
              <a:ea typeface="PT Serif"/>
              <a:cs typeface="PT Serif"/>
              <a:sym typeface="PT Serif"/>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79"/>
          <p:cNvSpPr txBox="1"/>
          <p:nvPr>
            <p:ph type="title"/>
          </p:nvPr>
        </p:nvSpPr>
        <p:spPr>
          <a:xfrm>
            <a:off x="298757" y="373063"/>
            <a:ext cx="8997892" cy="106626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3600"/>
              <a:buFont typeface="PT Serif"/>
              <a:buNone/>
            </a:pPr>
            <a:r>
              <a:rPr lang="en-US" sz="3200"/>
              <a:t>Sprint 2 will focus on user testing and kicking off the build phase of our product*</a:t>
            </a:r>
            <a:endParaRPr/>
          </a:p>
        </p:txBody>
      </p:sp>
      <p:cxnSp>
        <p:nvCxnSpPr>
          <p:cNvPr id="989" name="Google Shape;989;p79"/>
          <p:cNvCxnSpPr/>
          <p:nvPr/>
        </p:nvCxnSpPr>
        <p:spPr>
          <a:xfrm>
            <a:off x="300038" y="2759151"/>
            <a:ext cx="11004550" cy="19050"/>
          </a:xfrm>
          <a:prstGeom prst="straightConnector1">
            <a:avLst/>
          </a:prstGeom>
          <a:noFill/>
          <a:ln cap="flat" cmpd="sng" w="9525">
            <a:solidFill>
              <a:srgbClr val="747C74"/>
            </a:solidFill>
            <a:prstDash val="dot"/>
            <a:round/>
            <a:headEnd len="sm" w="sm" type="none"/>
            <a:tailEnd len="sm" w="sm" type="none"/>
          </a:ln>
        </p:spPr>
      </p:cxnSp>
      <p:cxnSp>
        <p:nvCxnSpPr>
          <p:cNvPr id="990" name="Google Shape;990;p79"/>
          <p:cNvCxnSpPr/>
          <p:nvPr/>
        </p:nvCxnSpPr>
        <p:spPr>
          <a:xfrm>
            <a:off x="298756" y="4694660"/>
            <a:ext cx="11004550" cy="0"/>
          </a:xfrm>
          <a:prstGeom prst="straightConnector1">
            <a:avLst/>
          </a:prstGeom>
          <a:noFill/>
          <a:ln cap="flat" cmpd="sng" w="9525">
            <a:solidFill>
              <a:srgbClr val="747C74"/>
            </a:solidFill>
            <a:prstDash val="dot"/>
            <a:round/>
            <a:headEnd len="sm" w="sm" type="none"/>
            <a:tailEnd len="sm" w="sm" type="none"/>
          </a:ln>
        </p:spPr>
      </p:cxnSp>
      <p:sp>
        <p:nvSpPr>
          <p:cNvPr id="991" name="Google Shape;991;p79"/>
          <p:cNvSpPr/>
          <p:nvPr/>
        </p:nvSpPr>
        <p:spPr>
          <a:xfrm>
            <a:off x="312738" y="2883835"/>
            <a:ext cx="228600" cy="225372"/>
          </a:xfrm>
          <a:prstGeom prst="ellipse">
            <a:avLst/>
          </a:prstGeom>
          <a:solidFill>
            <a:srgbClr val="014479"/>
          </a:solid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Clr>
                <a:srgbClr val="FDFFFD"/>
              </a:buClr>
              <a:buSzPts val="1600"/>
              <a:buFont typeface="PT Serif"/>
              <a:buNone/>
            </a:pPr>
            <a:r>
              <a:rPr b="0" i="0" lang="en-US" sz="1050" u="none" cap="none" strike="noStrike">
                <a:solidFill>
                  <a:srgbClr val="FDFFFD"/>
                </a:solidFill>
                <a:latin typeface="PT Serif"/>
                <a:ea typeface="PT Serif"/>
                <a:cs typeface="PT Serif"/>
                <a:sym typeface="PT Serif"/>
              </a:rPr>
              <a:t>2</a:t>
            </a:r>
            <a:endParaRPr b="0" i="0" sz="1000" u="none" cap="none" strike="noStrike">
              <a:solidFill>
                <a:srgbClr val="000000"/>
              </a:solidFill>
              <a:latin typeface="Arial"/>
              <a:ea typeface="Arial"/>
              <a:cs typeface="Arial"/>
              <a:sym typeface="Arial"/>
            </a:endParaRPr>
          </a:p>
        </p:txBody>
      </p:sp>
      <p:sp>
        <p:nvSpPr>
          <p:cNvPr id="992" name="Google Shape;992;p79"/>
          <p:cNvSpPr txBox="1"/>
          <p:nvPr/>
        </p:nvSpPr>
        <p:spPr>
          <a:xfrm>
            <a:off x="621118" y="2909886"/>
            <a:ext cx="888085"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2736"/>
              <a:buFont typeface="PT Serif"/>
              <a:buNone/>
            </a:pPr>
            <a:r>
              <a:rPr b="0" i="0" lang="en-US" sz="1400" u="none" cap="none" strike="noStrike">
                <a:solidFill>
                  <a:srgbClr val="0467B8"/>
                </a:solidFill>
                <a:latin typeface="Source Sans Pro"/>
                <a:ea typeface="Source Sans Pro"/>
                <a:cs typeface="Source Sans Pro"/>
                <a:sym typeface="Source Sans Pro"/>
              </a:rPr>
              <a:t>DESIGN</a:t>
            </a:r>
            <a:endParaRPr b="0" i="0" sz="1200" u="none" cap="none" strike="noStrike">
              <a:solidFill>
                <a:srgbClr val="0467B8"/>
              </a:solidFill>
              <a:latin typeface="Source Sans Pro"/>
              <a:ea typeface="Source Sans Pro"/>
              <a:cs typeface="Source Sans Pro"/>
              <a:sym typeface="Source Sans Pro"/>
            </a:endParaRPr>
          </a:p>
        </p:txBody>
      </p:sp>
      <p:sp>
        <p:nvSpPr>
          <p:cNvPr id="993" name="Google Shape;993;p79"/>
          <p:cNvSpPr txBox="1"/>
          <p:nvPr/>
        </p:nvSpPr>
        <p:spPr>
          <a:xfrm>
            <a:off x="1748901" y="2883835"/>
            <a:ext cx="9555687" cy="1677382"/>
          </a:xfrm>
          <a:prstGeom prst="rect">
            <a:avLst/>
          </a:prstGeom>
          <a:noFill/>
          <a:ln>
            <a:noFill/>
          </a:ln>
        </p:spPr>
        <p:txBody>
          <a:bodyPr anchorCtr="0" anchor="t" bIns="0" lIns="0" spcFirstLastPara="1" rIns="0" wrap="square" tIns="0">
            <a:spAutoFit/>
          </a:bodyPr>
          <a:lstStyle/>
          <a:p>
            <a:pPr indent="-228600" lvl="0" marL="228600" marR="0" rtl="0" algn="l">
              <a:lnSpc>
                <a:spcPct val="100000"/>
              </a:lnSpc>
              <a:spcBef>
                <a:spcPts val="0"/>
              </a:spcBef>
              <a:spcAft>
                <a:spcPts val="0"/>
              </a:spcAft>
              <a:buClr>
                <a:srgbClr val="000000"/>
              </a:buClr>
              <a:buSzPts val="1600"/>
              <a:buFont typeface="Calibri"/>
              <a:buAutoNum type="alphaUcPeriod"/>
            </a:pPr>
            <a:r>
              <a:rPr b="0" i="0" lang="en-US" sz="1400" u="none" cap="none" strike="noStrike">
                <a:solidFill>
                  <a:schemeClr val="dk2"/>
                </a:solidFill>
                <a:latin typeface="PT Serif"/>
                <a:ea typeface="PT Serif"/>
                <a:cs typeface="PT Serif"/>
                <a:sym typeface="PT Serif"/>
              </a:rPr>
              <a:t>Conduct UX testing and synthesize</a:t>
            </a:r>
            <a:endParaRPr b="0" i="0" sz="1400" u="none" cap="none" strike="noStrike">
              <a:solidFill>
                <a:schemeClr val="dk2"/>
              </a:solidFill>
              <a:latin typeface="Arial"/>
              <a:ea typeface="Arial"/>
              <a:cs typeface="Arial"/>
              <a:sym typeface="Arial"/>
            </a:endParaRPr>
          </a:p>
          <a:p>
            <a:pPr indent="-228600" lvl="0" marL="228600" marR="0" rtl="0" algn="l">
              <a:lnSpc>
                <a:spcPct val="100000"/>
              </a:lnSpc>
              <a:spcBef>
                <a:spcPts val="600"/>
              </a:spcBef>
              <a:spcAft>
                <a:spcPts val="0"/>
              </a:spcAft>
              <a:buClr>
                <a:srgbClr val="000000"/>
              </a:buClr>
              <a:buSzPts val="1600"/>
              <a:buFont typeface="Arial"/>
              <a:buAutoNum type="alphaUcPeriod"/>
            </a:pPr>
            <a:r>
              <a:rPr b="0" i="0" lang="en-US" sz="1400" u="none" cap="none" strike="noStrike">
                <a:solidFill>
                  <a:schemeClr val="dk2"/>
                </a:solidFill>
                <a:latin typeface="PT Serif"/>
                <a:ea typeface="PT Serif"/>
                <a:cs typeface="PT Serif"/>
                <a:sym typeface="PT Serif"/>
              </a:rPr>
              <a:t>Update designs to high-fidelity</a:t>
            </a:r>
            <a:endParaRPr b="0" i="0" sz="1400" u="none" cap="none" strike="noStrike">
              <a:solidFill>
                <a:schemeClr val="dk2"/>
              </a:solidFill>
              <a:latin typeface="Arial"/>
              <a:ea typeface="Arial"/>
              <a:cs typeface="Arial"/>
              <a:sym typeface="Arial"/>
            </a:endParaRPr>
          </a:p>
          <a:p>
            <a:pPr indent="-228600" lvl="0" marL="228600" marR="0" rtl="0" algn="l">
              <a:lnSpc>
                <a:spcPct val="100000"/>
              </a:lnSpc>
              <a:spcBef>
                <a:spcPts val="600"/>
              </a:spcBef>
              <a:spcAft>
                <a:spcPts val="0"/>
              </a:spcAft>
              <a:buClr>
                <a:srgbClr val="000000"/>
              </a:buClr>
              <a:buSzPts val="1600"/>
              <a:buFont typeface="Arial"/>
              <a:buAutoNum type="alphaUcPeriod"/>
            </a:pPr>
            <a:r>
              <a:rPr b="0" i="0" lang="en-US" sz="1400" u="none" cap="none" strike="noStrike">
                <a:solidFill>
                  <a:schemeClr val="dk2"/>
                </a:solidFill>
                <a:latin typeface="PT Serif"/>
                <a:ea typeface="PT Serif"/>
                <a:cs typeface="PT Serif"/>
                <a:sym typeface="PT Serif"/>
              </a:rPr>
              <a:t>Iterate designs based on Collaboration Cycle feedback</a:t>
            </a:r>
            <a:endParaRPr b="0" i="0" sz="1400" u="none" cap="none" strike="noStrike">
              <a:solidFill>
                <a:schemeClr val="dk2"/>
              </a:solidFill>
              <a:latin typeface="Arial"/>
              <a:ea typeface="Arial"/>
              <a:cs typeface="Arial"/>
              <a:sym typeface="Arial"/>
            </a:endParaRPr>
          </a:p>
          <a:p>
            <a:pPr indent="-228600" lvl="0" marL="228600" marR="0" rtl="0" algn="l">
              <a:lnSpc>
                <a:spcPct val="100000"/>
              </a:lnSpc>
              <a:spcBef>
                <a:spcPts val="600"/>
              </a:spcBef>
              <a:spcAft>
                <a:spcPts val="0"/>
              </a:spcAft>
              <a:buClr>
                <a:srgbClr val="000000"/>
              </a:buClr>
              <a:buSzPts val="1600"/>
              <a:buFont typeface="Arial"/>
              <a:buAutoNum type="alphaUcPeriod"/>
            </a:pPr>
            <a:r>
              <a:rPr b="0" i="0" lang="en-US" sz="1400" u="none" cap="none" strike="noStrike">
                <a:solidFill>
                  <a:schemeClr val="dk2"/>
                </a:solidFill>
                <a:latin typeface="PT Serif"/>
                <a:ea typeface="PT Serif"/>
                <a:cs typeface="PT Serif"/>
                <a:sym typeface="PT Serif"/>
              </a:rPr>
              <a:t>Iterate designs based on VA-PO feedback</a:t>
            </a:r>
            <a:endParaRPr b="0" i="0" sz="1400" u="none" cap="none" strike="noStrike">
              <a:solidFill>
                <a:schemeClr val="dk2"/>
              </a:solidFill>
              <a:latin typeface="Arial"/>
              <a:ea typeface="Arial"/>
              <a:cs typeface="Arial"/>
              <a:sym typeface="Arial"/>
            </a:endParaRPr>
          </a:p>
          <a:p>
            <a:pPr indent="-228600" lvl="0" marL="228600" marR="0" rtl="0" algn="l">
              <a:lnSpc>
                <a:spcPct val="100000"/>
              </a:lnSpc>
              <a:spcBef>
                <a:spcPts val="600"/>
              </a:spcBef>
              <a:spcAft>
                <a:spcPts val="0"/>
              </a:spcAft>
              <a:buClr>
                <a:srgbClr val="000000"/>
              </a:buClr>
              <a:buSzPts val="1600"/>
              <a:buFont typeface="Arial"/>
              <a:buAutoNum type="alphaUcPeriod"/>
            </a:pPr>
            <a:r>
              <a:rPr b="0" i="0" lang="en-US" sz="1400" u="none" cap="none" strike="noStrike">
                <a:solidFill>
                  <a:schemeClr val="dk2"/>
                </a:solidFill>
                <a:latin typeface="PT Serif"/>
                <a:ea typeface="PT Serif"/>
                <a:cs typeface="PT Serif"/>
                <a:sym typeface="PT Serif"/>
              </a:rPr>
              <a:t>Update research plan for second round of usability testing</a:t>
            </a:r>
            <a:endParaRPr b="0" i="0" sz="1400" u="none" cap="none" strike="noStrike">
              <a:solidFill>
                <a:schemeClr val="dk2"/>
              </a:solidFill>
              <a:latin typeface="Arial"/>
              <a:ea typeface="Arial"/>
              <a:cs typeface="Arial"/>
              <a:sym typeface="Arial"/>
            </a:endParaRPr>
          </a:p>
          <a:p>
            <a:pPr indent="-228600" lvl="0" marL="228600" marR="0" rtl="0" algn="l">
              <a:lnSpc>
                <a:spcPct val="100000"/>
              </a:lnSpc>
              <a:spcBef>
                <a:spcPts val="600"/>
              </a:spcBef>
              <a:spcAft>
                <a:spcPts val="0"/>
              </a:spcAft>
              <a:buClr>
                <a:srgbClr val="000000"/>
              </a:buClr>
              <a:buSzPts val="1600"/>
              <a:buFont typeface="Arial"/>
              <a:buAutoNum type="alphaUcPeriod"/>
            </a:pPr>
            <a:r>
              <a:rPr b="0" i="0" lang="en-US" sz="1400" u="none" cap="none" strike="noStrike">
                <a:solidFill>
                  <a:schemeClr val="dk2"/>
                </a:solidFill>
                <a:latin typeface="PT Serif"/>
                <a:ea typeface="PT Serif"/>
                <a:cs typeface="PT Serif"/>
                <a:sym typeface="PT Serif"/>
              </a:rPr>
              <a:t>Update conversation guide for second round of usability testing</a:t>
            </a:r>
            <a:endParaRPr b="0" i="0" sz="1400" u="none" cap="none" strike="noStrike">
              <a:solidFill>
                <a:srgbClr val="000000"/>
              </a:solidFill>
              <a:latin typeface="Arial"/>
              <a:ea typeface="Arial"/>
              <a:cs typeface="Arial"/>
              <a:sym typeface="Arial"/>
            </a:endParaRPr>
          </a:p>
        </p:txBody>
      </p:sp>
      <p:sp>
        <p:nvSpPr>
          <p:cNvPr id="994" name="Google Shape;994;p79"/>
          <p:cNvSpPr txBox="1"/>
          <p:nvPr/>
        </p:nvSpPr>
        <p:spPr>
          <a:xfrm>
            <a:off x="607136" y="4877147"/>
            <a:ext cx="888085"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2736"/>
              <a:buFont typeface="PT Serif"/>
              <a:buNone/>
            </a:pPr>
            <a:r>
              <a:rPr b="0" i="0" lang="en-US" sz="1400" u="none" cap="none" strike="noStrike">
                <a:solidFill>
                  <a:srgbClr val="0467B8"/>
                </a:solidFill>
                <a:latin typeface="Source Sans Pro"/>
                <a:ea typeface="Source Sans Pro"/>
                <a:cs typeface="Source Sans Pro"/>
                <a:sym typeface="Source Sans Pro"/>
              </a:rPr>
              <a:t>TECH</a:t>
            </a:r>
            <a:endParaRPr b="0" i="0" sz="1200" u="none" cap="none" strike="noStrike">
              <a:solidFill>
                <a:srgbClr val="0467B8"/>
              </a:solidFill>
              <a:latin typeface="Source Sans Pro"/>
              <a:ea typeface="Source Sans Pro"/>
              <a:cs typeface="Source Sans Pro"/>
              <a:sym typeface="Source Sans Pro"/>
            </a:endParaRPr>
          </a:p>
        </p:txBody>
      </p:sp>
      <p:sp>
        <p:nvSpPr>
          <p:cNvPr id="995" name="Google Shape;995;p79"/>
          <p:cNvSpPr txBox="1"/>
          <p:nvPr/>
        </p:nvSpPr>
        <p:spPr>
          <a:xfrm>
            <a:off x="1748901" y="4851678"/>
            <a:ext cx="8869887" cy="800219"/>
          </a:xfrm>
          <a:prstGeom prst="rect">
            <a:avLst/>
          </a:prstGeom>
          <a:noFill/>
          <a:ln>
            <a:noFill/>
          </a:ln>
        </p:spPr>
        <p:txBody>
          <a:bodyPr anchorCtr="0" anchor="t" bIns="0" lIns="0" spcFirstLastPara="1" rIns="0" wrap="square" tIns="0">
            <a:spAutoFit/>
          </a:bodyPr>
          <a:lstStyle/>
          <a:p>
            <a:pPr indent="-228600" lvl="0" marL="228600" marR="0" rtl="0" algn="l">
              <a:lnSpc>
                <a:spcPct val="100000"/>
              </a:lnSpc>
              <a:spcBef>
                <a:spcPts val="0"/>
              </a:spcBef>
              <a:spcAft>
                <a:spcPts val="0"/>
              </a:spcAft>
              <a:buClr>
                <a:srgbClr val="000000"/>
              </a:buClr>
              <a:buSzPts val="1600"/>
              <a:buFont typeface="Arial"/>
              <a:buAutoNum type="alphaUcPeriod"/>
            </a:pPr>
            <a:r>
              <a:rPr b="0" i="0" lang="en-US" sz="1400" u="none" cap="none" strike="noStrike">
                <a:solidFill>
                  <a:schemeClr val="dk2"/>
                </a:solidFill>
                <a:latin typeface="PT Serif"/>
                <a:ea typeface="PT Serif"/>
                <a:cs typeface="PT Serif"/>
                <a:sym typeface="PT Serif"/>
              </a:rPr>
              <a:t>Understand how to provision S3 bucket and database</a:t>
            </a:r>
            <a:endParaRPr b="0" i="0" sz="1400" u="none" cap="none" strike="noStrike">
              <a:solidFill>
                <a:schemeClr val="dk2"/>
              </a:solidFill>
              <a:latin typeface="Arial"/>
              <a:ea typeface="Arial"/>
              <a:cs typeface="Arial"/>
              <a:sym typeface="Arial"/>
            </a:endParaRPr>
          </a:p>
          <a:p>
            <a:pPr indent="-228600" lvl="0" marL="228600" marR="0" rtl="0" algn="l">
              <a:lnSpc>
                <a:spcPct val="100000"/>
              </a:lnSpc>
              <a:spcBef>
                <a:spcPts val="600"/>
              </a:spcBef>
              <a:spcAft>
                <a:spcPts val="0"/>
              </a:spcAft>
              <a:buClr>
                <a:srgbClr val="000000"/>
              </a:buClr>
              <a:buSzPts val="1600"/>
              <a:buFont typeface="Arial"/>
              <a:buAutoNum type="alphaUcPeriod"/>
            </a:pPr>
            <a:r>
              <a:rPr b="0" i="0" lang="en-US" sz="1400" u="none" cap="none" strike="noStrike">
                <a:solidFill>
                  <a:schemeClr val="dk2"/>
                </a:solidFill>
                <a:latin typeface="PT Serif"/>
                <a:ea typeface="PT Serif"/>
                <a:cs typeface="PT Serif"/>
                <a:sym typeface="PT Serif"/>
              </a:rPr>
              <a:t>Align with Technical POCs on approach and handoffs </a:t>
            </a:r>
            <a:endParaRPr b="0" i="0" sz="1400" u="none" cap="none" strike="noStrike">
              <a:solidFill>
                <a:schemeClr val="dk2"/>
              </a:solidFill>
              <a:latin typeface="Arial"/>
              <a:ea typeface="Arial"/>
              <a:cs typeface="Arial"/>
              <a:sym typeface="Arial"/>
            </a:endParaRPr>
          </a:p>
          <a:p>
            <a:pPr indent="-228600" lvl="0" marL="228600" marR="0" rtl="0" algn="l">
              <a:lnSpc>
                <a:spcPct val="100000"/>
              </a:lnSpc>
              <a:spcBef>
                <a:spcPts val="600"/>
              </a:spcBef>
              <a:spcAft>
                <a:spcPts val="0"/>
              </a:spcAft>
              <a:buClr>
                <a:srgbClr val="000000"/>
              </a:buClr>
              <a:buSzPts val="1600"/>
              <a:buFont typeface="Arial"/>
              <a:buAutoNum type="alphaUcPeriod"/>
            </a:pPr>
            <a:r>
              <a:rPr b="0" i="0" lang="en-US" sz="1400" u="none" cap="none" strike="noStrike">
                <a:solidFill>
                  <a:schemeClr val="dk2"/>
                </a:solidFill>
                <a:latin typeface="PT Serif"/>
                <a:ea typeface="PT Serif"/>
                <a:cs typeface="PT Serif"/>
                <a:sym typeface="PT Serif"/>
              </a:rPr>
              <a:t>Start POC (Proof of Concept) of generating a PDF using sample data </a:t>
            </a:r>
            <a:endParaRPr b="0" i="0" sz="1400" u="none" cap="none" strike="noStrike">
              <a:solidFill>
                <a:schemeClr val="dk2"/>
              </a:solidFill>
              <a:latin typeface="Arial"/>
              <a:ea typeface="Arial"/>
              <a:cs typeface="Arial"/>
              <a:sym typeface="Arial"/>
            </a:endParaRPr>
          </a:p>
        </p:txBody>
      </p:sp>
      <p:sp>
        <p:nvSpPr>
          <p:cNvPr id="996" name="Google Shape;996;p79"/>
          <p:cNvSpPr/>
          <p:nvPr/>
        </p:nvSpPr>
        <p:spPr>
          <a:xfrm>
            <a:off x="298756" y="4851095"/>
            <a:ext cx="228600" cy="225372"/>
          </a:xfrm>
          <a:prstGeom prst="ellipse">
            <a:avLst/>
          </a:prstGeom>
          <a:solidFill>
            <a:srgbClr val="014479"/>
          </a:solid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Clr>
                <a:srgbClr val="FDFFFD"/>
              </a:buClr>
              <a:buSzPts val="1600"/>
              <a:buFont typeface="PT Serif"/>
              <a:buNone/>
            </a:pPr>
            <a:r>
              <a:rPr b="0" i="0" lang="en-US" sz="1050" u="none" cap="none" strike="noStrike">
                <a:solidFill>
                  <a:srgbClr val="FDFFFD"/>
                </a:solidFill>
                <a:latin typeface="PT Serif"/>
                <a:ea typeface="PT Serif"/>
                <a:cs typeface="PT Serif"/>
                <a:sym typeface="PT Serif"/>
              </a:rPr>
              <a:t>3</a:t>
            </a:r>
            <a:endParaRPr b="0" i="0" sz="1000" u="none" cap="none" strike="noStrike">
              <a:solidFill>
                <a:srgbClr val="000000"/>
              </a:solidFill>
              <a:latin typeface="Arial"/>
              <a:ea typeface="Arial"/>
              <a:cs typeface="Arial"/>
              <a:sym typeface="Arial"/>
            </a:endParaRPr>
          </a:p>
        </p:txBody>
      </p:sp>
      <p:sp>
        <p:nvSpPr>
          <p:cNvPr id="997" name="Google Shape;997;p79"/>
          <p:cNvSpPr/>
          <p:nvPr/>
        </p:nvSpPr>
        <p:spPr>
          <a:xfrm>
            <a:off x="312738" y="1868915"/>
            <a:ext cx="228600" cy="225372"/>
          </a:xfrm>
          <a:prstGeom prst="ellipse">
            <a:avLst/>
          </a:prstGeom>
          <a:solidFill>
            <a:srgbClr val="014479"/>
          </a:solid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Clr>
                <a:srgbClr val="FDFFFD"/>
              </a:buClr>
              <a:buSzPts val="1600"/>
              <a:buFont typeface="PT Serif"/>
              <a:buNone/>
            </a:pPr>
            <a:r>
              <a:rPr b="0" i="0" lang="en-US" sz="1050" u="none" cap="none" strike="noStrike">
                <a:solidFill>
                  <a:srgbClr val="FDFFFD"/>
                </a:solidFill>
                <a:latin typeface="PT Serif"/>
                <a:ea typeface="PT Serif"/>
                <a:cs typeface="PT Serif"/>
                <a:sym typeface="PT Serif"/>
              </a:rPr>
              <a:t>1</a:t>
            </a:r>
            <a:endParaRPr b="0" i="0" sz="1000" u="none" cap="none" strike="noStrike">
              <a:solidFill>
                <a:srgbClr val="000000"/>
              </a:solidFill>
              <a:latin typeface="Arial"/>
              <a:ea typeface="Arial"/>
              <a:cs typeface="Arial"/>
              <a:sym typeface="Arial"/>
            </a:endParaRPr>
          </a:p>
        </p:txBody>
      </p:sp>
      <p:sp>
        <p:nvSpPr>
          <p:cNvPr id="998" name="Google Shape;998;p79"/>
          <p:cNvSpPr txBox="1"/>
          <p:nvPr/>
        </p:nvSpPr>
        <p:spPr>
          <a:xfrm>
            <a:off x="621118" y="1881941"/>
            <a:ext cx="888085"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2736"/>
              <a:buFont typeface="PT Serif"/>
              <a:buNone/>
            </a:pPr>
            <a:r>
              <a:rPr b="0" i="0" lang="en-US" sz="1400" u="none" cap="none" strike="noStrike">
                <a:solidFill>
                  <a:srgbClr val="0467B8"/>
                </a:solidFill>
                <a:latin typeface="Source Sans Pro"/>
                <a:ea typeface="Source Sans Pro"/>
                <a:cs typeface="Source Sans Pro"/>
                <a:sym typeface="Source Sans Pro"/>
              </a:rPr>
              <a:t>PRODUCT</a:t>
            </a:r>
            <a:endParaRPr b="0" i="0" sz="1200" u="none" cap="none" strike="noStrike">
              <a:solidFill>
                <a:srgbClr val="0467B8"/>
              </a:solidFill>
              <a:latin typeface="Source Sans Pro"/>
              <a:ea typeface="Source Sans Pro"/>
              <a:cs typeface="Source Sans Pro"/>
              <a:sym typeface="Source Sans Pro"/>
            </a:endParaRPr>
          </a:p>
        </p:txBody>
      </p:sp>
      <p:sp>
        <p:nvSpPr>
          <p:cNvPr id="999" name="Google Shape;999;p79"/>
          <p:cNvSpPr txBox="1"/>
          <p:nvPr/>
        </p:nvSpPr>
        <p:spPr>
          <a:xfrm>
            <a:off x="1748901" y="1868915"/>
            <a:ext cx="10171637" cy="800219"/>
          </a:xfrm>
          <a:prstGeom prst="rect">
            <a:avLst/>
          </a:prstGeom>
          <a:noFill/>
          <a:ln>
            <a:noFill/>
          </a:ln>
        </p:spPr>
        <p:txBody>
          <a:bodyPr anchorCtr="0" anchor="t" bIns="0" lIns="0" spcFirstLastPara="1" rIns="0" wrap="square" tIns="0">
            <a:spAutoFit/>
          </a:bodyPr>
          <a:lstStyle/>
          <a:p>
            <a:pPr indent="-228600" lvl="0" marL="228600" marR="0" rtl="0" algn="l">
              <a:lnSpc>
                <a:spcPct val="100000"/>
              </a:lnSpc>
              <a:spcBef>
                <a:spcPts val="0"/>
              </a:spcBef>
              <a:spcAft>
                <a:spcPts val="0"/>
              </a:spcAft>
              <a:buClr>
                <a:srgbClr val="000000"/>
              </a:buClr>
              <a:buSzPts val="1600"/>
              <a:buFont typeface="Calibri"/>
              <a:buAutoNum type="alphaUcPeriod"/>
            </a:pPr>
            <a:r>
              <a:rPr b="0" i="0" lang="en-US" sz="1400" u="none" cap="none" strike="noStrike">
                <a:solidFill>
                  <a:schemeClr val="dk2"/>
                </a:solidFill>
                <a:latin typeface="PT Serif"/>
                <a:ea typeface="PT Serif"/>
                <a:cs typeface="PT Serif"/>
                <a:sym typeface="PT Serif"/>
              </a:rPr>
              <a:t>Create sprint by sprint product roadmap for 1095-B </a:t>
            </a:r>
            <a:endParaRPr b="0" i="0" sz="1400" u="none" cap="none" strike="noStrike">
              <a:solidFill>
                <a:schemeClr val="dk2"/>
              </a:solidFill>
              <a:latin typeface="Arial"/>
              <a:ea typeface="Arial"/>
              <a:cs typeface="Arial"/>
              <a:sym typeface="Arial"/>
            </a:endParaRPr>
          </a:p>
          <a:p>
            <a:pPr indent="-228600" lvl="0" marL="228600" marR="0" rtl="0" algn="l">
              <a:lnSpc>
                <a:spcPct val="100000"/>
              </a:lnSpc>
              <a:spcBef>
                <a:spcPts val="600"/>
              </a:spcBef>
              <a:spcAft>
                <a:spcPts val="0"/>
              </a:spcAft>
              <a:buClr>
                <a:srgbClr val="000000"/>
              </a:buClr>
              <a:buSzPts val="1600"/>
              <a:buFont typeface="Arial"/>
              <a:buAutoNum type="alphaUcPeriod"/>
            </a:pPr>
            <a:r>
              <a:rPr b="0" i="0" lang="en-US" sz="1400" u="none" cap="none" strike="noStrike">
                <a:solidFill>
                  <a:schemeClr val="dk2"/>
                </a:solidFill>
                <a:latin typeface="PT Serif"/>
                <a:ea typeface="PT Serif"/>
                <a:cs typeface="PT Serif"/>
                <a:sym typeface="PT Serif"/>
              </a:rPr>
              <a:t>Identify rollout plan needs</a:t>
            </a:r>
            <a:endParaRPr b="0" i="0" sz="1400" u="none" cap="none" strike="noStrike">
              <a:solidFill>
                <a:schemeClr val="dk2"/>
              </a:solidFill>
              <a:latin typeface="Arial"/>
              <a:ea typeface="Arial"/>
              <a:cs typeface="Arial"/>
              <a:sym typeface="Arial"/>
            </a:endParaRPr>
          </a:p>
          <a:p>
            <a:pPr indent="-228600" lvl="0" marL="228600" marR="0" rtl="0" algn="l">
              <a:lnSpc>
                <a:spcPct val="100000"/>
              </a:lnSpc>
              <a:spcBef>
                <a:spcPts val="600"/>
              </a:spcBef>
              <a:spcAft>
                <a:spcPts val="0"/>
              </a:spcAft>
              <a:buClr>
                <a:srgbClr val="000000"/>
              </a:buClr>
              <a:buSzPts val="1600"/>
              <a:buFont typeface="Arial"/>
              <a:buAutoNum type="alphaUcPeriod"/>
            </a:pPr>
            <a:r>
              <a:rPr b="0" i="0" lang="en-US" sz="1400" u="none" cap="none" strike="noStrike">
                <a:solidFill>
                  <a:schemeClr val="dk2"/>
                </a:solidFill>
                <a:latin typeface="PT Serif"/>
                <a:ea typeface="PT Serif"/>
                <a:cs typeface="PT Serif"/>
                <a:sym typeface="PT Serif"/>
              </a:rPr>
              <a:t>Document proposed process for how opt-in would work</a:t>
            </a:r>
            <a:endParaRPr b="0" i="0" sz="1400" u="none" cap="none" strike="noStrike">
              <a:solidFill>
                <a:schemeClr val="dk2"/>
              </a:solidFill>
              <a:latin typeface="Arial"/>
              <a:ea typeface="Arial"/>
              <a:cs typeface="Arial"/>
              <a:sym typeface="Arial"/>
            </a:endParaRPr>
          </a:p>
        </p:txBody>
      </p:sp>
      <p:sp>
        <p:nvSpPr>
          <p:cNvPr id="1000" name="Google Shape;1000;p79"/>
          <p:cNvSpPr txBox="1"/>
          <p:nvPr/>
        </p:nvSpPr>
        <p:spPr>
          <a:xfrm>
            <a:off x="1748901" y="1440404"/>
            <a:ext cx="9917637"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2736"/>
              <a:buFont typeface="PT Serif"/>
              <a:buNone/>
            </a:pPr>
            <a:r>
              <a:rPr b="0" i="0" lang="en-US" sz="1400" u="none" cap="none" strike="noStrike">
                <a:solidFill>
                  <a:srgbClr val="242B34"/>
                </a:solidFill>
                <a:latin typeface="Source Sans Pro"/>
                <a:ea typeface="Source Sans Pro"/>
                <a:cs typeface="Source Sans Pro"/>
                <a:sym typeface="Source Sans Pro"/>
              </a:rPr>
              <a:t>User Story</a:t>
            </a:r>
            <a:endParaRPr b="0" i="0" sz="1400" u="none" cap="none" strike="noStrike">
              <a:solidFill>
                <a:srgbClr val="242B34"/>
              </a:solidFill>
              <a:latin typeface="Source Sans Pro"/>
              <a:ea typeface="Source Sans Pro"/>
              <a:cs typeface="Source Sans Pro"/>
              <a:sym typeface="Source Sans Pro"/>
            </a:endParaRPr>
          </a:p>
        </p:txBody>
      </p:sp>
      <p:cxnSp>
        <p:nvCxnSpPr>
          <p:cNvPr id="1001" name="Google Shape;1001;p79"/>
          <p:cNvCxnSpPr/>
          <p:nvPr/>
        </p:nvCxnSpPr>
        <p:spPr>
          <a:xfrm>
            <a:off x="301101" y="1755847"/>
            <a:ext cx="11003487" cy="19050"/>
          </a:xfrm>
          <a:prstGeom prst="straightConnector1">
            <a:avLst/>
          </a:prstGeom>
          <a:noFill/>
          <a:ln cap="flat" cmpd="sng" w="9525">
            <a:solidFill>
              <a:schemeClr val="dk1"/>
            </a:solidFill>
            <a:prstDash val="solid"/>
            <a:round/>
            <a:headEnd len="sm" w="sm" type="none"/>
            <a:tailEnd len="sm" w="sm" type="none"/>
          </a:ln>
        </p:spPr>
      </p:cxnSp>
      <p:sp>
        <p:nvSpPr>
          <p:cNvPr id="1002" name="Google Shape;1002;p79"/>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1003" name="Google Shape;1003;p79"/>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graphicFrame>
        <p:nvGraphicFramePr>
          <p:cNvPr id="1004" name="Google Shape;1004;p79"/>
          <p:cNvGraphicFramePr/>
          <p:nvPr/>
        </p:nvGraphicFramePr>
        <p:xfrm>
          <a:off x="328568" y="5795394"/>
          <a:ext cx="3000000" cy="3000000"/>
        </p:xfrm>
        <a:graphic>
          <a:graphicData uri="http://schemas.openxmlformats.org/drawingml/2006/table">
            <a:tbl>
              <a:tblPr bandRow="1" firstRow="1">
                <a:noFill/>
                <a:tableStyleId>{591EC096-9186-4C4E-B720-F4549B61595F}</a:tableStyleId>
              </a:tblPr>
              <a:tblGrid>
                <a:gridCol w="122075"/>
                <a:gridCol w="10888900"/>
              </a:tblGrid>
              <a:tr h="614725">
                <a:tc>
                  <a:txBody>
                    <a:bodyPr/>
                    <a:lstStyle/>
                    <a:p>
                      <a:pPr indent="0" lvl="0" marL="0" marR="0" rtl="0" algn="l">
                        <a:lnSpc>
                          <a:spcPct val="100000"/>
                        </a:lnSpc>
                        <a:spcBef>
                          <a:spcPts val="0"/>
                        </a:spcBef>
                        <a:spcAft>
                          <a:spcPts val="0"/>
                        </a:spcAft>
                        <a:buNone/>
                      </a:pPr>
                      <a:r>
                        <a:t/>
                      </a:r>
                      <a:endParaRPr b="0" sz="1800" u="none" cap="none" strike="noStrike">
                        <a:latin typeface="Arial"/>
                        <a:ea typeface="Arial"/>
                        <a:cs typeface="Arial"/>
                        <a:sym typeface="Arial"/>
                      </a:endParaRPr>
                    </a:p>
                  </a:txBody>
                  <a:tcPr marT="45725" marB="45725" marR="9525" marL="9525">
                    <a:solidFill>
                      <a:srgbClr val="3FAFFF"/>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2"/>
                          </a:solidFill>
                          <a:latin typeface="PT Serif"/>
                          <a:ea typeface="PT Serif"/>
                          <a:cs typeface="PT Serif"/>
                          <a:sym typeface="PT Serif"/>
                        </a:rPr>
                        <a:t>Next Sprint Demo: Tuesday, February 22nd</a:t>
                      </a:r>
                      <a:endParaRPr sz="1400" u="none" cap="none" strike="noStrike"/>
                    </a:p>
                  </a:txBody>
                  <a:tcPr marT="182875" marB="182875" marR="2651750" marL="182875">
                    <a:solidFill>
                      <a:srgbClr val="E8E8E8"/>
                    </a:solidFill>
                  </a:tcPr>
                </a:tc>
              </a:tr>
            </a:tbl>
          </a:graphicData>
        </a:graphic>
      </p:graphicFrame>
      <p:sp>
        <p:nvSpPr>
          <p:cNvPr id="1005" name="Google Shape;1005;p79"/>
          <p:cNvSpPr txBox="1"/>
          <p:nvPr/>
        </p:nvSpPr>
        <p:spPr>
          <a:xfrm>
            <a:off x="1894114" y="6536551"/>
            <a:ext cx="945392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*Sprint 2 goals and stories are subject to change; stories to be finalized in Sprint 2 Planning based on demo feedback and team capacity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25"/>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1011" name="Google Shape;1011;p25"/>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sp>
        <p:nvSpPr>
          <p:cNvPr id="1012" name="Google Shape;1012;p25"/>
          <p:cNvSpPr txBox="1"/>
          <p:nvPr/>
        </p:nvSpPr>
        <p:spPr>
          <a:xfrm>
            <a:off x="341313" y="2771775"/>
            <a:ext cx="7262812" cy="9140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lt1"/>
              </a:buClr>
              <a:buSzPts val="6600"/>
              <a:buFont typeface="PT Serif"/>
              <a:buNone/>
            </a:pPr>
            <a:r>
              <a:rPr b="0" i="0" lang="en-US" sz="6600" u="none" cap="none" strike="noStrike">
                <a:solidFill>
                  <a:schemeClr val="lt1"/>
                </a:solidFill>
                <a:latin typeface="PT Serif"/>
                <a:ea typeface="PT Serif"/>
                <a:cs typeface="PT Serif"/>
                <a:sym typeface="PT Serif"/>
              </a:rPr>
              <a:t>Appendix</a:t>
            </a:r>
            <a:endParaRPr/>
          </a:p>
        </p:txBody>
      </p:sp>
      <p:sp>
        <p:nvSpPr>
          <p:cNvPr id="1013" name="Google Shape;1013;p25"/>
          <p:cNvSpPr txBox="1"/>
          <p:nvPr/>
        </p:nvSpPr>
        <p:spPr>
          <a:xfrm>
            <a:off x="341868" y="2358837"/>
            <a:ext cx="4246607" cy="519051"/>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0" i="0" lang="en-US" sz="1400" u="none" cap="none" strike="noStrike">
                <a:solidFill>
                  <a:srgbClr val="F0F1F0"/>
                </a:solidFill>
                <a:latin typeface="Source Sans Pro"/>
                <a:ea typeface="Source Sans Pro"/>
                <a:cs typeface="Source Sans Pro"/>
                <a:sym typeface="Source Sans Pro"/>
              </a:rPr>
              <a:t>SPRINT 1 DEMO</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pic>
        <p:nvPicPr>
          <p:cNvPr descr="Chart, bar chart&#10;&#10;Description automatically generated" id="1018" name="Google Shape;1018;p26"/>
          <p:cNvPicPr preferRelativeResize="0"/>
          <p:nvPr/>
        </p:nvPicPr>
        <p:blipFill rotWithShape="1">
          <a:blip r:embed="rId3">
            <a:alphaModFix/>
          </a:blip>
          <a:srcRect b="0" l="0" r="0" t="0"/>
          <a:stretch/>
        </p:blipFill>
        <p:spPr>
          <a:xfrm>
            <a:off x="645459" y="2121741"/>
            <a:ext cx="6348292" cy="3895192"/>
          </a:xfrm>
          <a:prstGeom prst="rect">
            <a:avLst/>
          </a:prstGeom>
          <a:noFill/>
          <a:ln>
            <a:noFill/>
          </a:ln>
        </p:spPr>
      </p:pic>
      <p:sp>
        <p:nvSpPr>
          <p:cNvPr id="1019" name="Google Shape;1019;p26"/>
          <p:cNvSpPr txBox="1"/>
          <p:nvPr>
            <p:ph type="title"/>
          </p:nvPr>
        </p:nvSpPr>
        <p:spPr>
          <a:xfrm>
            <a:off x="312738" y="373063"/>
            <a:ext cx="1135380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1"/>
              </a:buClr>
              <a:buSzPts val="3600"/>
              <a:buFont typeface="PT Serif"/>
              <a:buNone/>
            </a:pPr>
            <a:r>
              <a:rPr lang="en-US"/>
              <a:t>1095-B Sprint Team Velocity</a:t>
            </a:r>
            <a:endParaRPr/>
          </a:p>
        </p:txBody>
      </p:sp>
      <p:sp>
        <p:nvSpPr>
          <p:cNvPr id="1020" name="Google Shape;1020;p26"/>
          <p:cNvSpPr/>
          <p:nvPr/>
        </p:nvSpPr>
        <p:spPr>
          <a:xfrm>
            <a:off x="1341967" y="2553717"/>
            <a:ext cx="1398692" cy="3330342"/>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dk1"/>
              </a:solidFill>
              <a:latin typeface="PT Serif"/>
              <a:ea typeface="PT Serif"/>
              <a:cs typeface="PT Serif"/>
              <a:sym typeface="PT Serif"/>
            </a:endParaRPr>
          </a:p>
        </p:txBody>
      </p:sp>
      <p:cxnSp>
        <p:nvCxnSpPr>
          <p:cNvPr id="1021" name="Google Shape;1021;p26"/>
          <p:cNvCxnSpPr/>
          <p:nvPr/>
        </p:nvCxnSpPr>
        <p:spPr>
          <a:xfrm flipH="1" rot="10800000">
            <a:off x="2759283" y="1469466"/>
            <a:ext cx="5254016" cy="3251753"/>
          </a:xfrm>
          <a:prstGeom prst="straightConnector1">
            <a:avLst/>
          </a:prstGeom>
          <a:noFill/>
          <a:ln cap="flat" cmpd="sng" w="9525">
            <a:solidFill>
              <a:schemeClr val="accent2"/>
            </a:solidFill>
            <a:prstDash val="solid"/>
            <a:miter lim="800000"/>
            <a:headEnd len="sm" w="sm" type="none"/>
            <a:tailEnd len="sm" w="sm" type="none"/>
          </a:ln>
        </p:spPr>
      </p:cxnSp>
      <p:sp>
        <p:nvSpPr>
          <p:cNvPr id="1022" name="Google Shape;1022;p26"/>
          <p:cNvSpPr/>
          <p:nvPr/>
        </p:nvSpPr>
        <p:spPr>
          <a:xfrm>
            <a:off x="7990775" y="1450876"/>
            <a:ext cx="3821100" cy="463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dk1"/>
              </a:solidFill>
              <a:latin typeface="PT Serif"/>
              <a:ea typeface="PT Serif"/>
              <a:cs typeface="PT Serif"/>
              <a:sym typeface="PT Serif"/>
            </a:endParaRPr>
          </a:p>
        </p:txBody>
      </p:sp>
      <p:sp>
        <p:nvSpPr>
          <p:cNvPr id="1023" name="Google Shape;1023;p26"/>
          <p:cNvSpPr txBox="1"/>
          <p:nvPr/>
        </p:nvSpPr>
        <p:spPr>
          <a:xfrm>
            <a:off x="8281778" y="1733077"/>
            <a:ext cx="3096687" cy="340443"/>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600"/>
              <a:buFont typeface="Arial"/>
              <a:buNone/>
            </a:pPr>
            <a:r>
              <a:rPr b="0" i="0" lang="en-US" sz="1800" u="none" cap="none" strike="noStrike">
                <a:solidFill>
                  <a:schemeClr val="dk1"/>
                </a:solidFill>
                <a:latin typeface="PT Serif"/>
                <a:ea typeface="PT Serif"/>
                <a:cs typeface="PT Serif"/>
                <a:sym typeface="PT Serif"/>
              </a:rPr>
              <a:t>Velocity Details</a:t>
            </a:r>
            <a:endParaRPr b="0" i="0" sz="1600" u="none" cap="none" strike="noStrike">
              <a:solidFill>
                <a:srgbClr val="000000"/>
              </a:solidFill>
              <a:latin typeface="PT Serif"/>
              <a:ea typeface="PT Serif"/>
              <a:cs typeface="PT Serif"/>
              <a:sym typeface="PT Serif"/>
            </a:endParaRPr>
          </a:p>
        </p:txBody>
      </p:sp>
      <p:cxnSp>
        <p:nvCxnSpPr>
          <p:cNvPr id="1024" name="Google Shape;1024;p26"/>
          <p:cNvCxnSpPr/>
          <p:nvPr/>
        </p:nvCxnSpPr>
        <p:spPr>
          <a:xfrm>
            <a:off x="8281778" y="2194658"/>
            <a:ext cx="3096687" cy="0"/>
          </a:xfrm>
          <a:prstGeom prst="straightConnector1">
            <a:avLst/>
          </a:prstGeom>
          <a:noFill/>
          <a:ln cap="flat" cmpd="sng" w="12700">
            <a:solidFill>
              <a:schemeClr val="dk1"/>
            </a:solidFill>
            <a:prstDash val="solid"/>
            <a:miter lim="800000"/>
            <a:headEnd len="sm" w="sm" type="none"/>
            <a:tailEnd len="sm" w="sm" type="none"/>
          </a:ln>
        </p:spPr>
      </p:cxnSp>
      <p:sp>
        <p:nvSpPr>
          <p:cNvPr id="1025" name="Google Shape;1025;p26"/>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1026" name="Google Shape;1026;p26"/>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sp>
        <p:nvSpPr>
          <p:cNvPr id="1027" name="Google Shape;1027;p26"/>
          <p:cNvSpPr txBox="1"/>
          <p:nvPr>
            <p:ph idx="1" type="body"/>
          </p:nvPr>
        </p:nvSpPr>
        <p:spPr>
          <a:xfrm>
            <a:off x="8206520" y="2392582"/>
            <a:ext cx="3348027" cy="3229282"/>
          </a:xfrm>
          <a:prstGeom prst="rect">
            <a:avLst/>
          </a:prstGeom>
          <a:noFill/>
          <a:ln>
            <a:noFill/>
          </a:ln>
        </p:spPr>
        <p:txBody>
          <a:bodyPr anchorCtr="0" anchor="t" bIns="45700" lIns="91425" spcFirstLastPara="1" rIns="91425" wrap="square" tIns="45700">
            <a:normAutofit fontScale="77500" lnSpcReduction="20000"/>
          </a:bodyPr>
          <a:lstStyle/>
          <a:p>
            <a:pPr indent="-182880" lvl="0" marL="182880" rtl="0" algn="l">
              <a:lnSpc>
                <a:spcPct val="100000"/>
              </a:lnSpc>
              <a:spcBef>
                <a:spcPts val="600"/>
              </a:spcBef>
              <a:spcAft>
                <a:spcPts val="0"/>
              </a:spcAft>
              <a:buSzPct val="129032"/>
              <a:buChar char="▪"/>
            </a:pPr>
            <a:r>
              <a:rPr lang="en-US" sz="1400"/>
              <a:t>Velocity estimated in story points, using Fibonacci</a:t>
            </a:r>
            <a:endParaRPr/>
          </a:p>
          <a:p>
            <a:pPr indent="-182880" lvl="0" marL="182880" rtl="0" algn="l">
              <a:lnSpc>
                <a:spcPct val="100000"/>
              </a:lnSpc>
              <a:spcBef>
                <a:spcPts val="600"/>
              </a:spcBef>
              <a:spcAft>
                <a:spcPts val="0"/>
              </a:spcAft>
              <a:buSzPct val="129032"/>
              <a:buChar char="▪"/>
            </a:pPr>
            <a:r>
              <a:rPr lang="en-US" sz="1400"/>
              <a:t>All 78 story points committed at beginning of the sprint completed and team exceeded commitment in this sprint</a:t>
            </a:r>
            <a:endParaRPr/>
          </a:p>
          <a:p>
            <a:pPr indent="-182880" lvl="0" marL="182880" rtl="0" algn="l">
              <a:lnSpc>
                <a:spcPct val="100000"/>
              </a:lnSpc>
              <a:spcBef>
                <a:spcPts val="600"/>
              </a:spcBef>
              <a:spcAft>
                <a:spcPts val="0"/>
              </a:spcAft>
              <a:buSzPct val="129032"/>
              <a:buChar char="▪"/>
            </a:pPr>
            <a:r>
              <a:rPr lang="en-US" sz="1400"/>
              <a:t>Total completed for the sprint: 88 story points</a:t>
            </a:r>
            <a:endParaRPr/>
          </a:p>
          <a:p>
            <a:pPr indent="-308610" lvl="1" marL="640080" rtl="0" algn="l">
              <a:lnSpc>
                <a:spcPct val="100000"/>
              </a:lnSpc>
              <a:spcBef>
                <a:spcPts val="600"/>
              </a:spcBef>
              <a:spcAft>
                <a:spcPts val="0"/>
              </a:spcAft>
              <a:buSzPct val="135483"/>
              <a:buChar char="▪"/>
            </a:pPr>
            <a:r>
              <a:rPr lang="en-US" sz="1200"/>
              <a:t>Sprint 1 deliverables accounted for 66 points</a:t>
            </a:r>
            <a:endParaRPr/>
          </a:p>
          <a:p>
            <a:pPr indent="-308610" lvl="1" marL="640080" rtl="0" algn="l">
              <a:lnSpc>
                <a:spcPct val="100000"/>
              </a:lnSpc>
              <a:spcBef>
                <a:spcPts val="600"/>
              </a:spcBef>
              <a:spcAft>
                <a:spcPts val="0"/>
              </a:spcAft>
              <a:buSzPct val="135483"/>
              <a:buChar char="▪"/>
            </a:pPr>
            <a:r>
              <a:rPr lang="en-US" sz="1200"/>
              <a:t>20 points were for platform orientation for new team members</a:t>
            </a:r>
            <a:endParaRPr/>
          </a:p>
          <a:p>
            <a:pPr indent="-308610" lvl="1" marL="640080" rtl="0" algn="l">
              <a:lnSpc>
                <a:spcPct val="100000"/>
              </a:lnSpc>
              <a:spcBef>
                <a:spcPts val="600"/>
              </a:spcBef>
              <a:spcAft>
                <a:spcPts val="0"/>
              </a:spcAft>
              <a:buSzPct val="135483"/>
              <a:buChar char="▪"/>
            </a:pPr>
            <a:r>
              <a:rPr lang="en-US" sz="1200"/>
              <a:t>2 points were for offboarding members who left the team in this sprint</a:t>
            </a:r>
            <a:endParaRPr/>
          </a:p>
          <a:p>
            <a:pPr indent="-182880" lvl="0" marL="182880" rtl="0" algn="l">
              <a:lnSpc>
                <a:spcPct val="100000"/>
              </a:lnSpc>
              <a:spcBef>
                <a:spcPts val="600"/>
              </a:spcBef>
              <a:spcAft>
                <a:spcPts val="0"/>
              </a:spcAft>
              <a:buSzPct val="129032"/>
              <a:buChar char="▪"/>
            </a:pPr>
            <a:r>
              <a:rPr lang="en-US" sz="1400"/>
              <a:t>Added 10  points after sprint start as:</a:t>
            </a:r>
            <a:endParaRPr/>
          </a:p>
          <a:p>
            <a:pPr indent="-308610" lvl="1" marL="640080" rtl="0" algn="l">
              <a:lnSpc>
                <a:spcPct val="100000"/>
              </a:lnSpc>
              <a:spcBef>
                <a:spcPts val="600"/>
              </a:spcBef>
              <a:spcAft>
                <a:spcPts val="0"/>
              </a:spcAft>
              <a:buSzPct val="150537"/>
              <a:buChar char="▪"/>
            </a:pPr>
            <a:r>
              <a:rPr lang="en-US" sz="1200"/>
              <a:t>8 points were for a story pulled up from Sprint 2 since team had capacity to take on more work </a:t>
            </a:r>
            <a:endParaRPr/>
          </a:p>
          <a:p>
            <a:pPr indent="-308610" lvl="1" marL="640080" rtl="0" algn="l">
              <a:lnSpc>
                <a:spcPct val="100000"/>
              </a:lnSpc>
              <a:spcBef>
                <a:spcPts val="600"/>
              </a:spcBef>
              <a:spcAft>
                <a:spcPts val="0"/>
              </a:spcAft>
              <a:buSzPct val="150537"/>
              <a:buChar char="▪"/>
            </a:pPr>
            <a:r>
              <a:rPr lang="en-US" sz="1200"/>
              <a:t>2 new points were for additional new work that came up to offboard team members leaving the team this sprint</a:t>
            </a:r>
            <a:endParaRPr/>
          </a:p>
          <a:p>
            <a:pPr indent="-182880" lvl="0" marL="182880" rtl="0" algn="l">
              <a:lnSpc>
                <a:spcPct val="100000"/>
              </a:lnSpc>
              <a:spcBef>
                <a:spcPts val="600"/>
              </a:spcBef>
              <a:spcAft>
                <a:spcPts val="0"/>
              </a:spcAft>
              <a:buSzPct val="129032"/>
              <a:buChar char="▪"/>
            </a:pPr>
            <a:r>
              <a:rPr lang="en-US" sz="1400"/>
              <a:t>Velocity in Sprint 1 accounted for 10 team members </a:t>
            </a:r>
            <a:endParaRPr/>
          </a:p>
          <a:p>
            <a:pPr indent="-274320" lvl="1" marL="274320" rtl="0" algn="l">
              <a:lnSpc>
                <a:spcPct val="90000"/>
              </a:lnSpc>
              <a:spcBef>
                <a:spcPts val="600"/>
              </a:spcBef>
              <a:spcAft>
                <a:spcPts val="400"/>
              </a:spcAft>
              <a:buSzPct val="116129"/>
              <a:buNone/>
            </a:pPr>
            <a:r>
              <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80"/>
          <p:cNvSpPr txBox="1"/>
          <p:nvPr>
            <p:ph type="title"/>
          </p:nvPr>
        </p:nvSpPr>
        <p:spPr>
          <a:xfrm>
            <a:off x="312738" y="373063"/>
            <a:ext cx="11353800" cy="498598"/>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3600"/>
              <a:buFont typeface="PT Serif"/>
              <a:buNone/>
            </a:pPr>
            <a:r>
              <a:rPr lang="en-US"/>
              <a:t>Project Risks and Mitigation Strategies</a:t>
            </a:r>
            <a:endParaRPr/>
          </a:p>
        </p:txBody>
      </p:sp>
      <p:graphicFrame>
        <p:nvGraphicFramePr>
          <p:cNvPr id="1033" name="Google Shape;1033;p80"/>
          <p:cNvGraphicFramePr/>
          <p:nvPr/>
        </p:nvGraphicFramePr>
        <p:xfrm>
          <a:off x="312738" y="1283909"/>
          <a:ext cx="3000000" cy="3000000"/>
        </p:xfrm>
        <a:graphic>
          <a:graphicData uri="http://schemas.openxmlformats.org/drawingml/2006/table">
            <a:tbl>
              <a:tblPr>
                <a:noFill/>
                <a:tableStyleId>{41ADFA70-B1C2-4763-BD52-A7A2D47B4348}</a:tableStyleId>
              </a:tblPr>
              <a:tblGrid>
                <a:gridCol w="4036275"/>
                <a:gridCol w="3107875"/>
                <a:gridCol w="610550"/>
                <a:gridCol w="708325"/>
                <a:gridCol w="560700"/>
                <a:gridCol w="2330050"/>
              </a:tblGrid>
              <a:tr h="202775">
                <a:tc rowSpan="2">
                  <a:txBody>
                    <a:bodyPr/>
                    <a:lstStyle/>
                    <a:p>
                      <a:pPr indent="0" lvl="0" marL="0" marR="0" rtl="0" algn="l">
                        <a:lnSpc>
                          <a:spcPct val="115000"/>
                        </a:lnSpc>
                        <a:spcBef>
                          <a:spcPts val="0"/>
                        </a:spcBef>
                        <a:spcAft>
                          <a:spcPts val="0"/>
                        </a:spcAft>
                        <a:buClr>
                          <a:srgbClr val="000000"/>
                        </a:buClr>
                        <a:buSzPts val="800"/>
                        <a:buFont typeface="Arial"/>
                        <a:buNone/>
                      </a:pPr>
                      <a:r>
                        <a:rPr b="0" lang="en-US" sz="1100" u="none" cap="none" strike="noStrike">
                          <a:solidFill>
                            <a:schemeClr val="accent1"/>
                          </a:solidFill>
                          <a:latin typeface="Source Sans Pro"/>
                          <a:ea typeface="Source Sans Pro"/>
                          <a:cs typeface="Source Sans Pro"/>
                          <a:sym typeface="Source Sans Pro"/>
                        </a:rPr>
                        <a:t>Risk and Impact</a:t>
                      </a:r>
                      <a:endParaRPr b="0" sz="1100" u="none" cap="none" strike="noStrike">
                        <a:solidFill>
                          <a:schemeClr val="accent1"/>
                        </a:solidFill>
                        <a:latin typeface="Source Sans Pro"/>
                        <a:ea typeface="Source Sans Pro"/>
                        <a:cs typeface="Source Sans Pro"/>
                        <a:sym typeface="Source Sans Pro"/>
                      </a:endParaRPr>
                    </a:p>
                  </a:txBody>
                  <a:tcPr marT="24375" marB="24375" marR="24375" marL="243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rowSpan="2">
                  <a:txBody>
                    <a:bodyPr/>
                    <a:lstStyle/>
                    <a:p>
                      <a:pPr indent="0" lvl="0" marL="0" marR="0" rtl="0" algn="l">
                        <a:lnSpc>
                          <a:spcPct val="115000"/>
                        </a:lnSpc>
                        <a:spcBef>
                          <a:spcPts val="0"/>
                        </a:spcBef>
                        <a:spcAft>
                          <a:spcPts val="0"/>
                        </a:spcAft>
                        <a:buClr>
                          <a:srgbClr val="000000"/>
                        </a:buClr>
                        <a:buSzPts val="800"/>
                        <a:buFont typeface="Arial"/>
                        <a:buNone/>
                      </a:pPr>
                      <a:r>
                        <a:rPr b="0" lang="en-US" sz="1100" u="none" cap="none" strike="noStrike">
                          <a:solidFill>
                            <a:schemeClr val="accent1"/>
                          </a:solidFill>
                          <a:latin typeface="Source Sans Pro"/>
                          <a:ea typeface="Source Sans Pro"/>
                          <a:cs typeface="Source Sans Pro"/>
                          <a:sym typeface="Source Sans Pro"/>
                        </a:rPr>
                        <a:t>Mitigation Strategy</a:t>
                      </a:r>
                      <a:endParaRPr b="0" sz="1100" u="none" cap="none" strike="noStrike">
                        <a:solidFill>
                          <a:schemeClr val="accent1"/>
                        </a:solidFill>
                        <a:latin typeface="Source Sans Pro"/>
                        <a:ea typeface="Source Sans Pro"/>
                        <a:cs typeface="Source Sans Pro"/>
                        <a:sym typeface="Source Sans Pro"/>
                      </a:endParaRPr>
                    </a:p>
                  </a:txBody>
                  <a:tcPr marT="24375" marB="24375" marR="24375" marL="243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rgbClr val="000000"/>
                        </a:buClr>
                        <a:buSzPts val="800"/>
                        <a:buFont typeface="Arial"/>
                        <a:buNone/>
                      </a:pPr>
                      <a:r>
                        <a:rPr b="0" lang="en-US" sz="1100" u="none" cap="none" strike="noStrike">
                          <a:solidFill>
                            <a:schemeClr val="accent1"/>
                          </a:solidFill>
                          <a:latin typeface="Source Sans Pro"/>
                          <a:ea typeface="Source Sans Pro"/>
                          <a:cs typeface="Source Sans Pro"/>
                          <a:sym typeface="Source Sans Pro"/>
                        </a:rPr>
                        <a:t>Date</a:t>
                      </a:r>
                      <a:endParaRPr b="0" sz="1100" u="none" cap="none" strike="noStrike">
                        <a:solidFill>
                          <a:schemeClr val="accent1"/>
                        </a:solidFill>
                        <a:latin typeface="Source Sans Pro"/>
                        <a:ea typeface="Source Sans Pro"/>
                        <a:cs typeface="Source Sans Pro"/>
                        <a:sym typeface="Source Sans Pro"/>
                      </a:endParaRPr>
                    </a:p>
                  </a:txBody>
                  <a:tcPr marT="24375" marB="24375" marR="24375" marL="243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hMerge="1"/>
                <a:tc rowSpan="2">
                  <a:txBody>
                    <a:bodyPr/>
                    <a:lstStyle/>
                    <a:p>
                      <a:pPr indent="0" lvl="0" marL="0" marR="0" rtl="0" algn="ctr">
                        <a:lnSpc>
                          <a:spcPct val="100000"/>
                        </a:lnSpc>
                        <a:spcBef>
                          <a:spcPts val="0"/>
                        </a:spcBef>
                        <a:spcAft>
                          <a:spcPts val="0"/>
                        </a:spcAft>
                        <a:buClr>
                          <a:srgbClr val="000000"/>
                        </a:buClr>
                        <a:buSzPts val="800"/>
                        <a:buFont typeface="Arial"/>
                        <a:buNone/>
                      </a:pPr>
                      <a:r>
                        <a:rPr b="0" lang="en-US" sz="1100" u="none" cap="none" strike="noStrike">
                          <a:solidFill>
                            <a:schemeClr val="accent1"/>
                          </a:solidFill>
                          <a:latin typeface="Source Sans Pro"/>
                          <a:ea typeface="Source Sans Pro"/>
                          <a:cs typeface="Source Sans Pro"/>
                          <a:sym typeface="Source Sans Pro"/>
                        </a:rPr>
                        <a:t>Status</a:t>
                      </a:r>
                      <a:endParaRPr b="0" sz="1100" u="none" cap="none" strike="noStrike">
                        <a:solidFill>
                          <a:schemeClr val="accent1"/>
                        </a:solidFill>
                        <a:latin typeface="Source Sans Pro"/>
                        <a:ea typeface="Source Sans Pro"/>
                        <a:cs typeface="Source Sans Pro"/>
                        <a:sym typeface="Source Sans Pro"/>
                      </a:endParaRPr>
                    </a:p>
                  </a:txBody>
                  <a:tcPr marT="24375" marB="24375" marR="24375" marL="243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rgbClr val="FFFFFF"/>
                      </a:solidFill>
                      <a:prstDash val="solid"/>
                      <a:round/>
                      <a:headEnd len="sm" w="sm" type="none"/>
                      <a:tailEnd len="sm" w="sm" type="none"/>
                    </a:lnB>
                  </a:tcPr>
                </a:tc>
                <a:tc rowSpan="2">
                  <a:txBody>
                    <a:bodyPr/>
                    <a:lstStyle/>
                    <a:p>
                      <a:pPr indent="0" lvl="0" marL="0" marR="0" rtl="0" algn="l">
                        <a:lnSpc>
                          <a:spcPct val="100000"/>
                        </a:lnSpc>
                        <a:spcBef>
                          <a:spcPts val="0"/>
                        </a:spcBef>
                        <a:spcAft>
                          <a:spcPts val="0"/>
                        </a:spcAft>
                        <a:buClr>
                          <a:srgbClr val="000000"/>
                        </a:buClr>
                        <a:buSzPts val="800"/>
                        <a:buFont typeface="Arial"/>
                        <a:buNone/>
                      </a:pPr>
                      <a:r>
                        <a:rPr b="0" lang="en-US" sz="1100" u="none" cap="none" strike="noStrike">
                          <a:solidFill>
                            <a:schemeClr val="accent1"/>
                          </a:solidFill>
                          <a:latin typeface="Source Sans Pro"/>
                          <a:ea typeface="Source Sans Pro"/>
                          <a:cs typeface="Source Sans Pro"/>
                          <a:sym typeface="Source Sans Pro"/>
                        </a:rPr>
                        <a:t>Notes</a:t>
                      </a:r>
                      <a:endParaRPr b="0" sz="1100" u="none" cap="none" strike="noStrike">
                        <a:solidFill>
                          <a:schemeClr val="accent1"/>
                        </a:solidFill>
                        <a:latin typeface="Source Sans Pro"/>
                        <a:ea typeface="Source Sans Pro"/>
                        <a:cs typeface="Source Sans Pro"/>
                        <a:sym typeface="Source Sans Pro"/>
                      </a:endParaRPr>
                    </a:p>
                  </a:txBody>
                  <a:tcPr marT="24375" marB="24375" marR="24375" marL="91450" anchor="ctr">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r>
              <a:tr h="286625">
                <a:tc vMerge="1"/>
                <a:tc vMerge="1"/>
                <a:tc>
                  <a:txBody>
                    <a:bodyPr/>
                    <a:lstStyle/>
                    <a:p>
                      <a:pPr indent="0" lvl="0" marL="0" marR="0" rtl="0" algn="ctr">
                        <a:lnSpc>
                          <a:spcPct val="100000"/>
                        </a:lnSpc>
                        <a:spcBef>
                          <a:spcPts val="0"/>
                        </a:spcBef>
                        <a:spcAft>
                          <a:spcPts val="0"/>
                        </a:spcAft>
                        <a:buClr>
                          <a:srgbClr val="000000"/>
                        </a:buClr>
                        <a:buSzPts val="900"/>
                        <a:buFont typeface="Arial"/>
                        <a:buNone/>
                      </a:pPr>
                      <a:r>
                        <a:rPr b="0" lang="en-US" sz="1100" u="none" cap="none" strike="noStrike">
                          <a:solidFill>
                            <a:schemeClr val="accent1"/>
                          </a:solidFill>
                          <a:latin typeface="Source Sans Pro"/>
                          <a:ea typeface="Source Sans Pro"/>
                          <a:cs typeface="Source Sans Pro"/>
                          <a:sym typeface="Source Sans Pro"/>
                        </a:rPr>
                        <a:t>Entered</a:t>
                      </a:r>
                      <a:endParaRPr b="0" sz="1100" u="none" cap="none" strike="noStrike">
                        <a:solidFill>
                          <a:schemeClr val="accent1"/>
                        </a:solidFill>
                        <a:latin typeface="Source Sans Pro"/>
                        <a:ea typeface="Source Sans Pro"/>
                        <a:cs typeface="Source Sans Pro"/>
                        <a:sym typeface="Source Sans Pro"/>
                      </a:endParaRPr>
                    </a:p>
                  </a:txBody>
                  <a:tcPr marT="24375" marB="24375" marR="24375" marL="243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0" lang="en-US" sz="1100" u="none" cap="none" strike="noStrike">
                          <a:solidFill>
                            <a:schemeClr val="accent1"/>
                          </a:solidFill>
                          <a:latin typeface="Source Sans Pro"/>
                          <a:ea typeface="Source Sans Pro"/>
                          <a:cs typeface="Source Sans Pro"/>
                          <a:sym typeface="Source Sans Pro"/>
                        </a:rPr>
                        <a:t>Closed</a:t>
                      </a:r>
                      <a:endParaRPr b="0" sz="1100" u="none" cap="none" strike="noStrike">
                        <a:solidFill>
                          <a:schemeClr val="accent1"/>
                        </a:solidFill>
                        <a:latin typeface="Source Sans Pro"/>
                        <a:ea typeface="Source Sans Pro"/>
                        <a:cs typeface="Source Sans Pro"/>
                        <a:sym typeface="Source Sans Pro"/>
                      </a:endParaRPr>
                    </a:p>
                  </a:txBody>
                  <a:tcPr marT="24375" marB="24375" marR="24375" marL="243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vMerge="1"/>
                <a:tc vMerge="1"/>
              </a:tr>
              <a:tr h="395975">
                <a:tc>
                  <a:txBody>
                    <a:bodyPr/>
                    <a:lstStyle/>
                    <a:p>
                      <a:pPr indent="0" lvl="0" marL="0" marR="0" rtl="0" algn="l">
                        <a:lnSpc>
                          <a:spcPct val="115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Laying a foundation of trust between MyHealtheVet and VA.gov teams.</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Respect the collaboration gains and create meaningful moments to engage as a team.</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10/7/21</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1/11/22</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9E9E9E">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Product turned over to VA</a:t>
                      </a:r>
                      <a:endParaRPr sz="1050" u="none" cap="none" strike="noStrike">
                        <a:solidFill>
                          <a:schemeClr val="dk2"/>
                        </a:solidFill>
                        <a:latin typeface="Source Sans Pro"/>
                        <a:ea typeface="Source Sans Pro"/>
                        <a:cs typeface="Source Sans Pro"/>
                        <a:sym typeface="Source Sans Pro"/>
                      </a:endParaRPr>
                    </a:p>
                  </a:txBody>
                  <a:tcPr marT="24375" marB="24375" marR="24375" marL="91450" anchor="ctr">
                    <a:lnL cap="flat" cmpd="sng" w="19050">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12700">
                      <a:solidFill>
                        <a:srgbClr val="C7C7C7"/>
                      </a:solidFill>
                      <a:prstDash val="solid"/>
                      <a:round/>
                      <a:headEnd len="sm" w="sm" type="none"/>
                      <a:tailEnd len="sm" w="sm" type="none"/>
                    </a:lnB>
                  </a:tcPr>
                </a:tc>
              </a:tr>
              <a:tr h="395975">
                <a:tc>
                  <a:txBody>
                    <a:bodyPr/>
                    <a:lstStyle/>
                    <a:p>
                      <a:pPr indent="0" lvl="0" marL="0" marR="0" rtl="0" algn="l">
                        <a:lnSpc>
                          <a:spcPct val="115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Operating in an environment with multiple stakeholders and many layers of  support.</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Create and maintain dynamic stakeholder matrix and RACI.</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10/7/21</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1/11/22</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9E9E9E">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Product turned over to VA</a:t>
                      </a:r>
                      <a:endParaRPr sz="1050" u="none" cap="none" strike="noStrike">
                        <a:solidFill>
                          <a:schemeClr val="dk2"/>
                        </a:solidFill>
                        <a:latin typeface="Source Sans Pro"/>
                        <a:ea typeface="Source Sans Pro"/>
                        <a:cs typeface="Source Sans Pro"/>
                        <a:sym typeface="Source Sans Pro"/>
                      </a:endParaRPr>
                    </a:p>
                  </a:txBody>
                  <a:tcPr marT="24375" marB="24375" marR="24375" marL="91450" anchor="ctr">
                    <a:lnL cap="flat" cmpd="sng" w="19050">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r h="395975">
                <a:tc>
                  <a:txBody>
                    <a:bodyPr/>
                    <a:lstStyle/>
                    <a:p>
                      <a:pPr indent="0" lvl="0" marL="0" marR="0" rtl="0" algn="l">
                        <a:lnSpc>
                          <a:spcPct val="115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Ramping the team after Kickoff may impact team norming.</a:t>
                      </a:r>
                      <a:endParaRPr sz="105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Be super engaged and proactive with Champion at SteerCo meetings.</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10/7/21</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12/5/21</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9E9E9E">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Team capacity for current work achieved</a:t>
                      </a:r>
                      <a:endParaRPr sz="1050" u="none" cap="none" strike="noStrike">
                        <a:solidFill>
                          <a:schemeClr val="dk2"/>
                        </a:solidFill>
                        <a:latin typeface="Source Sans Pro"/>
                        <a:ea typeface="Source Sans Pro"/>
                        <a:cs typeface="Source Sans Pro"/>
                        <a:sym typeface="Source Sans Pro"/>
                      </a:endParaRPr>
                    </a:p>
                  </a:txBody>
                  <a:tcPr marT="24375" marB="24375" marR="24375" marL="91450" anchor="ctr">
                    <a:lnL cap="flat" cmpd="sng" w="19050">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r h="395975">
                <a:tc>
                  <a:txBody>
                    <a:bodyPr/>
                    <a:lstStyle/>
                    <a:p>
                      <a:pPr indent="0" lvl="0" marL="0" marR="0" rtl="0" algn="l">
                        <a:lnSpc>
                          <a:spcPct val="115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Confusing Veterans regarding MyHealtheVet functionality while consolidating appointment functions.</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Stay in front of VSOs and TAP sources to impact habit patterns and collect secondary feedback.</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10/7/21</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1/11/22</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4B5C90">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Product turned over to VA</a:t>
                      </a:r>
                      <a:endParaRPr sz="1050" u="none" cap="none" strike="noStrike">
                        <a:solidFill>
                          <a:schemeClr val="dk2"/>
                        </a:solidFill>
                        <a:latin typeface="Source Sans Pro"/>
                        <a:ea typeface="Source Sans Pro"/>
                        <a:cs typeface="Source Sans Pro"/>
                        <a:sym typeface="Source Sans Pro"/>
                      </a:endParaRPr>
                    </a:p>
                  </a:txBody>
                  <a:tcPr marT="24375" marB="24375" marR="24375" marL="91450" anchor="ctr">
                    <a:lnL cap="flat" cmpd="sng" w="19050">
                      <a:solidFill>
                        <a:srgbClr val="FFFFFF"/>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r h="359875">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Reconciling the two different Terms of Service (ToS) across My HealtheVet and VA.gov.</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Work to consolidate ToS early to prevent Health Apartment from being blocked.</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10/7/21</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1/11/22</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4B5C90">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Product turned over to VA</a:t>
                      </a:r>
                      <a:endParaRPr sz="1050" u="none" cap="none" strike="noStrike">
                        <a:solidFill>
                          <a:schemeClr val="dk2"/>
                        </a:solidFill>
                        <a:latin typeface="Source Sans Pro"/>
                        <a:ea typeface="Source Sans Pro"/>
                        <a:cs typeface="Source Sans Pro"/>
                        <a:sym typeface="Source Sans Pro"/>
                      </a:endParaRPr>
                    </a:p>
                  </a:txBody>
                  <a:tcPr marT="24375" marB="24375" marR="24375" marL="91450" anchor="ctr">
                    <a:lnL cap="flat" cmpd="sng" w="19050">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r h="674050">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Operating in an environment  with multiple stakeholders with many layers of influence and integration can lead to misaligned goals and competing priorities. </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Develop a deliberate and persistent omnichannel approach to stakeholder engagement. Improved understanding with stakeholder session with Lauren on 9/20.</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10/7/21</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12/5/2</a:t>
                      </a:r>
                      <a:r>
                        <a:rPr lang="en-US" sz="1050">
                          <a:solidFill>
                            <a:schemeClr val="dk2"/>
                          </a:solidFill>
                          <a:latin typeface="Source Sans Pro"/>
                          <a:ea typeface="Source Sans Pro"/>
                          <a:cs typeface="Source Sans Pro"/>
                          <a:sym typeface="Source Sans Pro"/>
                        </a:rPr>
                        <a:t>1</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9E9E9E">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Stakeholder engagement facilitated through collaborations cycle initiation</a:t>
                      </a:r>
                      <a:endParaRPr sz="1050" u="none" cap="none" strike="noStrike">
                        <a:solidFill>
                          <a:schemeClr val="dk2"/>
                        </a:solidFill>
                        <a:latin typeface="Source Sans Pro"/>
                        <a:ea typeface="Source Sans Pro"/>
                        <a:cs typeface="Source Sans Pro"/>
                        <a:sym typeface="Source Sans Pro"/>
                      </a:endParaRPr>
                    </a:p>
                  </a:txBody>
                  <a:tcPr marT="24375" marB="24375" marR="24375" marL="91450" anchor="ctr">
                    <a:lnL cap="flat" cmpd="sng" w="19050">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r h="696925">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Onboarding the landing team, building in governance, recruiting and staffing open roles, and building the backlog and roadmap could lead to misaligned expectations across work streams. Misaligned expectations on deliverables.</a:t>
                      </a:r>
                      <a:endParaRPr sz="1050" u="none" cap="none" strike="noStrike">
                        <a:solidFill>
                          <a:schemeClr val="dk2"/>
                        </a:solidFill>
                        <a:latin typeface="Source Sans Pro"/>
                        <a:ea typeface="Source Sans Pro"/>
                        <a:cs typeface="Source Sans Pro"/>
                        <a:sym typeface="Source Sans Pro"/>
                      </a:endParaRPr>
                    </a:p>
                  </a:txBody>
                  <a:tcPr marT="36575" marB="36575" marR="36575" marL="365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Communicate frequently and transparently. Align on the definition of done.</a:t>
                      </a:r>
                      <a:endParaRPr sz="1050" u="none" cap="none" strike="noStrike">
                        <a:solidFill>
                          <a:schemeClr val="dk2"/>
                        </a:solidFill>
                        <a:latin typeface="Source Sans Pro"/>
                        <a:ea typeface="Source Sans Pro"/>
                        <a:cs typeface="Source Sans Pro"/>
                        <a:sym typeface="Source Sans Pro"/>
                      </a:endParaRPr>
                    </a:p>
                  </a:txBody>
                  <a:tcPr marT="36575" marB="36575" marR="36575" marL="365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10/7/21</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1/11/22</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9E9E9E">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Product turned over to VA</a:t>
                      </a:r>
                      <a:endParaRPr sz="1050" u="none" cap="none" strike="noStrike">
                        <a:solidFill>
                          <a:schemeClr val="dk2"/>
                        </a:solidFill>
                        <a:latin typeface="Source Sans Pro"/>
                        <a:ea typeface="Source Sans Pro"/>
                        <a:cs typeface="Source Sans Pro"/>
                        <a:sym typeface="Source Sans Pro"/>
                      </a:endParaRPr>
                    </a:p>
                  </a:txBody>
                  <a:tcPr marT="24375" marB="24375" marR="24375" marL="91450" anchor="ctr">
                    <a:lnL cap="flat" cmpd="sng" w="19050">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r h="539825">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There are a lot of unknowns around the technical aspect of the POC. Technical roadblocks could cause delays later in the program.</a:t>
                      </a:r>
                      <a:endParaRPr sz="1050" u="none" cap="none" strike="noStrike">
                        <a:solidFill>
                          <a:schemeClr val="dk2"/>
                        </a:solidFill>
                        <a:latin typeface="Source Sans Pro"/>
                        <a:ea typeface="Source Sans Pro"/>
                        <a:cs typeface="Source Sans Pro"/>
                        <a:sym typeface="Source Sans Pro"/>
                      </a:endParaRPr>
                    </a:p>
                  </a:txBody>
                  <a:tcPr marT="36575" marB="36575" marR="36575" marL="365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Build in time for technical discovery and research to identify the technical dependencies and highlight gaps that need to be addressed. </a:t>
                      </a:r>
                      <a:endParaRPr sz="1050" u="none" cap="none" strike="noStrike">
                        <a:solidFill>
                          <a:schemeClr val="dk2"/>
                        </a:solidFill>
                        <a:latin typeface="Source Sans Pro"/>
                        <a:ea typeface="Source Sans Pro"/>
                        <a:cs typeface="Source Sans Pro"/>
                        <a:sym typeface="Source Sans Pro"/>
                      </a:endParaRPr>
                    </a:p>
                  </a:txBody>
                  <a:tcPr marT="36575" marB="36575" marR="36575" marL="365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10/7/21</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1/11/22</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9E9E9E">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Product turned over to VA</a:t>
                      </a:r>
                      <a:endParaRPr sz="1050" u="none" cap="none" strike="noStrike">
                        <a:solidFill>
                          <a:schemeClr val="dk2"/>
                        </a:solidFill>
                        <a:latin typeface="Source Sans Pro"/>
                        <a:ea typeface="Source Sans Pro"/>
                        <a:cs typeface="Source Sans Pro"/>
                        <a:sym typeface="Source Sans Pro"/>
                      </a:endParaRPr>
                    </a:p>
                  </a:txBody>
                  <a:tcPr marT="24375" marB="24375" marR="24375" marL="91450" anchor="ctr">
                    <a:lnL cap="flat" cmpd="sng" w="19050">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r h="539825">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Potential for government shutdown. Loss of access to VA team could lead to uncertainty on priorities, limited ability to remove blockers, and other delays.</a:t>
                      </a:r>
                      <a:endParaRPr sz="1050" u="none" cap="none" strike="noStrike">
                        <a:solidFill>
                          <a:schemeClr val="dk2"/>
                        </a:solidFill>
                        <a:latin typeface="Source Sans Pro"/>
                        <a:ea typeface="Source Sans Pro"/>
                        <a:cs typeface="Source Sans Pro"/>
                        <a:sym typeface="Source Sans Pro"/>
                      </a:endParaRPr>
                    </a:p>
                  </a:txBody>
                  <a:tcPr marT="36575" marB="36575" marR="36575" marL="365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Planned for work that could be done independently, but shutdown did not occur.</a:t>
                      </a:r>
                      <a:endParaRPr sz="1050" u="none" cap="none" strike="noStrike">
                        <a:solidFill>
                          <a:schemeClr val="dk2"/>
                        </a:solidFill>
                        <a:latin typeface="Source Sans Pro"/>
                        <a:ea typeface="Source Sans Pro"/>
                        <a:cs typeface="Source Sans Pro"/>
                        <a:sym typeface="Source Sans Pro"/>
                      </a:endParaRPr>
                    </a:p>
                  </a:txBody>
                  <a:tcPr marT="36575" marB="36575" marR="36575" marL="365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9/30/21</a:t>
                      </a:r>
                      <a:endParaRPr sz="105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11/3/21</a:t>
                      </a:r>
                      <a:endParaRPr sz="1050" u="none" cap="none" strike="noStrike">
                        <a:solidFill>
                          <a:schemeClr val="dk2"/>
                        </a:solidFill>
                        <a:latin typeface="Source Sans Pro"/>
                        <a:ea typeface="Source Sans Pro"/>
                        <a:cs typeface="Source Sans Pro"/>
                        <a:sym typeface="Source Sans Pro"/>
                      </a:endParaRPr>
                    </a:p>
                  </a:txBody>
                  <a:tcPr marT="36575" marB="36575" marR="36575" marL="36575" anchor="ctr">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1/11/22</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9525">
                      <a:solidFill>
                        <a:srgbClr val="9E9E9E">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24375" marB="24375" marR="24375" marL="243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050" u="none" cap="none" strike="noStrike">
                          <a:solidFill>
                            <a:schemeClr val="dk2"/>
                          </a:solidFill>
                          <a:latin typeface="Source Sans Pro"/>
                          <a:ea typeface="Source Sans Pro"/>
                          <a:cs typeface="Source Sans Pro"/>
                          <a:sym typeface="Source Sans Pro"/>
                        </a:rPr>
                        <a:t>Product turned over to VA</a:t>
                      </a:r>
                      <a:endParaRPr sz="1050" u="none" cap="none" strike="noStrike">
                        <a:solidFill>
                          <a:schemeClr val="dk2"/>
                        </a:solidFill>
                        <a:latin typeface="Source Sans Pro"/>
                        <a:ea typeface="Source Sans Pro"/>
                        <a:cs typeface="Source Sans Pro"/>
                        <a:sym typeface="Source Sans Pro"/>
                      </a:endParaRPr>
                    </a:p>
                  </a:txBody>
                  <a:tcPr marT="24375" marB="24375" marR="24375" marL="91450" anchor="ctr">
                    <a:lnL cap="flat" cmpd="sng" w="19050">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grpSp>
        <p:nvGrpSpPr>
          <p:cNvPr id="1034" name="Google Shape;1034;p80"/>
          <p:cNvGrpSpPr/>
          <p:nvPr/>
        </p:nvGrpSpPr>
        <p:grpSpPr>
          <a:xfrm>
            <a:off x="9998602" y="156087"/>
            <a:ext cx="1667936" cy="932550"/>
            <a:chOff x="9998602" y="156087"/>
            <a:chExt cx="1667936" cy="932550"/>
          </a:xfrm>
        </p:grpSpPr>
        <p:grpSp>
          <p:nvGrpSpPr>
            <p:cNvPr id="1035" name="Google Shape;1035;p80"/>
            <p:cNvGrpSpPr/>
            <p:nvPr/>
          </p:nvGrpSpPr>
          <p:grpSpPr>
            <a:xfrm>
              <a:off x="10076737" y="202562"/>
              <a:ext cx="1511666" cy="839600"/>
              <a:chOff x="9969134" y="166067"/>
              <a:chExt cx="1511666" cy="839600"/>
            </a:xfrm>
          </p:grpSpPr>
          <p:sp>
            <p:nvSpPr>
              <p:cNvPr id="1036" name="Google Shape;1036;p80"/>
              <p:cNvSpPr txBox="1"/>
              <p:nvPr/>
            </p:nvSpPr>
            <p:spPr>
              <a:xfrm>
                <a:off x="10410700" y="512742"/>
                <a:ext cx="1070100"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PT Serif"/>
                  <a:buNone/>
                </a:pPr>
                <a:r>
                  <a:rPr b="0" i="0" lang="en-US" sz="1000" u="none" cap="none" strike="noStrike">
                    <a:solidFill>
                      <a:srgbClr val="000000"/>
                    </a:solidFill>
                    <a:latin typeface="PT Serif"/>
                    <a:ea typeface="PT Serif"/>
                    <a:cs typeface="PT Serif"/>
                    <a:sym typeface="PT Serif"/>
                  </a:rPr>
                  <a:t>Some risks / delays</a:t>
                </a:r>
                <a:endParaRPr b="0" i="0" sz="1000" u="none" cap="none" strike="noStrike">
                  <a:solidFill>
                    <a:srgbClr val="000000"/>
                  </a:solidFill>
                  <a:latin typeface="PT Serif"/>
                  <a:ea typeface="PT Serif"/>
                  <a:cs typeface="PT Serif"/>
                  <a:sym typeface="PT Serif"/>
                </a:endParaRPr>
              </a:p>
            </p:txBody>
          </p:sp>
          <p:sp>
            <p:nvSpPr>
              <p:cNvPr id="1037" name="Google Shape;1037;p80"/>
              <p:cNvSpPr txBox="1"/>
              <p:nvPr/>
            </p:nvSpPr>
            <p:spPr>
              <a:xfrm>
                <a:off x="10410700" y="757868"/>
                <a:ext cx="1070100"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PT Serif"/>
                  <a:buNone/>
                </a:pPr>
                <a:r>
                  <a:rPr b="0" i="0" lang="en-US" sz="1000" u="none" cap="none" strike="noStrike">
                    <a:solidFill>
                      <a:srgbClr val="000000"/>
                    </a:solidFill>
                    <a:latin typeface="PT Serif"/>
                    <a:ea typeface="PT Serif"/>
                    <a:cs typeface="PT Serif"/>
                    <a:sym typeface="PT Serif"/>
                  </a:rPr>
                  <a:t>Everything is good</a:t>
                </a:r>
                <a:endParaRPr b="0" i="0" sz="1000" u="none" cap="none" strike="noStrike">
                  <a:solidFill>
                    <a:srgbClr val="000000"/>
                  </a:solidFill>
                  <a:latin typeface="PT Serif"/>
                  <a:ea typeface="PT Serif"/>
                  <a:cs typeface="PT Serif"/>
                  <a:sym typeface="PT Serif"/>
                </a:endParaRPr>
              </a:p>
            </p:txBody>
          </p:sp>
          <p:sp>
            <p:nvSpPr>
              <p:cNvPr id="1038" name="Google Shape;1038;p80"/>
              <p:cNvSpPr txBox="1"/>
              <p:nvPr/>
            </p:nvSpPr>
            <p:spPr>
              <a:xfrm>
                <a:off x="10410700" y="255356"/>
                <a:ext cx="1070100"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PT Serif"/>
                  <a:buNone/>
                </a:pPr>
                <a:r>
                  <a:rPr b="0" i="0" lang="en-US" sz="1000" u="none" cap="none" strike="noStrike">
                    <a:solidFill>
                      <a:srgbClr val="000000"/>
                    </a:solidFill>
                    <a:latin typeface="PT Serif"/>
                    <a:ea typeface="PT Serif"/>
                    <a:cs typeface="PT Serif"/>
                    <a:sym typeface="PT Serif"/>
                  </a:rPr>
                  <a:t>Serious risk</a:t>
                </a:r>
                <a:endParaRPr b="0" i="0" sz="1000" u="none" cap="none" strike="noStrike">
                  <a:solidFill>
                    <a:srgbClr val="000000"/>
                  </a:solidFill>
                  <a:latin typeface="PT Serif"/>
                  <a:ea typeface="PT Serif"/>
                  <a:cs typeface="PT Serif"/>
                  <a:sym typeface="PT Serif"/>
                </a:endParaRPr>
              </a:p>
            </p:txBody>
          </p:sp>
          <p:pic>
            <p:nvPicPr>
              <p:cNvPr id="1039" name="Google Shape;1039;p80"/>
              <p:cNvPicPr preferRelativeResize="0"/>
              <p:nvPr/>
            </p:nvPicPr>
            <p:blipFill rotWithShape="1">
              <a:blip r:embed="rId3">
                <a:alphaModFix/>
              </a:blip>
              <a:srcRect b="0" l="25381" r="22025" t="0"/>
              <a:stretch/>
            </p:blipFill>
            <p:spPr>
              <a:xfrm>
                <a:off x="9969134" y="166067"/>
                <a:ext cx="441567" cy="839600"/>
              </a:xfrm>
              <a:prstGeom prst="rect">
                <a:avLst/>
              </a:prstGeom>
              <a:noFill/>
              <a:ln>
                <a:noFill/>
              </a:ln>
            </p:spPr>
          </p:pic>
        </p:grpSp>
        <p:sp>
          <p:nvSpPr>
            <p:cNvPr id="1040" name="Google Shape;1040;p80"/>
            <p:cNvSpPr/>
            <p:nvPr/>
          </p:nvSpPr>
          <p:spPr>
            <a:xfrm>
              <a:off x="9998602" y="156087"/>
              <a:ext cx="1667936" cy="932550"/>
            </a:xfrm>
            <a:prstGeom prst="rect">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000" u="none" cap="none" strike="noStrike">
                <a:solidFill>
                  <a:srgbClr val="000000"/>
                </a:solidFill>
                <a:latin typeface="PT Serif"/>
                <a:ea typeface="PT Serif"/>
                <a:cs typeface="PT Serif"/>
                <a:sym typeface="PT Serif"/>
              </a:endParaRPr>
            </a:p>
          </p:txBody>
        </p:sp>
      </p:grpSp>
      <p:sp>
        <p:nvSpPr>
          <p:cNvPr id="1041" name="Google Shape;1041;p80"/>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1042" name="Google Shape;1042;p80"/>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cxnSp>
        <p:nvCxnSpPr>
          <p:cNvPr id="1043" name="Google Shape;1043;p80"/>
          <p:cNvCxnSpPr/>
          <p:nvPr/>
        </p:nvCxnSpPr>
        <p:spPr>
          <a:xfrm>
            <a:off x="311792" y="1706461"/>
            <a:ext cx="11353099" cy="20972"/>
          </a:xfrm>
          <a:prstGeom prst="straightConnector1">
            <a:avLst/>
          </a:prstGeom>
          <a:noFill/>
          <a:ln cap="flat" cmpd="sng" w="9525">
            <a:solidFill>
              <a:srgbClr val="002B4F"/>
            </a:solidFill>
            <a:prstDash val="solid"/>
            <a:round/>
            <a:headEnd len="sm" w="sm" type="none"/>
            <a:tailEnd len="sm" w="sm" type="none"/>
          </a:ln>
        </p:spPr>
      </p:cxnSp>
      <p:cxnSp>
        <p:nvCxnSpPr>
          <p:cNvPr id="1044" name="Google Shape;1044;p80"/>
          <p:cNvCxnSpPr/>
          <p:nvPr/>
        </p:nvCxnSpPr>
        <p:spPr>
          <a:xfrm>
            <a:off x="7442433" y="1475764"/>
            <a:ext cx="1265338" cy="6180"/>
          </a:xfrm>
          <a:prstGeom prst="straightConnector1">
            <a:avLst/>
          </a:prstGeom>
          <a:noFill/>
          <a:ln cap="flat" cmpd="sng" w="9525">
            <a:solidFill>
              <a:srgbClr val="002B4F"/>
            </a:solidFill>
            <a:prstDash val="solid"/>
            <a:round/>
            <a:headEnd len="sm" w="sm" type="none"/>
            <a:tailEnd len="sm" w="sm" type="none"/>
          </a:ln>
        </p:spPr>
      </p:cxnSp>
      <p:pic>
        <p:nvPicPr>
          <p:cNvPr id="1045" name="Google Shape;1045;p80"/>
          <p:cNvPicPr preferRelativeResize="0"/>
          <p:nvPr/>
        </p:nvPicPr>
        <p:blipFill rotWithShape="1">
          <a:blip r:embed="rId4">
            <a:alphaModFix/>
          </a:blip>
          <a:srcRect b="6667" l="35833" r="35833" t="65000"/>
          <a:stretch/>
        </p:blipFill>
        <p:spPr>
          <a:xfrm>
            <a:off x="8914538" y="1864089"/>
            <a:ext cx="237881" cy="237889"/>
          </a:xfrm>
          <a:prstGeom prst="rect">
            <a:avLst/>
          </a:prstGeom>
          <a:noFill/>
          <a:ln>
            <a:noFill/>
          </a:ln>
        </p:spPr>
      </p:pic>
      <p:pic>
        <p:nvPicPr>
          <p:cNvPr id="1046" name="Google Shape;1046;p80"/>
          <p:cNvPicPr preferRelativeResize="0"/>
          <p:nvPr/>
        </p:nvPicPr>
        <p:blipFill rotWithShape="1">
          <a:blip r:embed="rId5">
            <a:alphaModFix/>
          </a:blip>
          <a:srcRect b="6667" l="35833" r="35833" t="65000"/>
          <a:stretch/>
        </p:blipFill>
        <p:spPr>
          <a:xfrm>
            <a:off x="8914537" y="2276547"/>
            <a:ext cx="237881" cy="237889"/>
          </a:xfrm>
          <a:prstGeom prst="rect">
            <a:avLst/>
          </a:prstGeom>
          <a:noFill/>
          <a:ln>
            <a:noFill/>
          </a:ln>
        </p:spPr>
      </p:pic>
      <p:pic>
        <p:nvPicPr>
          <p:cNvPr id="1047" name="Google Shape;1047;p80"/>
          <p:cNvPicPr preferRelativeResize="0"/>
          <p:nvPr/>
        </p:nvPicPr>
        <p:blipFill rotWithShape="1">
          <a:blip r:embed="rId6">
            <a:alphaModFix/>
          </a:blip>
          <a:srcRect b="6667" l="35833" r="35833" t="65000"/>
          <a:stretch/>
        </p:blipFill>
        <p:spPr>
          <a:xfrm>
            <a:off x="8914536" y="2682015"/>
            <a:ext cx="237881" cy="237889"/>
          </a:xfrm>
          <a:prstGeom prst="rect">
            <a:avLst/>
          </a:prstGeom>
          <a:noFill/>
          <a:ln>
            <a:noFill/>
          </a:ln>
        </p:spPr>
      </p:pic>
      <p:pic>
        <p:nvPicPr>
          <p:cNvPr id="1048" name="Google Shape;1048;p80"/>
          <p:cNvPicPr preferRelativeResize="0"/>
          <p:nvPr/>
        </p:nvPicPr>
        <p:blipFill rotWithShape="1">
          <a:blip r:embed="rId7">
            <a:alphaModFix/>
          </a:blip>
          <a:srcRect b="6667" l="35833" r="35833" t="65000"/>
          <a:stretch/>
        </p:blipFill>
        <p:spPr>
          <a:xfrm>
            <a:off x="8914538" y="4052217"/>
            <a:ext cx="237881" cy="237889"/>
          </a:xfrm>
          <a:prstGeom prst="rect">
            <a:avLst/>
          </a:prstGeom>
          <a:noFill/>
          <a:ln>
            <a:noFill/>
          </a:ln>
        </p:spPr>
      </p:pic>
      <p:pic>
        <p:nvPicPr>
          <p:cNvPr id="1049" name="Google Shape;1049;p80"/>
          <p:cNvPicPr preferRelativeResize="0"/>
          <p:nvPr/>
        </p:nvPicPr>
        <p:blipFill rotWithShape="1">
          <a:blip r:embed="rId8">
            <a:alphaModFix/>
          </a:blip>
          <a:srcRect b="6667" l="35833" r="35833" t="65000"/>
          <a:stretch/>
        </p:blipFill>
        <p:spPr>
          <a:xfrm>
            <a:off x="8914536" y="3087483"/>
            <a:ext cx="237881" cy="237889"/>
          </a:xfrm>
          <a:prstGeom prst="rect">
            <a:avLst/>
          </a:prstGeom>
          <a:noFill/>
          <a:ln>
            <a:noFill/>
          </a:ln>
        </p:spPr>
      </p:pic>
      <p:pic>
        <p:nvPicPr>
          <p:cNvPr id="1050" name="Google Shape;1050;p80"/>
          <p:cNvPicPr preferRelativeResize="0"/>
          <p:nvPr/>
        </p:nvPicPr>
        <p:blipFill rotWithShape="1">
          <a:blip r:embed="rId9">
            <a:alphaModFix/>
          </a:blip>
          <a:srcRect b="6667" l="35833" r="35833" t="65000"/>
          <a:stretch/>
        </p:blipFill>
        <p:spPr>
          <a:xfrm>
            <a:off x="8914536" y="3499941"/>
            <a:ext cx="237881" cy="237889"/>
          </a:xfrm>
          <a:prstGeom prst="rect">
            <a:avLst/>
          </a:prstGeom>
          <a:noFill/>
          <a:ln>
            <a:noFill/>
          </a:ln>
        </p:spPr>
      </p:pic>
      <p:pic>
        <p:nvPicPr>
          <p:cNvPr id="1051" name="Google Shape;1051;p80"/>
          <p:cNvPicPr preferRelativeResize="0"/>
          <p:nvPr/>
        </p:nvPicPr>
        <p:blipFill rotWithShape="1">
          <a:blip r:embed="rId10">
            <a:alphaModFix/>
          </a:blip>
          <a:srcRect b="6667" l="35833" r="35833" t="65000"/>
          <a:stretch/>
        </p:blipFill>
        <p:spPr>
          <a:xfrm>
            <a:off x="8914538" y="4730327"/>
            <a:ext cx="237881" cy="237889"/>
          </a:xfrm>
          <a:prstGeom prst="rect">
            <a:avLst/>
          </a:prstGeom>
          <a:noFill/>
          <a:ln>
            <a:noFill/>
          </a:ln>
        </p:spPr>
      </p:pic>
      <p:pic>
        <p:nvPicPr>
          <p:cNvPr id="1052" name="Google Shape;1052;p80"/>
          <p:cNvPicPr preferRelativeResize="0"/>
          <p:nvPr/>
        </p:nvPicPr>
        <p:blipFill rotWithShape="1">
          <a:blip r:embed="rId11">
            <a:alphaModFix/>
          </a:blip>
          <a:srcRect b="6667" l="35833" r="35833" t="65000"/>
          <a:stretch/>
        </p:blipFill>
        <p:spPr>
          <a:xfrm>
            <a:off x="8914538" y="5359502"/>
            <a:ext cx="237881" cy="237889"/>
          </a:xfrm>
          <a:prstGeom prst="rect">
            <a:avLst/>
          </a:prstGeom>
          <a:noFill/>
          <a:ln>
            <a:noFill/>
          </a:ln>
        </p:spPr>
      </p:pic>
      <p:pic>
        <p:nvPicPr>
          <p:cNvPr id="1053" name="Google Shape;1053;p80"/>
          <p:cNvPicPr preferRelativeResize="0"/>
          <p:nvPr/>
        </p:nvPicPr>
        <p:blipFill rotWithShape="1">
          <a:blip r:embed="rId12">
            <a:alphaModFix/>
          </a:blip>
          <a:srcRect b="6667" l="35833" r="35833" t="65000"/>
          <a:stretch/>
        </p:blipFill>
        <p:spPr>
          <a:xfrm>
            <a:off x="8914538" y="5932750"/>
            <a:ext cx="237881" cy="237889"/>
          </a:xfrm>
          <a:prstGeom prst="rect">
            <a:avLst/>
          </a:prstGeom>
          <a:noFill/>
          <a:ln>
            <a:noFill/>
          </a:ln>
        </p:spPr>
      </p:pic>
      <p:sp>
        <p:nvSpPr>
          <p:cNvPr id="1054" name="Google Shape;1054;p80"/>
          <p:cNvSpPr txBox="1"/>
          <p:nvPr/>
        </p:nvSpPr>
        <p:spPr>
          <a:xfrm>
            <a:off x="190820" y="940013"/>
            <a:ext cx="62330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Submitted as part of the Monthly Report on February 7th</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81"/>
          <p:cNvSpPr txBox="1"/>
          <p:nvPr>
            <p:ph type="title"/>
          </p:nvPr>
        </p:nvSpPr>
        <p:spPr>
          <a:xfrm>
            <a:off x="312738" y="373063"/>
            <a:ext cx="11353800" cy="498598"/>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3600"/>
              <a:buFont typeface="PT Serif"/>
              <a:buNone/>
            </a:pPr>
            <a:r>
              <a:rPr lang="en-US"/>
              <a:t>Project Risks and Mitigation Strategies</a:t>
            </a:r>
            <a:endParaRPr/>
          </a:p>
        </p:txBody>
      </p:sp>
      <p:graphicFrame>
        <p:nvGraphicFramePr>
          <p:cNvPr id="1060" name="Google Shape;1060;p81"/>
          <p:cNvGraphicFramePr/>
          <p:nvPr/>
        </p:nvGraphicFramePr>
        <p:xfrm>
          <a:off x="312738" y="1283909"/>
          <a:ext cx="3000000" cy="3000000"/>
        </p:xfrm>
        <a:graphic>
          <a:graphicData uri="http://schemas.openxmlformats.org/drawingml/2006/table">
            <a:tbl>
              <a:tblPr>
                <a:noFill/>
                <a:tableStyleId>{41ADFA70-B1C2-4763-BD52-A7A2D47B4348}</a:tableStyleId>
              </a:tblPr>
              <a:tblGrid>
                <a:gridCol w="4036275"/>
                <a:gridCol w="3107875"/>
                <a:gridCol w="610550"/>
                <a:gridCol w="708325"/>
                <a:gridCol w="560700"/>
                <a:gridCol w="2330050"/>
              </a:tblGrid>
              <a:tr h="202775">
                <a:tc rowSpan="2">
                  <a:txBody>
                    <a:bodyPr/>
                    <a:lstStyle/>
                    <a:p>
                      <a:pPr indent="0" lvl="0" marL="0" marR="0" rtl="0" algn="l">
                        <a:lnSpc>
                          <a:spcPct val="115000"/>
                        </a:lnSpc>
                        <a:spcBef>
                          <a:spcPts val="0"/>
                        </a:spcBef>
                        <a:spcAft>
                          <a:spcPts val="0"/>
                        </a:spcAft>
                        <a:buClr>
                          <a:srgbClr val="000000"/>
                        </a:buClr>
                        <a:buSzPts val="800"/>
                        <a:buFont typeface="Arial"/>
                        <a:buNone/>
                      </a:pPr>
                      <a:r>
                        <a:rPr b="0" lang="en-US" sz="1100" u="none" cap="none" strike="noStrike">
                          <a:solidFill>
                            <a:schemeClr val="accent1"/>
                          </a:solidFill>
                          <a:latin typeface="Source Sans Pro"/>
                          <a:ea typeface="Source Sans Pro"/>
                          <a:cs typeface="Source Sans Pro"/>
                          <a:sym typeface="Source Sans Pro"/>
                        </a:rPr>
                        <a:t>Risk and Impact</a:t>
                      </a:r>
                      <a:endParaRPr b="0" sz="1100" u="none" cap="none" strike="noStrike">
                        <a:solidFill>
                          <a:schemeClr val="accent1"/>
                        </a:solidFill>
                        <a:latin typeface="Source Sans Pro"/>
                        <a:ea typeface="Source Sans Pro"/>
                        <a:cs typeface="Source Sans Pro"/>
                        <a:sym typeface="Source Sans Pro"/>
                      </a:endParaRPr>
                    </a:p>
                  </a:txBody>
                  <a:tcPr marT="24375" marB="24375" marR="24375" marL="243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rowSpan="2">
                  <a:txBody>
                    <a:bodyPr/>
                    <a:lstStyle/>
                    <a:p>
                      <a:pPr indent="0" lvl="0" marL="0" marR="0" rtl="0" algn="l">
                        <a:lnSpc>
                          <a:spcPct val="115000"/>
                        </a:lnSpc>
                        <a:spcBef>
                          <a:spcPts val="0"/>
                        </a:spcBef>
                        <a:spcAft>
                          <a:spcPts val="0"/>
                        </a:spcAft>
                        <a:buClr>
                          <a:srgbClr val="000000"/>
                        </a:buClr>
                        <a:buSzPts val="800"/>
                        <a:buFont typeface="Arial"/>
                        <a:buNone/>
                      </a:pPr>
                      <a:r>
                        <a:rPr b="0" lang="en-US" sz="1100" u="none" cap="none" strike="noStrike">
                          <a:solidFill>
                            <a:schemeClr val="accent1"/>
                          </a:solidFill>
                          <a:latin typeface="Source Sans Pro"/>
                          <a:ea typeface="Source Sans Pro"/>
                          <a:cs typeface="Source Sans Pro"/>
                          <a:sym typeface="Source Sans Pro"/>
                        </a:rPr>
                        <a:t>Mitigation Strategy</a:t>
                      </a:r>
                      <a:endParaRPr b="0" sz="1100" u="none" cap="none" strike="noStrike">
                        <a:solidFill>
                          <a:schemeClr val="accent1"/>
                        </a:solidFill>
                        <a:latin typeface="Source Sans Pro"/>
                        <a:ea typeface="Source Sans Pro"/>
                        <a:cs typeface="Source Sans Pro"/>
                        <a:sym typeface="Source Sans Pro"/>
                      </a:endParaRPr>
                    </a:p>
                  </a:txBody>
                  <a:tcPr marT="24375" marB="24375" marR="24375" marL="243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rgbClr val="000000"/>
                        </a:buClr>
                        <a:buSzPts val="800"/>
                        <a:buFont typeface="Arial"/>
                        <a:buNone/>
                      </a:pPr>
                      <a:r>
                        <a:rPr b="0" lang="en-US" sz="1100" u="none" cap="none" strike="noStrike">
                          <a:solidFill>
                            <a:schemeClr val="accent1"/>
                          </a:solidFill>
                          <a:latin typeface="Source Sans Pro"/>
                          <a:ea typeface="Source Sans Pro"/>
                          <a:cs typeface="Source Sans Pro"/>
                          <a:sym typeface="Source Sans Pro"/>
                        </a:rPr>
                        <a:t>Date</a:t>
                      </a:r>
                      <a:endParaRPr b="0" sz="1100" u="none" cap="none" strike="noStrike">
                        <a:solidFill>
                          <a:schemeClr val="accent1"/>
                        </a:solidFill>
                        <a:latin typeface="Source Sans Pro"/>
                        <a:ea typeface="Source Sans Pro"/>
                        <a:cs typeface="Source Sans Pro"/>
                        <a:sym typeface="Source Sans Pro"/>
                      </a:endParaRPr>
                    </a:p>
                  </a:txBody>
                  <a:tcPr marT="24375" marB="24375" marR="24375" marL="243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hMerge="1"/>
                <a:tc rowSpan="2">
                  <a:txBody>
                    <a:bodyPr/>
                    <a:lstStyle/>
                    <a:p>
                      <a:pPr indent="0" lvl="0" marL="0" marR="0" rtl="0" algn="ctr">
                        <a:lnSpc>
                          <a:spcPct val="100000"/>
                        </a:lnSpc>
                        <a:spcBef>
                          <a:spcPts val="0"/>
                        </a:spcBef>
                        <a:spcAft>
                          <a:spcPts val="0"/>
                        </a:spcAft>
                        <a:buClr>
                          <a:srgbClr val="000000"/>
                        </a:buClr>
                        <a:buSzPts val="800"/>
                        <a:buFont typeface="Arial"/>
                        <a:buNone/>
                      </a:pPr>
                      <a:r>
                        <a:rPr b="0" lang="en-US" sz="1100" u="none" cap="none" strike="noStrike">
                          <a:solidFill>
                            <a:schemeClr val="accent1"/>
                          </a:solidFill>
                          <a:latin typeface="Source Sans Pro"/>
                          <a:ea typeface="Source Sans Pro"/>
                          <a:cs typeface="Source Sans Pro"/>
                          <a:sym typeface="Source Sans Pro"/>
                        </a:rPr>
                        <a:t>Status</a:t>
                      </a:r>
                      <a:endParaRPr b="0" sz="1100" u="none" cap="none" strike="noStrike">
                        <a:solidFill>
                          <a:schemeClr val="accent1"/>
                        </a:solidFill>
                        <a:latin typeface="Source Sans Pro"/>
                        <a:ea typeface="Source Sans Pro"/>
                        <a:cs typeface="Source Sans Pro"/>
                        <a:sym typeface="Source Sans Pro"/>
                      </a:endParaRPr>
                    </a:p>
                  </a:txBody>
                  <a:tcPr marT="24375" marB="24375" marR="24375" marL="243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rgbClr val="FFFFFF"/>
                      </a:solidFill>
                      <a:prstDash val="solid"/>
                      <a:round/>
                      <a:headEnd len="sm" w="sm" type="none"/>
                      <a:tailEnd len="sm" w="sm" type="none"/>
                    </a:lnB>
                  </a:tcPr>
                </a:tc>
                <a:tc rowSpan="2">
                  <a:txBody>
                    <a:bodyPr/>
                    <a:lstStyle/>
                    <a:p>
                      <a:pPr indent="0" lvl="0" marL="0" marR="0" rtl="0" algn="l">
                        <a:lnSpc>
                          <a:spcPct val="100000"/>
                        </a:lnSpc>
                        <a:spcBef>
                          <a:spcPts val="0"/>
                        </a:spcBef>
                        <a:spcAft>
                          <a:spcPts val="0"/>
                        </a:spcAft>
                        <a:buClr>
                          <a:srgbClr val="000000"/>
                        </a:buClr>
                        <a:buSzPts val="800"/>
                        <a:buFont typeface="Arial"/>
                        <a:buNone/>
                      </a:pPr>
                      <a:r>
                        <a:rPr b="0" lang="en-US" sz="1100" u="none" cap="none" strike="noStrike">
                          <a:solidFill>
                            <a:schemeClr val="accent1"/>
                          </a:solidFill>
                          <a:latin typeface="Source Sans Pro"/>
                          <a:ea typeface="Source Sans Pro"/>
                          <a:cs typeface="Source Sans Pro"/>
                          <a:sym typeface="Source Sans Pro"/>
                        </a:rPr>
                        <a:t>Notes</a:t>
                      </a:r>
                      <a:endParaRPr b="0" sz="1100" u="none" cap="none" strike="noStrike">
                        <a:solidFill>
                          <a:schemeClr val="accent1"/>
                        </a:solidFill>
                        <a:latin typeface="Source Sans Pro"/>
                        <a:ea typeface="Source Sans Pro"/>
                        <a:cs typeface="Source Sans Pro"/>
                        <a:sym typeface="Source Sans Pro"/>
                      </a:endParaRPr>
                    </a:p>
                  </a:txBody>
                  <a:tcPr marT="24375" marB="24375" marR="24375" marL="91450" anchor="ctr">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r>
              <a:tr h="286625">
                <a:tc vMerge="1"/>
                <a:tc vMerge="1"/>
                <a:tc>
                  <a:txBody>
                    <a:bodyPr/>
                    <a:lstStyle/>
                    <a:p>
                      <a:pPr indent="0" lvl="0" marL="0" marR="0" rtl="0" algn="ctr">
                        <a:lnSpc>
                          <a:spcPct val="100000"/>
                        </a:lnSpc>
                        <a:spcBef>
                          <a:spcPts val="0"/>
                        </a:spcBef>
                        <a:spcAft>
                          <a:spcPts val="0"/>
                        </a:spcAft>
                        <a:buClr>
                          <a:srgbClr val="000000"/>
                        </a:buClr>
                        <a:buSzPts val="900"/>
                        <a:buFont typeface="Arial"/>
                        <a:buNone/>
                      </a:pPr>
                      <a:r>
                        <a:rPr b="0" lang="en-US" sz="1100" u="none" cap="none" strike="noStrike">
                          <a:solidFill>
                            <a:schemeClr val="accent1"/>
                          </a:solidFill>
                          <a:latin typeface="Source Sans Pro"/>
                          <a:ea typeface="Source Sans Pro"/>
                          <a:cs typeface="Source Sans Pro"/>
                          <a:sym typeface="Source Sans Pro"/>
                        </a:rPr>
                        <a:t>Entered</a:t>
                      </a:r>
                      <a:endParaRPr b="0" sz="1100" u="none" cap="none" strike="noStrike">
                        <a:solidFill>
                          <a:schemeClr val="accent1"/>
                        </a:solidFill>
                        <a:latin typeface="Source Sans Pro"/>
                        <a:ea typeface="Source Sans Pro"/>
                        <a:cs typeface="Source Sans Pro"/>
                        <a:sym typeface="Source Sans Pro"/>
                      </a:endParaRPr>
                    </a:p>
                  </a:txBody>
                  <a:tcPr marT="24375" marB="24375" marR="24375" marL="243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0" lang="en-US" sz="1100" u="none" cap="none" strike="noStrike">
                          <a:solidFill>
                            <a:schemeClr val="accent1"/>
                          </a:solidFill>
                          <a:latin typeface="Source Sans Pro"/>
                          <a:ea typeface="Source Sans Pro"/>
                          <a:cs typeface="Source Sans Pro"/>
                          <a:sym typeface="Source Sans Pro"/>
                        </a:rPr>
                        <a:t>Closed</a:t>
                      </a:r>
                      <a:endParaRPr b="0" sz="1100" u="none" cap="none" strike="noStrike">
                        <a:solidFill>
                          <a:schemeClr val="accent1"/>
                        </a:solidFill>
                        <a:latin typeface="Source Sans Pro"/>
                        <a:ea typeface="Source Sans Pro"/>
                        <a:cs typeface="Source Sans Pro"/>
                        <a:sym typeface="Source Sans Pro"/>
                      </a:endParaRPr>
                    </a:p>
                  </a:txBody>
                  <a:tcPr marT="24375" marB="24375" marR="24375" marL="243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vMerge="1"/>
                <a:tc vMerge="1"/>
              </a:tr>
              <a:tr h="395975">
                <a:tc>
                  <a:txBody>
                    <a:bodyPr/>
                    <a:lstStyle/>
                    <a:p>
                      <a:pPr indent="0" lvl="0" marL="0" marR="0" rtl="0" algn="l">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Identify clear PIV process owner from VA Team. Dedicated Security Officer (Kemi) support ended mid Sept; dedicated Security Officer assistance not available to date. PIV forms loaded to VA Secure SharePoint site on 10/25.  Four (4) people pending e-QIP initiation. Gap in process likely delay contract compliance and access to systems. </a:t>
                      </a:r>
                      <a:endParaRPr sz="1100" u="none" cap="none" strike="noStrike">
                        <a:solidFill>
                          <a:schemeClr val="dk2"/>
                        </a:solidFill>
                        <a:latin typeface="Source Sans Pro"/>
                        <a:ea typeface="Source Sans Pro"/>
                        <a:cs typeface="Source Sans Pro"/>
                        <a:sym typeface="Source Sans Pro"/>
                      </a:endParaRPr>
                    </a:p>
                  </a:txBody>
                  <a:tcPr marT="91450" marB="91450" marR="1828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11/1 MO Studio built an end-to-end PIV checklist based on other VA project work.  Will request ad hoc support from Kemi to validate steps.  Identify clear PIV process owner from VA Team. Dedicated Security Officer (Kemi)  support ended mid Sept; dedicated Security Officer assistance not available to date.  </a:t>
                      </a:r>
                      <a:endParaRPr sz="1100" u="none" cap="none" strike="noStrike">
                        <a:solidFill>
                          <a:schemeClr val="dk2"/>
                        </a:solidFill>
                        <a:latin typeface="Source Sans Pro"/>
                        <a:ea typeface="Source Sans Pro"/>
                        <a:cs typeface="Source Sans Pro"/>
                        <a:sym typeface="Source Sans Pro"/>
                      </a:endParaRPr>
                    </a:p>
                  </a:txBody>
                  <a:tcPr marT="91450" marB="91450" marR="1828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11/1/21</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nchor="ctr">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2/4/22</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nchor="ctr">
                    <a:lnL cap="flat" cmpd="sng" w="9525">
                      <a:solidFill>
                        <a:srgbClr val="9E9E9E">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91450" marB="91450" marR="24375" marL="243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1/20/22 PIV responsibility turned over to MOVE team member with PIV access.  1/28/22 Training part I provided on VA security clearance and adjudication</a:t>
                      </a:r>
                      <a:endParaRPr/>
                    </a:p>
                    <a:p>
                      <a:pPr indent="0" lvl="0" marL="0" marR="0" rtl="0" algn="l">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2/4/22 Training part II  for VA security and adjudication process</a:t>
                      </a:r>
                      <a:endParaRPr sz="1100" u="none" cap="none" strike="noStrike">
                        <a:solidFill>
                          <a:schemeClr val="dk2"/>
                        </a:solidFill>
                        <a:latin typeface="Source Sans Pro"/>
                        <a:ea typeface="Source Sans Pro"/>
                        <a:cs typeface="Source Sans Pro"/>
                        <a:sym typeface="Source Sans Pro"/>
                      </a:endParaRPr>
                    </a:p>
                  </a:txBody>
                  <a:tcPr marT="91450" marB="91450" marR="24375" marL="91450" anchor="ctr">
                    <a:lnL cap="flat" cmpd="sng" w="19050">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12700">
                      <a:solidFill>
                        <a:srgbClr val="C7C7C7"/>
                      </a:solidFill>
                      <a:prstDash val="solid"/>
                      <a:round/>
                      <a:headEnd len="sm" w="sm" type="none"/>
                      <a:tailEnd len="sm" w="sm" type="none"/>
                    </a:lnB>
                  </a:tcPr>
                </a:tc>
              </a:tr>
              <a:tr h="395975">
                <a:tc>
                  <a:txBody>
                    <a:bodyPr/>
                    <a:lstStyle/>
                    <a:p>
                      <a:pPr indent="0" lvl="0" marL="0" marR="0" rtl="0" algn="l">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Recruiting, hiring, and onboarding candidates impacted not only by the tight labor market (i.e., "Great Resignation") but also the lack of clarity on Product Strategy and needed capabilities / skill sets on the team to deliver on expansive scope. Delivery teams pick up the workload as time to fill roles is extended.</a:t>
                      </a:r>
                      <a:endParaRPr sz="1100" u="none" cap="none" strike="noStrike">
                        <a:solidFill>
                          <a:schemeClr val="dk2"/>
                        </a:solidFill>
                        <a:latin typeface="Source Sans Pro"/>
                        <a:ea typeface="Source Sans Pro"/>
                        <a:cs typeface="Source Sans Pro"/>
                        <a:sym typeface="Source Sans Pro"/>
                      </a:endParaRPr>
                    </a:p>
                  </a:txBody>
                  <a:tcPr marT="91450" marB="91450" marR="1828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Brought in external partner / Chief People Officer (Jen Tress) to redesign, deploy, and optimize recruiting, hiring and onboarding at MO. Piloting process in Lead Product Manager and optimizing with Design Lead, Tech Lead, Research Lead, etc. Creating cohorts of candidates and working them through a refreshed process through Feb and Mar 2022 to ideally hire and onboard in advance of Apr 1st.</a:t>
                      </a:r>
                      <a:endParaRPr sz="1100" u="none" cap="none" strike="noStrike">
                        <a:solidFill>
                          <a:schemeClr val="dk2"/>
                        </a:solidFill>
                        <a:latin typeface="Source Sans Pro"/>
                        <a:ea typeface="Source Sans Pro"/>
                        <a:cs typeface="Source Sans Pro"/>
                        <a:sym typeface="Source Sans Pro"/>
                      </a:endParaRPr>
                    </a:p>
                  </a:txBody>
                  <a:tcPr marT="91450" marB="91450" marR="1828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11/2/21</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nchor="ctr">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Open</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nchor="ctr">
                    <a:lnL cap="flat" cmpd="sng" w="9525">
                      <a:solidFill>
                        <a:srgbClr val="9E9E9E">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91450" marB="91450" marR="24375" marL="243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5 individuals have been onboarded to the team as of 12/1. </a:t>
                      </a:r>
                      <a:endParaRPr/>
                    </a:p>
                    <a:p>
                      <a:pPr indent="0" lvl="0" marL="0" marR="0" rtl="0" algn="l">
                        <a:lnSpc>
                          <a:spcPct val="100000"/>
                        </a:lnSpc>
                        <a:spcBef>
                          <a:spcPts val="0"/>
                        </a:spcBef>
                        <a:spcAft>
                          <a:spcPts val="0"/>
                        </a:spcAft>
                        <a:buClr>
                          <a:srgbClr val="000000"/>
                        </a:buClr>
                        <a:buSzPts val="800"/>
                        <a:buFont typeface="Arial"/>
                        <a:buNone/>
                      </a:pPr>
                      <a:r>
                        <a:t/>
                      </a:r>
                      <a:endParaRPr sz="1100" u="none" cap="none" strike="noStrike">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800"/>
                        <a:buFont typeface="Arial"/>
                        <a:buNone/>
                      </a:pPr>
                      <a:r>
                        <a:t/>
                      </a:r>
                      <a:endParaRPr sz="1100" u="none" cap="none" strike="noStrike">
                        <a:solidFill>
                          <a:schemeClr val="dk2"/>
                        </a:solidFill>
                        <a:latin typeface="Source Sans Pro"/>
                        <a:ea typeface="Source Sans Pro"/>
                        <a:cs typeface="Source Sans Pro"/>
                        <a:sym typeface="Source Sans Pro"/>
                      </a:endParaRPr>
                    </a:p>
                  </a:txBody>
                  <a:tcPr marT="91450" marB="91450" marR="24375" marL="91450" anchor="ctr">
                    <a:lnL cap="flat" cmpd="sng" w="19050">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bl>
          </a:graphicData>
        </a:graphic>
      </p:graphicFrame>
      <p:grpSp>
        <p:nvGrpSpPr>
          <p:cNvPr id="1061" name="Google Shape;1061;p81"/>
          <p:cNvGrpSpPr/>
          <p:nvPr/>
        </p:nvGrpSpPr>
        <p:grpSpPr>
          <a:xfrm>
            <a:off x="9998602" y="156087"/>
            <a:ext cx="1667936" cy="932550"/>
            <a:chOff x="9998602" y="156087"/>
            <a:chExt cx="1667936" cy="932550"/>
          </a:xfrm>
        </p:grpSpPr>
        <p:grpSp>
          <p:nvGrpSpPr>
            <p:cNvPr id="1062" name="Google Shape;1062;p81"/>
            <p:cNvGrpSpPr/>
            <p:nvPr/>
          </p:nvGrpSpPr>
          <p:grpSpPr>
            <a:xfrm>
              <a:off x="10076737" y="202562"/>
              <a:ext cx="1511666" cy="839600"/>
              <a:chOff x="9969134" y="166067"/>
              <a:chExt cx="1511666" cy="839600"/>
            </a:xfrm>
          </p:grpSpPr>
          <p:sp>
            <p:nvSpPr>
              <p:cNvPr id="1063" name="Google Shape;1063;p81"/>
              <p:cNvSpPr txBox="1"/>
              <p:nvPr/>
            </p:nvSpPr>
            <p:spPr>
              <a:xfrm>
                <a:off x="10410700" y="512742"/>
                <a:ext cx="1070100"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PT Serif"/>
                  <a:buNone/>
                </a:pPr>
                <a:r>
                  <a:rPr b="0" i="0" lang="en-US" sz="1000" u="none" cap="none" strike="noStrike">
                    <a:solidFill>
                      <a:srgbClr val="000000"/>
                    </a:solidFill>
                    <a:latin typeface="PT Serif"/>
                    <a:ea typeface="PT Serif"/>
                    <a:cs typeface="PT Serif"/>
                    <a:sym typeface="PT Serif"/>
                  </a:rPr>
                  <a:t>Some risks / delays</a:t>
                </a:r>
                <a:endParaRPr b="0" i="0" sz="1000" u="none" cap="none" strike="noStrike">
                  <a:solidFill>
                    <a:srgbClr val="000000"/>
                  </a:solidFill>
                  <a:latin typeface="PT Serif"/>
                  <a:ea typeface="PT Serif"/>
                  <a:cs typeface="PT Serif"/>
                  <a:sym typeface="PT Serif"/>
                </a:endParaRPr>
              </a:p>
            </p:txBody>
          </p:sp>
          <p:sp>
            <p:nvSpPr>
              <p:cNvPr id="1064" name="Google Shape;1064;p81"/>
              <p:cNvSpPr txBox="1"/>
              <p:nvPr/>
            </p:nvSpPr>
            <p:spPr>
              <a:xfrm>
                <a:off x="10410700" y="757868"/>
                <a:ext cx="1070100"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PT Serif"/>
                  <a:buNone/>
                </a:pPr>
                <a:r>
                  <a:rPr b="0" i="0" lang="en-US" sz="1000" u="none" cap="none" strike="noStrike">
                    <a:solidFill>
                      <a:srgbClr val="000000"/>
                    </a:solidFill>
                    <a:latin typeface="PT Serif"/>
                    <a:ea typeface="PT Serif"/>
                    <a:cs typeface="PT Serif"/>
                    <a:sym typeface="PT Serif"/>
                  </a:rPr>
                  <a:t>Everything is good</a:t>
                </a:r>
                <a:endParaRPr b="0" i="0" sz="1000" u="none" cap="none" strike="noStrike">
                  <a:solidFill>
                    <a:srgbClr val="000000"/>
                  </a:solidFill>
                  <a:latin typeface="PT Serif"/>
                  <a:ea typeface="PT Serif"/>
                  <a:cs typeface="PT Serif"/>
                  <a:sym typeface="PT Serif"/>
                </a:endParaRPr>
              </a:p>
            </p:txBody>
          </p:sp>
          <p:sp>
            <p:nvSpPr>
              <p:cNvPr id="1065" name="Google Shape;1065;p81"/>
              <p:cNvSpPr txBox="1"/>
              <p:nvPr/>
            </p:nvSpPr>
            <p:spPr>
              <a:xfrm>
                <a:off x="10410700" y="255356"/>
                <a:ext cx="1070100"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PT Serif"/>
                  <a:buNone/>
                </a:pPr>
                <a:r>
                  <a:rPr b="0" i="0" lang="en-US" sz="1000" u="none" cap="none" strike="noStrike">
                    <a:solidFill>
                      <a:srgbClr val="000000"/>
                    </a:solidFill>
                    <a:latin typeface="PT Serif"/>
                    <a:ea typeface="PT Serif"/>
                    <a:cs typeface="PT Serif"/>
                    <a:sym typeface="PT Serif"/>
                  </a:rPr>
                  <a:t>Serious risk</a:t>
                </a:r>
                <a:endParaRPr b="0" i="0" sz="1000" u="none" cap="none" strike="noStrike">
                  <a:solidFill>
                    <a:srgbClr val="000000"/>
                  </a:solidFill>
                  <a:latin typeface="PT Serif"/>
                  <a:ea typeface="PT Serif"/>
                  <a:cs typeface="PT Serif"/>
                  <a:sym typeface="PT Serif"/>
                </a:endParaRPr>
              </a:p>
            </p:txBody>
          </p:sp>
          <p:pic>
            <p:nvPicPr>
              <p:cNvPr id="1066" name="Google Shape;1066;p81"/>
              <p:cNvPicPr preferRelativeResize="0"/>
              <p:nvPr/>
            </p:nvPicPr>
            <p:blipFill rotWithShape="1">
              <a:blip r:embed="rId3">
                <a:alphaModFix/>
              </a:blip>
              <a:srcRect b="0" l="25381" r="22025" t="0"/>
              <a:stretch/>
            </p:blipFill>
            <p:spPr>
              <a:xfrm>
                <a:off x="9969134" y="166067"/>
                <a:ext cx="441567" cy="839600"/>
              </a:xfrm>
              <a:prstGeom prst="rect">
                <a:avLst/>
              </a:prstGeom>
              <a:noFill/>
              <a:ln>
                <a:noFill/>
              </a:ln>
            </p:spPr>
          </p:pic>
        </p:grpSp>
        <p:sp>
          <p:nvSpPr>
            <p:cNvPr id="1067" name="Google Shape;1067;p81"/>
            <p:cNvSpPr/>
            <p:nvPr/>
          </p:nvSpPr>
          <p:spPr>
            <a:xfrm>
              <a:off x="9998602" y="156087"/>
              <a:ext cx="1667936" cy="932550"/>
            </a:xfrm>
            <a:prstGeom prst="rect">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000" u="none" cap="none" strike="noStrike">
                <a:solidFill>
                  <a:srgbClr val="000000"/>
                </a:solidFill>
                <a:latin typeface="PT Serif"/>
                <a:ea typeface="PT Serif"/>
                <a:cs typeface="PT Serif"/>
                <a:sym typeface="PT Serif"/>
              </a:endParaRPr>
            </a:p>
          </p:txBody>
        </p:sp>
      </p:grpSp>
      <p:sp>
        <p:nvSpPr>
          <p:cNvPr id="1068" name="Google Shape;1068;p81"/>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1069" name="Google Shape;1069;p81"/>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cxnSp>
        <p:nvCxnSpPr>
          <p:cNvPr id="1070" name="Google Shape;1070;p81"/>
          <p:cNvCxnSpPr/>
          <p:nvPr/>
        </p:nvCxnSpPr>
        <p:spPr>
          <a:xfrm>
            <a:off x="311792" y="1706461"/>
            <a:ext cx="11353099" cy="20972"/>
          </a:xfrm>
          <a:prstGeom prst="straightConnector1">
            <a:avLst/>
          </a:prstGeom>
          <a:noFill/>
          <a:ln cap="flat" cmpd="sng" w="9525">
            <a:solidFill>
              <a:srgbClr val="002B4F"/>
            </a:solidFill>
            <a:prstDash val="solid"/>
            <a:round/>
            <a:headEnd len="sm" w="sm" type="none"/>
            <a:tailEnd len="sm" w="sm" type="none"/>
          </a:ln>
        </p:spPr>
      </p:cxnSp>
      <p:cxnSp>
        <p:nvCxnSpPr>
          <p:cNvPr id="1071" name="Google Shape;1071;p81"/>
          <p:cNvCxnSpPr/>
          <p:nvPr/>
        </p:nvCxnSpPr>
        <p:spPr>
          <a:xfrm>
            <a:off x="7442433" y="1475764"/>
            <a:ext cx="1265338" cy="6180"/>
          </a:xfrm>
          <a:prstGeom prst="straightConnector1">
            <a:avLst/>
          </a:prstGeom>
          <a:noFill/>
          <a:ln cap="flat" cmpd="sng" w="9525">
            <a:solidFill>
              <a:srgbClr val="002B4F"/>
            </a:solidFill>
            <a:prstDash val="solid"/>
            <a:round/>
            <a:headEnd len="sm" w="sm" type="none"/>
            <a:tailEnd len="sm" w="sm" type="none"/>
          </a:ln>
        </p:spPr>
      </p:cxnSp>
      <p:pic>
        <p:nvPicPr>
          <p:cNvPr id="1072" name="Google Shape;1072;p81"/>
          <p:cNvPicPr preferRelativeResize="0"/>
          <p:nvPr/>
        </p:nvPicPr>
        <p:blipFill rotWithShape="1">
          <a:blip r:embed="rId3">
            <a:alphaModFix/>
          </a:blip>
          <a:srcRect b="6667" l="35833" r="35833" t="65000"/>
          <a:stretch/>
        </p:blipFill>
        <p:spPr>
          <a:xfrm>
            <a:off x="8914538" y="2276548"/>
            <a:ext cx="237881" cy="237889"/>
          </a:xfrm>
          <a:prstGeom prst="rect">
            <a:avLst/>
          </a:prstGeom>
          <a:noFill/>
          <a:ln>
            <a:noFill/>
          </a:ln>
        </p:spPr>
      </p:pic>
      <p:pic>
        <p:nvPicPr>
          <p:cNvPr id="1073" name="Google Shape;1073;p81"/>
          <p:cNvPicPr preferRelativeResize="0"/>
          <p:nvPr/>
        </p:nvPicPr>
        <p:blipFill rotWithShape="1">
          <a:blip r:embed="rId3">
            <a:alphaModFix/>
          </a:blip>
          <a:srcRect b="34167" l="35833" r="35833" t="37499"/>
          <a:stretch/>
        </p:blipFill>
        <p:spPr>
          <a:xfrm>
            <a:off x="8914537" y="3646749"/>
            <a:ext cx="237877" cy="237892"/>
          </a:xfrm>
          <a:prstGeom prst="rect">
            <a:avLst/>
          </a:prstGeom>
          <a:noFill/>
          <a:ln>
            <a:noFill/>
          </a:ln>
        </p:spPr>
      </p:pic>
      <p:sp>
        <p:nvSpPr>
          <p:cNvPr id="1074" name="Google Shape;1074;p81"/>
          <p:cNvSpPr txBox="1"/>
          <p:nvPr/>
        </p:nvSpPr>
        <p:spPr>
          <a:xfrm>
            <a:off x="190820" y="940013"/>
            <a:ext cx="62330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Submitted as part of the Monthly Report on February 7th</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82"/>
          <p:cNvSpPr txBox="1"/>
          <p:nvPr>
            <p:ph type="title"/>
          </p:nvPr>
        </p:nvSpPr>
        <p:spPr>
          <a:xfrm>
            <a:off x="312738" y="373063"/>
            <a:ext cx="11353800" cy="498598"/>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3600"/>
              <a:buFont typeface="PT Serif"/>
              <a:buNone/>
            </a:pPr>
            <a:r>
              <a:rPr lang="en-US"/>
              <a:t>Project Risks and Mitigation Strategies</a:t>
            </a:r>
            <a:endParaRPr/>
          </a:p>
        </p:txBody>
      </p:sp>
      <p:graphicFrame>
        <p:nvGraphicFramePr>
          <p:cNvPr id="1080" name="Google Shape;1080;p82"/>
          <p:cNvGraphicFramePr/>
          <p:nvPr/>
        </p:nvGraphicFramePr>
        <p:xfrm>
          <a:off x="312738" y="1283909"/>
          <a:ext cx="3000000" cy="3000000"/>
        </p:xfrm>
        <a:graphic>
          <a:graphicData uri="http://schemas.openxmlformats.org/drawingml/2006/table">
            <a:tbl>
              <a:tblPr>
                <a:noFill/>
                <a:tableStyleId>{41ADFA70-B1C2-4763-BD52-A7A2D47B4348}</a:tableStyleId>
              </a:tblPr>
              <a:tblGrid>
                <a:gridCol w="4036275"/>
                <a:gridCol w="3107875"/>
                <a:gridCol w="610550"/>
                <a:gridCol w="708325"/>
                <a:gridCol w="560700"/>
                <a:gridCol w="2330050"/>
              </a:tblGrid>
              <a:tr h="202775">
                <a:tc rowSpan="2">
                  <a:txBody>
                    <a:bodyPr/>
                    <a:lstStyle/>
                    <a:p>
                      <a:pPr indent="0" lvl="0" marL="0" marR="0" rtl="0" algn="l">
                        <a:lnSpc>
                          <a:spcPct val="115000"/>
                        </a:lnSpc>
                        <a:spcBef>
                          <a:spcPts val="0"/>
                        </a:spcBef>
                        <a:spcAft>
                          <a:spcPts val="0"/>
                        </a:spcAft>
                        <a:buClr>
                          <a:srgbClr val="000000"/>
                        </a:buClr>
                        <a:buSzPts val="800"/>
                        <a:buFont typeface="Arial"/>
                        <a:buNone/>
                      </a:pPr>
                      <a:r>
                        <a:rPr b="0" lang="en-US" sz="1100" u="none" cap="none" strike="noStrike">
                          <a:solidFill>
                            <a:schemeClr val="accent1"/>
                          </a:solidFill>
                          <a:latin typeface="Source Sans Pro"/>
                          <a:ea typeface="Source Sans Pro"/>
                          <a:cs typeface="Source Sans Pro"/>
                          <a:sym typeface="Source Sans Pro"/>
                        </a:rPr>
                        <a:t>Risk and Impact</a:t>
                      </a:r>
                      <a:endParaRPr b="0" sz="1100" u="none" cap="none" strike="noStrike">
                        <a:solidFill>
                          <a:schemeClr val="accent1"/>
                        </a:solidFill>
                        <a:latin typeface="Source Sans Pro"/>
                        <a:ea typeface="Source Sans Pro"/>
                        <a:cs typeface="Source Sans Pro"/>
                        <a:sym typeface="Source Sans Pro"/>
                      </a:endParaRPr>
                    </a:p>
                  </a:txBody>
                  <a:tcPr marT="24375" marB="24375" marR="24375" marL="243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rowSpan="2">
                  <a:txBody>
                    <a:bodyPr/>
                    <a:lstStyle/>
                    <a:p>
                      <a:pPr indent="0" lvl="0" marL="0" marR="0" rtl="0" algn="l">
                        <a:lnSpc>
                          <a:spcPct val="115000"/>
                        </a:lnSpc>
                        <a:spcBef>
                          <a:spcPts val="0"/>
                        </a:spcBef>
                        <a:spcAft>
                          <a:spcPts val="0"/>
                        </a:spcAft>
                        <a:buClr>
                          <a:srgbClr val="000000"/>
                        </a:buClr>
                        <a:buSzPts val="800"/>
                        <a:buFont typeface="Arial"/>
                        <a:buNone/>
                      </a:pPr>
                      <a:r>
                        <a:rPr b="0" lang="en-US" sz="1100" u="none" cap="none" strike="noStrike">
                          <a:solidFill>
                            <a:schemeClr val="accent1"/>
                          </a:solidFill>
                          <a:latin typeface="Source Sans Pro"/>
                          <a:ea typeface="Source Sans Pro"/>
                          <a:cs typeface="Source Sans Pro"/>
                          <a:sym typeface="Source Sans Pro"/>
                        </a:rPr>
                        <a:t>Mitigation Strategy</a:t>
                      </a:r>
                      <a:endParaRPr b="0" sz="1100" u="none" cap="none" strike="noStrike">
                        <a:solidFill>
                          <a:schemeClr val="accent1"/>
                        </a:solidFill>
                        <a:latin typeface="Source Sans Pro"/>
                        <a:ea typeface="Source Sans Pro"/>
                        <a:cs typeface="Source Sans Pro"/>
                        <a:sym typeface="Source Sans Pro"/>
                      </a:endParaRPr>
                    </a:p>
                  </a:txBody>
                  <a:tcPr marT="24375" marB="24375" marR="24375" marL="243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rgbClr val="000000"/>
                        </a:buClr>
                        <a:buSzPts val="800"/>
                        <a:buFont typeface="Arial"/>
                        <a:buNone/>
                      </a:pPr>
                      <a:r>
                        <a:rPr b="0" lang="en-US" sz="1100" u="none" cap="none" strike="noStrike">
                          <a:solidFill>
                            <a:schemeClr val="accent1"/>
                          </a:solidFill>
                          <a:latin typeface="Source Sans Pro"/>
                          <a:ea typeface="Source Sans Pro"/>
                          <a:cs typeface="Source Sans Pro"/>
                          <a:sym typeface="Source Sans Pro"/>
                        </a:rPr>
                        <a:t>Date</a:t>
                      </a:r>
                      <a:endParaRPr b="0" sz="1100" u="none" cap="none" strike="noStrike">
                        <a:solidFill>
                          <a:schemeClr val="accent1"/>
                        </a:solidFill>
                        <a:latin typeface="Source Sans Pro"/>
                        <a:ea typeface="Source Sans Pro"/>
                        <a:cs typeface="Source Sans Pro"/>
                        <a:sym typeface="Source Sans Pro"/>
                      </a:endParaRPr>
                    </a:p>
                  </a:txBody>
                  <a:tcPr marT="24375" marB="24375" marR="24375" marL="243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hMerge="1"/>
                <a:tc rowSpan="2">
                  <a:txBody>
                    <a:bodyPr/>
                    <a:lstStyle/>
                    <a:p>
                      <a:pPr indent="0" lvl="0" marL="0" marR="0" rtl="0" algn="ctr">
                        <a:lnSpc>
                          <a:spcPct val="100000"/>
                        </a:lnSpc>
                        <a:spcBef>
                          <a:spcPts val="0"/>
                        </a:spcBef>
                        <a:spcAft>
                          <a:spcPts val="0"/>
                        </a:spcAft>
                        <a:buClr>
                          <a:srgbClr val="000000"/>
                        </a:buClr>
                        <a:buSzPts val="800"/>
                        <a:buFont typeface="Arial"/>
                        <a:buNone/>
                      </a:pPr>
                      <a:r>
                        <a:rPr b="0" lang="en-US" sz="1100" u="none" cap="none" strike="noStrike">
                          <a:solidFill>
                            <a:schemeClr val="accent1"/>
                          </a:solidFill>
                          <a:latin typeface="Source Sans Pro"/>
                          <a:ea typeface="Source Sans Pro"/>
                          <a:cs typeface="Source Sans Pro"/>
                          <a:sym typeface="Source Sans Pro"/>
                        </a:rPr>
                        <a:t>Status</a:t>
                      </a:r>
                      <a:endParaRPr b="0" sz="1100" u="none" cap="none" strike="noStrike">
                        <a:solidFill>
                          <a:schemeClr val="accent1"/>
                        </a:solidFill>
                        <a:latin typeface="Source Sans Pro"/>
                        <a:ea typeface="Source Sans Pro"/>
                        <a:cs typeface="Source Sans Pro"/>
                        <a:sym typeface="Source Sans Pro"/>
                      </a:endParaRPr>
                    </a:p>
                  </a:txBody>
                  <a:tcPr marT="24375" marB="24375" marR="24375" marL="243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rgbClr val="FFFFFF"/>
                      </a:solidFill>
                      <a:prstDash val="solid"/>
                      <a:round/>
                      <a:headEnd len="sm" w="sm" type="none"/>
                      <a:tailEnd len="sm" w="sm" type="none"/>
                    </a:lnB>
                  </a:tcPr>
                </a:tc>
                <a:tc rowSpan="2">
                  <a:txBody>
                    <a:bodyPr/>
                    <a:lstStyle/>
                    <a:p>
                      <a:pPr indent="0" lvl="0" marL="0" marR="0" rtl="0" algn="l">
                        <a:lnSpc>
                          <a:spcPct val="100000"/>
                        </a:lnSpc>
                        <a:spcBef>
                          <a:spcPts val="0"/>
                        </a:spcBef>
                        <a:spcAft>
                          <a:spcPts val="0"/>
                        </a:spcAft>
                        <a:buClr>
                          <a:srgbClr val="000000"/>
                        </a:buClr>
                        <a:buSzPts val="800"/>
                        <a:buFont typeface="Arial"/>
                        <a:buNone/>
                      </a:pPr>
                      <a:r>
                        <a:rPr b="0" lang="en-US" sz="1100" u="none" cap="none" strike="noStrike">
                          <a:solidFill>
                            <a:schemeClr val="accent1"/>
                          </a:solidFill>
                          <a:latin typeface="Source Sans Pro"/>
                          <a:ea typeface="Source Sans Pro"/>
                          <a:cs typeface="Source Sans Pro"/>
                          <a:sym typeface="Source Sans Pro"/>
                        </a:rPr>
                        <a:t>Notes</a:t>
                      </a:r>
                      <a:endParaRPr b="0" sz="1100" u="none" cap="none" strike="noStrike">
                        <a:solidFill>
                          <a:schemeClr val="accent1"/>
                        </a:solidFill>
                        <a:latin typeface="Source Sans Pro"/>
                        <a:ea typeface="Source Sans Pro"/>
                        <a:cs typeface="Source Sans Pro"/>
                        <a:sym typeface="Source Sans Pro"/>
                      </a:endParaRPr>
                    </a:p>
                  </a:txBody>
                  <a:tcPr marT="24375" marB="24375" marR="24375" marL="91450" anchor="ctr">
                    <a:lnL cap="flat" cmpd="sng" w="9525">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r>
              <a:tr h="286625">
                <a:tc vMerge="1"/>
                <a:tc vMerge="1"/>
                <a:tc>
                  <a:txBody>
                    <a:bodyPr/>
                    <a:lstStyle/>
                    <a:p>
                      <a:pPr indent="0" lvl="0" marL="0" marR="0" rtl="0" algn="ctr">
                        <a:lnSpc>
                          <a:spcPct val="100000"/>
                        </a:lnSpc>
                        <a:spcBef>
                          <a:spcPts val="0"/>
                        </a:spcBef>
                        <a:spcAft>
                          <a:spcPts val="0"/>
                        </a:spcAft>
                        <a:buClr>
                          <a:srgbClr val="000000"/>
                        </a:buClr>
                        <a:buSzPts val="900"/>
                        <a:buFont typeface="Arial"/>
                        <a:buNone/>
                      </a:pPr>
                      <a:r>
                        <a:rPr b="0" lang="en-US" sz="1100" u="none" cap="none" strike="noStrike">
                          <a:solidFill>
                            <a:schemeClr val="accent1"/>
                          </a:solidFill>
                          <a:latin typeface="Source Sans Pro"/>
                          <a:ea typeface="Source Sans Pro"/>
                          <a:cs typeface="Source Sans Pro"/>
                          <a:sym typeface="Source Sans Pro"/>
                        </a:rPr>
                        <a:t>Entered</a:t>
                      </a:r>
                      <a:endParaRPr b="0" sz="1100" u="none" cap="none" strike="noStrike">
                        <a:solidFill>
                          <a:schemeClr val="accent1"/>
                        </a:solidFill>
                        <a:latin typeface="Source Sans Pro"/>
                        <a:ea typeface="Source Sans Pro"/>
                        <a:cs typeface="Source Sans Pro"/>
                        <a:sym typeface="Source Sans Pro"/>
                      </a:endParaRPr>
                    </a:p>
                  </a:txBody>
                  <a:tcPr marT="24375" marB="24375" marR="24375" marL="243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0" lang="en-US" sz="1100" u="none" cap="none" strike="noStrike">
                          <a:solidFill>
                            <a:schemeClr val="accent1"/>
                          </a:solidFill>
                          <a:latin typeface="Source Sans Pro"/>
                          <a:ea typeface="Source Sans Pro"/>
                          <a:cs typeface="Source Sans Pro"/>
                          <a:sym typeface="Source Sans Pro"/>
                        </a:rPr>
                        <a:t>Closed</a:t>
                      </a:r>
                      <a:endParaRPr b="0" sz="1100" u="none" cap="none" strike="noStrike">
                        <a:solidFill>
                          <a:schemeClr val="accent1"/>
                        </a:solidFill>
                        <a:latin typeface="Source Sans Pro"/>
                        <a:ea typeface="Source Sans Pro"/>
                        <a:cs typeface="Source Sans Pro"/>
                        <a:sym typeface="Source Sans Pro"/>
                      </a:endParaRPr>
                    </a:p>
                  </a:txBody>
                  <a:tcPr marT="24375" marB="24375" marR="24375" marL="243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9525">
                      <a:solidFill>
                        <a:srgbClr val="4B5C90">
                          <a:alpha val="0"/>
                        </a:srgbClr>
                      </a:solidFill>
                      <a:prstDash val="solid"/>
                      <a:round/>
                      <a:headEnd len="sm" w="sm" type="none"/>
                      <a:tailEnd len="sm" w="sm" type="none"/>
                    </a:lnB>
                  </a:tcPr>
                </a:tc>
                <a:tc vMerge="1"/>
                <a:tc vMerge="1"/>
              </a:tr>
              <a:tr h="395975">
                <a:tc>
                  <a:txBody>
                    <a:bodyPr/>
                    <a:lstStyle/>
                    <a:p>
                      <a:pPr indent="0" lvl="0" marL="0" marR="0" rtl="0" algn="l">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Operating in an environment with multiple stakeholders and multiple layers of influence and integration can lead to misaligned goals and competing priorities.</a:t>
                      </a:r>
                      <a:endParaRPr sz="2400" u="none" cap="none" strike="noStrike">
                        <a:solidFill>
                          <a:schemeClr val="dk2"/>
                        </a:solidFill>
                        <a:latin typeface="Source Sans Pro"/>
                        <a:ea typeface="Source Sans Pro"/>
                        <a:cs typeface="Source Sans Pro"/>
                        <a:sym typeface="Source Sans Pro"/>
                      </a:endParaRPr>
                    </a:p>
                  </a:txBody>
                  <a:tcPr marT="91450" marB="91450" marR="1828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Develop a deliberate and persistent omnichannel approach to stakeholder engagement.  Improved understanding with stakeholder sessions with VA-PO.</a:t>
                      </a:r>
                      <a:endParaRPr sz="2400" u="none" cap="none" strike="noStrike">
                        <a:solidFill>
                          <a:schemeClr val="dk2"/>
                        </a:solidFill>
                        <a:latin typeface="Source Sans Pro"/>
                        <a:ea typeface="Source Sans Pro"/>
                        <a:cs typeface="Source Sans Pro"/>
                        <a:sym typeface="Source Sans Pro"/>
                      </a:endParaRPr>
                    </a:p>
                  </a:txBody>
                  <a:tcPr marT="91450" marB="91450" marR="1828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1/20/22</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nchor="ctr">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nchor="ctr">
                    <a:lnL cap="flat" cmpd="sng" w="9525">
                      <a:solidFill>
                        <a:srgbClr val="9E9E9E">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91450" marB="91450" marR="24375" marL="243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Ongoing</a:t>
                      </a:r>
                      <a:endParaRPr sz="1100" u="none" cap="none" strike="noStrike">
                        <a:solidFill>
                          <a:schemeClr val="dk2"/>
                        </a:solidFill>
                        <a:latin typeface="Source Sans Pro"/>
                        <a:ea typeface="Source Sans Pro"/>
                        <a:cs typeface="Source Sans Pro"/>
                        <a:sym typeface="Source Sans Pro"/>
                      </a:endParaRPr>
                    </a:p>
                  </a:txBody>
                  <a:tcPr marT="91450" marB="91450" marR="24375" marL="91450" anchor="ctr">
                    <a:lnL cap="flat" cmpd="sng" w="19050">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4B5C90">
                          <a:alpha val="0"/>
                        </a:srgbClr>
                      </a:solidFill>
                      <a:prstDash val="solid"/>
                      <a:round/>
                      <a:headEnd len="sm" w="sm" type="none"/>
                      <a:tailEnd len="sm" w="sm" type="none"/>
                    </a:lnT>
                    <a:lnB cap="flat" cmpd="sng" w="12700">
                      <a:solidFill>
                        <a:srgbClr val="C7C7C7"/>
                      </a:solidFill>
                      <a:prstDash val="solid"/>
                      <a:round/>
                      <a:headEnd len="sm" w="sm" type="none"/>
                      <a:tailEnd len="sm" w="sm" type="none"/>
                    </a:lnB>
                  </a:tcPr>
                </a:tc>
              </a:tr>
              <a:tr h="395975">
                <a:tc>
                  <a:txBody>
                    <a:bodyPr/>
                    <a:lstStyle/>
                    <a:p>
                      <a:pPr indent="0" lvl="0" marL="0" marR="0" rtl="0" algn="l">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There are a lot of unknowns around the technical aspect of product.  Technical roadblocks could cause delays later in production.</a:t>
                      </a:r>
                      <a:endParaRPr sz="2400" u="none" cap="none" strike="noStrike">
                        <a:solidFill>
                          <a:schemeClr val="dk2"/>
                        </a:solidFill>
                        <a:latin typeface="Source Sans Pro"/>
                        <a:ea typeface="Source Sans Pro"/>
                        <a:cs typeface="Source Sans Pro"/>
                        <a:sym typeface="Source Sans Pro"/>
                      </a:endParaRPr>
                    </a:p>
                  </a:txBody>
                  <a:tcPr marT="91450" marB="91450" marR="1828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Prioritized technical discovery and regular stakeholder engagement early in process to identify the technical dependencies and highlight gaps that need to be addressed. Proactively working with current CEDAR IDIQ / MOVE partners and exploring alternative paths to address any emerging capability gaps in expeditious manner.</a:t>
                      </a:r>
                      <a:endParaRPr sz="2400" u="none" cap="none" strike="noStrike">
                        <a:solidFill>
                          <a:schemeClr val="dk2"/>
                        </a:solidFill>
                        <a:latin typeface="Source Sans Pro"/>
                        <a:ea typeface="Source Sans Pro"/>
                        <a:cs typeface="Source Sans Pro"/>
                        <a:sym typeface="Source Sans Pro"/>
                      </a:endParaRPr>
                    </a:p>
                  </a:txBody>
                  <a:tcPr marT="91450" marB="91450" marR="182875" marL="24375" anchor="ctr">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1/20/22</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nchor="ctr">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nchor="ctr">
                    <a:lnL cap="flat" cmpd="sng" w="9525">
                      <a:solidFill>
                        <a:srgbClr val="9E9E9E">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91450" marB="91450" marR="24375" marL="243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1100" u="none" cap="none" strike="noStrike">
                        <a:solidFill>
                          <a:schemeClr val="dk2"/>
                        </a:solidFill>
                        <a:latin typeface="Source Sans Pro"/>
                        <a:ea typeface="Source Sans Pro"/>
                        <a:cs typeface="Source Sans Pro"/>
                        <a:sym typeface="Source Sans Pro"/>
                      </a:endParaRPr>
                    </a:p>
                  </a:txBody>
                  <a:tcPr marT="91450" marB="91450" marR="24375" marL="91450" anchor="ctr">
                    <a:lnL cap="flat" cmpd="sng" w="19050">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r h="395975">
                <a:tc>
                  <a:txBody>
                    <a:bodyPr/>
                    <a:lstStyle/>
                    <a:p>
                      <a:pPr indent="0" lvl="0" marL="0" marR="0" rtl="0" algn="l">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Potential for government shutdown.  Loss of access to VA team could lead to uncertainty on priorities; limited ability to remove blockers, and other delays.</a:t>
                      </a:r>
                      <a:endParaRPr sz="2400" u="none" cap="none" strike="noStrike">
                        <a:solidFill>
                          <a:schemeClr val="dk2"/>
                        </a:solidFill>
                        <a:latin typeface="Source Sans Pro"/>
                        <a:ea typeface="Source Sans Pro"/>
                        <a:cs typeface="Source Sans Pro"/>
                        <a:sym typeface="Source Sans Pro"/>
                      </a:endParaRPr>
                    </a:p>
                  </a:txBody>
                  <a:tcPr marT="91450" marB="91450" marR="1828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Plan for work that could be done independently to keep production moving forward.</a:t>
                      </a:r>
                      <a:endParaRPr sz="2400" u="none" cap="none" strike="noStrike">
                        <a:solidFill>
                          <a:schemeClr val="dk2"/>
                        </a:solidFill>
                        <a:latin typeface="Source Sans Pro"/>
                        <a:ea typeface="Source Sans Pro"/>
                        <a:cs typeface="Source Sans Pro"/>
                        <a:sym typeface="Source Sans Pro"/>
                      </a:endParaRPr>
                    </a:p>
                  </a:txBody>
                  <a:tcPr marT="91450" marB="91450" marR="1828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1/20/22</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lnL cap="flat" cmpd="sng" w="9525">
                      <a:solidFill>
                        <a:srgbClr val="9E9E9E">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91450" marB="91450" marR="24375" marL="243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chemeClr val="dk2"/>
                        </a:solidFill>
                        <a:latin typeface="Source Sans Pro"/>
                        <a:ea typeface="Source Sans Pro"/>
                        <a:cs typeface="Source Sans Pro"/>
                        <a:sym typeface="Source Sans Pro"/>
                      </a:endParaRPr>
                    </a:p>
                  </a:txBody>
                  <a:tcPr marT="91450" marB="91450" marR="24375" marL="91450">
                    <a:lnL cap="flat" cmpd="sng" w="19050">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r h="395975">
                <a:tc>
                  <a:txBody>
                    <a:bodyPr/>
                    <a:lstStyle/>
                    <a:p>
                      <a:pPr indent="0" lvl="0" marL="0" marR="0" rtl="0" algn="l">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IRS stakeholder is outside of VA ecosystem.  Building without guidance or legal review regarding compliance with IRS regulation could result in sanctions or damage to reputation.</a:t>
                      </a:r>
                      <a:endParaRPr sz="1100" u="none" cap="none" strike="noStrike">
                        <a:solidFill>
                          <a:schemeClr val="dk2"/>
                        </a:solidFill>
                        <a:latin typeface="Source Sans Pro"/>
                        <a:ea typeface="Source Sans Pro"/>
                        <a:cs typeface="Source Sans Pro"/>
                        <a:sym typeface="Source Sans Pro"/>
                      </a:endParaRPr>
                    </a:p>
                  </a:txBody>
                  <a:tcPr marT="91450" marB="91450" marR="1828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 Conduct research on available information surrounding current IRS 1095-B tax form regulations.  Seek legal review through VA resources.</a:t>
                      </a:r>
                      <a:endParaRPr sz="1100" u="none" cap="none" strike="noStrike">
                        <a:solidFill>
                          <a:schemeClr val="dk2"/>
                        </a:solidFill>
                        <a:latin typeface="Source Sans Pro"/>
                        <a:ea typeface="Source Sans Pro"/>
                        <a:cs typeface="Source Sans Pro"/>
                        <a:sym typeface="Source Sans Pro"/>
                      </a:endParaRPr>
                    </a:p>
                  </a:txBody>
                  <a:tcPr marT="91450" marB="91450" marR="182875" marL="24375">
                    <a:lnL cap="flat" cmpd="sng" w="9525">
                      <a:solidFill>
                        <a:srgbClr val="4B5C90">
                          <a:alpha val="0"/>
                        </a:srgbClr>
                      </a:solidFill>
                      <a:prstDash val="solid"/>
                      <a:round/>
                      <a:headEnd len="sm" w="sm" type="none"/>
                      <a:tailEnd len="sm" w="sm" type="none"/>
                    </a:lnL>
                    <a:lnR cap="flat" cmpd="sng" w="9525">
                      <a:solidFill>
                        <a:srgbClr val="4B5C90">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rPr lang="en-US" sz="1100" u="none" cap="none" strike="noStrike">
                          <a:solidFill>
                            <a:schemeClr val="dk2"/>
                          </a:solidFill>
                          <a:latin typeface="Source Sans Pro"/>
                          <a:ea typeface="Source Sans Pro"/>
                          <a:cs typeface="Source Sans Pro"/>
                          <a:sym typeface="Source Sans Pro"/>
                        </a:rPr>
                        <a:t>1/20/22</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lnL cap="flat" cmpd="sng" w="9525">
                      <a:solidFill>
                        <a:srgbClr val="4B5C9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00"/>
                        <a:buFont typeface="Arial"/>
                        <a:buNone/>
                      </a:pPr>
                      <a:r>
                        <a:t/>
                      </a:r>
                      <a:endParaRPr sz="1100" u="none" cap="none" strike="noStrike">
                        <a:solidFill>
                          <a:schemeClr val="dk2"/>
                        </a:solidFill>
                        <a:latin typeface="Source Sans Pro"/>
                        <a:ea typeface="Source Sans Pro"/>
                        <a:cs typeface="Source Sans Pro"/>
                        <a:sym typeface="Source Sans Pro"/>
                      </a:endParaRPr>
                    </a:p>
                  </a:txBody>
                  <a:tcPr marT="91450" marB="91450" marR="24375" marL="24375">
                    <a:lnL cap="flat" cmpd="sng" w="9525">
                      <a:solidFill>
                        <a:srgbClr val="9E9E9E">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t/>
                      </a:r>
                      <a:endParaRPr sz="1050" u="none" cap="none" strike="noStrike">
                        <a:solidFill>
                          <a:schemeClr val="dk2"/>
                        </a:solidFill>
                        <a:latin typeface="Source Sans Pro"/>
                        <a:ea typeface="Source Sans Pro"/>
                        <a:cs typeface="Source Sans Pro"/>
                        <a:sym typeface="Source Sans Pro"/>
                      </a:endParaRPr>
                    </a:p>
                  </a:txBody>
                  <a:tcPr marT="91450" marB="91450" marR="24375" marL="243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chemeClr val="dk2"/>
                        </a:solidFill>
                        <a:latin typeface="Source Sans Pro"/>
                        <a:ea typeface="Source Sans Pro"/>
                        <a:cs typeface="Source Sans Pro"/>
                        <a:sym typeface="Source Sans Pro"/>
                      </a:endParaRPr>
                    </a:p>
                  </a:txBody>
                  <a:tcPr marT="91450" marB="91450" marR="24375" marL="91450">
                    <a:lnL cap="flat" cmpd="sng" w="19050">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2700">
                      <a:solidFill>
                        <a:srgbClr val="C7C7C7"/>
                      </a:solidFill>
                      <a:prstDash val="solid"/>
                      <a:round/>
                      <a:headEnd len="sm" w="sm" type="none"/>
                      <a:tailEnd len="sm" w="sm" type="none"/>
                    </a:lnT>
                    <a:lnB cap="flat" cmpd="sng" w="12700">
                      <a:solidFill>
                        <a:srgbClr val="C7C7C7"/>
                      </a:solidFill>
                      <a:prstDash val="solid"/>
                      <a:round/>
                      <a:headEnd len="sm" w="sm" type="none"/>
                      <a:tailEnd len="sm" w="sm" type="none"/>
                    </a:lnB>
                  </a:tcPr>
                </a:tc>
              </a:tr>
            </a:tbl>
          </a:graphicData>
        </a:graphic>
      </p:graphicFrame>
      <p:grpSp>
        <p:nvGrpSpPr>
          <p:cNvPr id="1081" name="Google Shape;1081;p82"/>
          <p:cNvGrpSpPr/>
          <p:nvPr/>
        </p:nvGrpSpPr>
        <p:grpSpPr>
          <a:xfrm>
            <a:off x="9998602" y="156087"/>
            <a:ext cx="1667936" cy="932550"/>
            <a:chOff x="9998602" y="156087"/>
            <a:chExt cx="1667936" cy="932550"/>
          </a:xfrm>
        </p:grpSpPr>
        <p:grpSp>
          <p:nvGrpSpPr>
            <p:cNvPr id="1082" name="Google Shape;1082;p82"/>
            <p:cNvGrpSpPr/>
            <p:nvPr/>
          </p:nvGrpSpPr>
          <p:grpSpPr>
            <a:xfrm>
              <a:off x="10076737" y="202562"/>
              <a:ext cx="1511666" cy="839600"/>
              <a:chOff x="9969134" y="166067"/>
              <a:chExt cx="1511666" cy="839600"/>
            </a:xfrm>
          </p:grpSpPr>
          <p:sp>
            <p:nvSpPr>
              <p:cNvPr id="1083" name="Google Shape;1083;p82"/>
              <p:cNvSpPr txBox="1"/>
              <p:nvPr/>
            </p:nvSpPr>
            <p:spPr>
              <a:xfrm>
                <a:off x="10410700" y="512742"/>
                <a:ext cx="1070100"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PT Serif"/>
                  <a:buNone/>
                </a:pPr>
                <a:r>
                  <a:rPr b="0" i="0" lang="en-US" sz="1000" u="none" cap="none" strike="noStrike">
                    <a:solidFill>
                      <a:srgbClr val="000000"/>
                    </a:solidFill>
                    <a:latin typeface="PT Serif"/>
                    <a:ea typeface="PT Serif"/>
                    <a:cs typeface="PT Serif"/>
                    <a:sym typeface="PT Serif"/>
                  </a:rPr>
                  <a:t>Some risks / delays</a:t>
                </a:r>
                <a:endParaRPr b="0" i="0" sz="1000" u="none" cap="none" strike="noStrike">
                  <a:solidFill>
                    <a:srgbClr val="000000"/>
                  </a:solidFill>
                  <a:latin typeface="PT Serif"/>
                  <a:ea typeface="PT Serif"/>
                  <a:cs typeface="PT Serif"/>
                  <a:sym typeface="PT Serif"/>
                </a:endParaRPr>
              </a:p>
            </p:txBody>
          </p:sp>
          <p:sp>
            <p:nvSpPr>
              <p:cNvPr id="1084" name="Google Shape;1084;p82"/>
              <p:cNvSpPr txBox="1"/>
              <p:nvPr/>
            </p:nvSpPr>
            <p:spPr>
              <a:xfrm>
                <a:off x="10410700" y="757868"/>
                <a:ext cx="1070100"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PT Serif"/>
                  <a:buNone/>
                </a:pPr>
                <a:r>
                  <a:rPr b="0" i="0" lang="en-US" sz="1000" u="none" cap="none" strike="noStrike">
                    <a:solidFill>
                      <a:srgbClr val="000000"/>
                    </a:solidFill>
                    <a:latin typeface="PT Serif"/>
                    <a:ea typeface="PT Serif"/>
                    <a:cs typeface="PT Serif"/>
                    <a:sym typeface="PT Serif"/>
                  </a:rPr>
                  <a:t>Everything is good</a:t>
                </a:r>
                <a:endParaRPr b="0" i="0" sz="1000" u="none" cap="none" strike="noStrike">
                  <a:solidFill>
                    <a:srgbClr val="000000"/>
                  </a:solidFill>
                  <a:latin typeface="PT Serif"/>
                  <a:ea typeface="PT Serif"/>
                  <a:cs typeface="PT Serif"/>
                  <a:sym typeface="PT Serif"/>
                </a:endParaRPr>
              </a:p>
            </p:txBody>
          </p:sp>
          <p:sp>
            <p:nvSpPr>
              <p:cNvPr id="1085" name="Google Shape;1085;p82"/>
              <p:cNvSpPr txBox="1"/>
              <p:nvPr/>
            </p:nvSpPr>
            <p:spPr>
              <a:xfrm>
                <a:off x="10410700" y="255356"/>
                <a:ext cx="1070100"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PT Serif"/>
                  <a:buNone/>
                </a:pPr>
                <a:r>
                  <a:rPr b="0" i="0" lang="en-US" sz="1000" u="none" cap="none" strike="noStrike">
                    <a:solidFill>
                      <a:srgbClr val="000000"/>
                    </a:solidFill>
                    <a:latin typeface="PT Serif"/>
                    <a:ea typeface="PT Serif"/>
                    <a:cs typeface="PT Serif"/>
                    <a:sym typeface="PT Serif"/>
                  </a:rPr>
                  <a:t>Serious risk</a:t>
                </a:r>
                <a:endParaRPr b="0" i="0" sz="1000" u="none" cap="none" strike="noStrike">
                  <a:solidFill>
                    <a:srgbClr val="000000"/>
                  </a:solidFill>
                  <a:latin typeface="PT Serif"/>
                  <a:ea typeface="PT Serif"/>
                  <a:cs typeface="PT Serif"/>
                  <a:sym typeface="PT Serif"/>
                </a:endParaRPr>
              </a:p>
            </p:txBody>
          </p:sp>
          <p:pic>
            <p:nvPicPr>
              <p:cNvPr id="1086" name="Google Shape;1086;p82"/>
              <p:cNvPicPr preferRelativeResize="0"/>
              <p:nvPr/>
            </p:nvPicPr>
            <p:blipFill rotWithShape="1">
              <a:blip r:embed="rId3">
                <a:alphaModFix/>
              </a:blip>
              <a:srcRect b="0" l="25381" r="22025" t="0"/>
              <a:stretch/>
            </p:blipFill>
            <p:spPr>
              <a:xfrm>
                <a:off x="9969134" y="166067"/>
                <a:ext cx="441567" cy="839600"/>
              </a:xfrm>
              <a:prstGeom prst="rect">
                <a:avLst/>
              </a:prstGeom>
              <a:noFill/>
              <a:ln>
                <a:noFill/>
              </a:ln>
            </p:spPr>
          </p:pic>
        </p:grpSp>
        <p:sp>
          <p:nvSpPr>
            <p:cNvPr id="1087" name="Google Shape;1087;p82"/>
            <p:cNvSpPr/>
            <p:nvPr/>
          </p:nvSpPr>
          <p:spPr>
            <a:xfrm>
              <a:off x="9998602" y="156087"/>
              <a:ext cx="1667936" cy="932550"/>
            </a:xfrm>
            <a:prstGeom prst="rect">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000" u="none" cap="none" strike="noStrike">
                <a:solidFill>
                  <a:srgbClr val="000000"/>
                </a:solidFill>
                <a:latin typeface="PT Serif"/>
                <a:ea typeface="PT Serif"/>
                <a:cs typeface="PT Serif"/>
                <a:sym typeface="PT Serif"/>
              </a:endParaRPr>
            </a:p>
          </p:txBody>
        </p:sp>
      </p:grpSp>
      <p:sp>
        <p:nvSpPr>
          <p:cNvPr id="1088" name="Google Shape;1088;p82"/>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1089" name="Google Shape;1089;p82"/>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cxnSp>
        <p:nvCxnSpPr>
          <p:cNvPr id="1090" name="Google Shape;1090;p82"/>
          <p:cNvCxnSpPr/>
          <p:nvPr/>
        </p:nvCxnSpPr>
        <p:spPr>
          <a:xfrm>
            <a:off x="311792" y="1706461"/>
            <a:ext cx="11353099" cy="20972"/>
          </a:xfrm>
          <a:prstGeom prst="straightConnector1">
            <a:avLst/>
          </a:prstGeom>
          <a:noFill/>
          <a:ln cap="flat" cmpd="sng" w="9525">
            <a:solidFill>
              <a:srgbClr val="002B4F"/>
            </a:solidFill>
            <a:prstDash val="solid"/>
            <a:round/>
            <a:headEnd len="sm" w="sm" type="none"/>
            <a:tailEnd len="sm" w="sm" type="none"/>
          </a:ln>
        </p:spPr>
      </p:cxnSp>
      <p:cxnSp>
        <p:nvCxnSpPr>
          <p:cNvPr id="1091" name="Google Shape;1091;p82"/>
          <p:cNvCxnSpPr/>
          <p:nvPr/>
        </p:nvCxnSpPr>
        <p:spPr>
          <a:xfrm>
            <a:off x="7442433" y="1475764"/>
            <a:ext cx="1265338" cy="6180"/>
          </a:xfrm>
          <a:prstGeom prst="straightConnector1">
            <a:avLst/>
          </a:prstGeom>
          <a:noFill/>
          <a:ln cap="flat" cmpd="sng" w="9525">
            <a:solidFill>
              <a:srgbClr val="002B4F"/>
            </a:solidFill>
            <a:prstDash val="solid"/>
            <a:round/>
            <a:headEnd len="sm" w="sm" type="none"/>
            <a:tailEnd len="sm" w="sm" type="none"/>
          </a:ln>
        </p:spPr>
      </p:cxnSp>
      <p:pic>
        <p:nvPicPr>
          <p:cNvPr id="1092" name="Google Shape;1092;p82"/>
          <p:cNvPicPr preferRelativeResize="0"/>
          <p:nvPr/>
        </p:nvPicPr>
        <p:blipFill rotWithShape="1">
          <a:blip r:embed="rId3">
            <a:alphaModFix/>
          </a:blip>
          <a:srcRect b="34167" l="35833" r="35833" t="37499"/>
          <a:stretch/>
        </p:blipFill>
        <p:spPr>
          <a:xfrm>
            <a:off x="8914537" y="3311189"/>
            <a:ext cx="237877" cy="237892"/>
          </a:xfrm>
          <a:prstGeom prst="rect">
            <a:avLst/>
          </a:prstGeom>
          <a:noFill/>
          <a:ln>
            <a:noFill/>
          </a:ln>
        </p:spPr>
      </p:pic>
      <p:pic>
        <p:nvPicPr>
          <p:cNvPr id="1093" name="Google Shape;1093;p82"/>
          <p:cNvPicPr preferRelativeResize="0"/>
          <p:nvPr/>
        </p:nvPicPr>
        <p:blipFill rotWithShape="1">
          <a:blip r:embed="rId3">
            <a:alphaModFix/>
          </a:blip>
          <a:srcRect b="34167" l="35833" r="35833" t="37499"/>
          <a:stretch/>
        </p:blipFill>
        <p:spPr>
          <a:xfrm>
            <a:off x="8914536" y="2094784"/>
            <a:ext cx="237877" cy="237892"/>
          </a:xfrm>
          <a:prstGeom prst="rect">
            <a:avLst/>
          </a:prstGeom>
          <a:noFill/>
          <a:ln>
            <a:noFill/>
          </a:ln>
        </p:spPr>
      </p:pic>
      <p:pic>
        <p:nvPicPr>
          <p:cNvPr id="1094" name="Google Shape;1094;p82"/>
          <p:cNvPicPr preferRelativeResize="0"/>
          <p:nvPr/>
        </p:nvPicPr>
        <p:blipFill rotWithShape="1">
          <a:blip r:embed="rId3">
            <a:alphaModFix/>
          </a:blip>
          <a:srcRect b="34167" l="35833" r="35833" t="37499"/>
          <a:stretch/>
        </p:blipFill>
        <p:spPr>
          <a:xfrm>
            <a:off x="8914537" y="4947042"/>
            <a:ext cx="237877" cy="237892"/>
          </a:xfrm>
          <a:prstGeom prst="rect">
            <a:avLst/>
          </a:prstGeom>
          <a:noFill/>
          <a:ln>
            <a:noFill/>
          </a:ln>
        </p:spPr>
      </p:pic>
      <p:pic>
        <p:nvPicPr>
          <p:cNvPr id="1095" name="Google Shape;1095;p82"/>
          <p:cNvPicPr preferRelativeResize="0"/>
          <p:nvPr/>
        </p:nvPicPr>
        <p:blipFill rotWithShape="1">
          <a:blip r:embed="rId3">
            <a:alphaModFix/>
          </a:blip>
          <a:srcRect b="34167" l="35833" r="35833" t="37499"/>
          <a:stretch/>
        </p:blipFill>
        <p:spPr>
          <a:xfrm>
            <a:off x="8914536" y="4247959"/>
            <a:ext cx="237877" cy="237892"/>
          </a:xfrm>
          <a:prstGeom prst="rect">
            <a:avLst/>
          </a:prstGeom>
          <a:noFill/>
          <a:ln>
            <a:noFill/>
          </a:ln>
        </p:spPr>
      </p:pic>
      <p:sp>
        <p:nvSpPr>
          <p:cNvPr id="1096" name="Google Shape;1096;p82"/>
          <p:cNvSpPr txBox="1"/>
          <p:nvPr/>
        </p:nvSpPr>
        <p:spPr>
          <a:xfrm>
            <a:off x="190820" y="940013"/>
            <a:ext cx="62330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Submitted as part of the Monthly Report on February 7th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2" name="Shape 372"/>
        <p:cNvGrpSpPr/>
        <p:nvPr/>
      </p:nvGrpSpPr>
      <p:grpSpPr>
        <a:xfrm>
          <a:off x="0" y="0"/>
          <a:ext cx="0" cy="0"/>
          <a:chOff x="0" y="0"/>
          <a:chExt cx="0" cy="0"/>
        </a:xfrm>
      </p:grpSpPr>
      <p:sp>
        <p:nvSpPr>
          <p:cNvPr id="373" name="Google Shape;373;p76"/>
          <p:cNvSpPr txBox="1"/>
          <p:nvPr>
            <p:ph type="title"/>
          </p:nvPr>
        </p:nvSpPr>
        <p:spPr>
          <a:xfrm>
            <a:off x="325512" y="850399"/>
            <a:ext cx="4241800" cy="3687033"/>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600"/>
              </a:spcBef>
              <a:spcAft>
                <a:spcPts val="0"/>
              </a:spcAft>
              <a:buSzPct val="111111"/>
              <a:buNone/>
            </a:pPr>
            <a:r>
              <a:rPr lang="en-US">
                <a:solidFill>
                  <a:srgbClr val="202120"/>
                </a:solidFill>
              </a:rPr>
              <a:t>At the end of each sprint on Tuesdays, the team will run sprint reviews to showcase the sprint’s work for approval.</a:t>
            </a:r>
            <a:br>
              <a:rPr lang="en-US">
                <a:solidFill>
                  <a:srgbClr val="202120"/>
                </a:solidFill>
              </a:rPr>
            </a:br>
            <a:r>
              <a:rPr lang="en-US">
                <a:solidFill>
                  <a:srgbClr val="202120"/>
                </a:solidFill>
              </a:rPr>
              <a:t>The purpose of this meeting is:</a:t>
            </a:r>
            <a:endParaRPr/>
          </a:p>
        </p:txBody>
      </p:sp>
      <p:sp>
        <p:nvSpPr>
          <p:cNvPr id="374" name="Google Shape;374;p76"/>
          <p:cNvSpPr txBox="1"/>
          <p:nvPr>
            <p:ph idx="2" type="body"/>
          </p:nvPr>
        </p:nvSpPr>
        <p:spPr>
          <a:xfrm>
            <a:off x="392808" y="486053"/>
            <a:ext cx="4824457" cy="525401"/>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000"/>
              </a:spcBef>
              <a:spcAft>
                <a:spcPts val="0"/>
              </a:spcAft>
              <a:buSzPts val="1400"/>
              <a:buNone/>
            </a:pPr>
            <a:r>
              <a:rPr lang="en-US">
                <a:solidFill>
                  <a:srgbClr val="565956"/>
                </a:solidFill>
              </a:rPr>
              <a:t>WELCOME TO THE SPRINT 1 DEMO</a:t>
            </a:r>
            <a:endParaRPr/>
          </a:p>
        </p:txBody>
      </p:sp>
      <p:sp>
        <p:nvSpPr>
          <p:cNvPr id="375" name="Google Shape;375;p76"/>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grpSp>
        <p:nvGrpSpPr>
          <p:cNvPr id="376" name="Google Shape;376;p76"/>
          <p:cNvGrpSpPr/>
          <p:nvPr/>
        </p:nvGrpSpPr>
        <p:grpSpPr>
          <a:xfrm>
            <a:off x="5219700" y="0"/>
            <a:ext cx="6972300" cy="6858000"/>
            <a:chOff x="5219700" y="0"/>
            <a:chExt cx="6972300" cy="6858000"/>
          </a:xfrm>
        </p:grpSpPr>
        <p:sp>
          <p:nvSpPr>
            <p:cNvPr id="377" name="Google Shape;377;p76"/>
            <p:cNvSpPr/>
            <p:nvPr/>
          </p:nvSpPr>
          <p:spPr>
            <a:xfrm>
              <a:off x="5219700" y="2286000"/>
              <a:ext cx="6972300" cy="2228850"/>
            </a:xfrm>
            <a:prstGeom prst="rect">
              <a:avLst/>
            </a:prstGeom>
            <a:solidFill>
              <a:srgbClr val="B9CC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B9CCE2"/>
                </a:solidFill>
                <a:latin typeface="Arial"/>
                <a:ea typeface="Arial"/>
                <a:cs typeface="Arial"/>
                <a:sym typeface="Arial"/>
              </a:endParaRPr>
            </a:p>
          </p:txBody>
        </p:sp>
        <p:grpSp>
          <p:nvGrpSpPr>
            <p:cNvPr id="378" name="Google Shape;378;p76"/>
            <p:cNvGrpSpPr/>
            <p:nvPr/>
          </p:nvGrpSpPr>
          <p:grpSpPr>
            <a:xfrm>
              <a:off x="5219700" y="0"/>
              <a:ext cx="6972300" cy="6858000"/>
              <a:chOff x="5219700" y="0"/>
              <a:chExt cx="6972300" cy="6654800"/>
            </a:xfrm>
          </p:grpSpPr>
          <p:sp>
            <p:nvSpPr>
              <p:cNvPr id="379" name="Google Shape;379;p76"/>
              <p:cNvSpPr/>
              <p:nvPr/>
            </p:nvSpPr>
            <p:spPr>
              <a:xfrm>
                <a:off x="5219700" y="4382818"/>
                <a:ext cx="6972300" cy="2271982"/>
              </a:xfrm>
              <a:prstGeom prst="rect">
                <a:avLst/>
              </a:prstGeom>
              <a:solidFill>
                <a:srgbClr val="88A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B9CCE2"/>
                  </a:solidFill>
                  <a:latin typeface="Arial"/>
                  <a:ea typeface="Arial"/>
                  <a:cs typeface="Arial"/>
                  <a:sym typeface="Arial"/>
                </a:endParaRPr>
              </a:p>
            </p:txBody>
          </p:sp>
          <p:sp>
            <p:nvSpPr>
              <p:cNvPr id="380" name="Google Shape;380;p76"/>
              <p:cNvSpPr/>
              <p:nvPr/>
            </p:nvSpPr>
            <p:spPr>
              <a:xfrm>
                <a:off x="5219700" y="0"/>
                <a:ext cx="6972300" cy="222885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B9CCE2"/>
                  </a:solidFill>
                  <a:latin typeface="Arial"/>
                  <a:ea typeface="Arial"/>
                  <a:cs typeface="Arial"/>
                  <a:sym typeface="Arial"/>
                </a:endParaRPr>
              </a:p>
            </p:txBody>
          </p:sp>
        </p:grpSp>
      </p:grpSp>
      <p:grpSp>
        <p:nvGrpSpPr>
          <p:cNvPr id="381" name="Google Shape;381;p76"/>
          <p:cNvGrpSpPr/>
          <p:nvPr/>
        </p:nvGrpSpPr>
        <p:grpSpPr>
          <a:xfrm>
            <a:off x="6004206" y="776891"/>
            <a:ext cx="4105095" cy="1335945"/>
            <a:chOff x="409856" y="3824891"/>
            <a:chExt cx="4105095" cy="1335945"/>
          </a:xfrm>
        </p:grpSpPr>
        <p:sp>
          <p:nvSpPr>
            <p:cNvPr id="382" name="Google Shape;382;p76"/>
            <p:cNvSpPr txBox="1"/>
            <p:nvPr/>
          </p:nvSpPr>
          <p:spPr>
            <a:xfrm>
              <a:off x="409856" y="3859645"/>
              <a:ext cx="404166" cy="535464"/>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303A46"/>
                </a:buClr>
                <a:buSzPts val="4800"/>
                <a:buFont typeface="PT Serif"/>
                <a:buNone/>
              </a:pPr>
              <a:r>
                <a:rPr b="1" i="0" lang="en-US" sz="4400" u="none" cap="none" strike="noStrike">
                  <a:solidFill>
                    <a:schemeClr val="dk2"/>
                  </a:solidFill>
                  <a:latin typeface="PT Serif"/>
                  <a:ea typeface="PT Serif"/>
                  <a:cs typeface="PT Serif"/>
                  <a:sym typeface="PT Serif"/>
                </a:rPr>
                <a:t>1</a:t>
              </a:r>
              <a:endParaRPr b="0" i="0" sz="4400" u="none" cap="none" strike="noStrike">
                <a:solidFill>
                  <a:srgbClr val="000000"/>
                </a:solidFill>
                <a:latin typeface="Arial"/>
                <a:ea typeface="Arial"/>
                <a:cs typeface="Arial"/>
                <a:sym typeface="Arial"/>
              </a:endParaRPr>
            </a:p>
          </p:txBody>
        </p:sp>
        <p:sp>
          <p:nvSpPr>
            <p:cNvPr id="383" name="Google Shape;383;p76"/>
            <p:cNvSpPr txBox="1"/>
            <p:nvPr/>
          </p:nvSpPr>
          <p:spPr>
            <a:xfrm>
              <a:off x="1011985" y="3824891"/>
              <a:ext cx="3502966" cy="133594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2"/>
                </a:buClr>
                <a:buSzPts val="2400"/>
                <a:buFont typeface="PT Serif"/>
                <a:buNone/>
              </a:pPr>
              <a:r>
                <a:rPr b="0" i="0" lang="en-US" sz="2000" u="none" cap="none" strike="noStrike">
                  <a:solidFill>
                    <a:schemeClr val="dk2"/>
                  </a:solidFill>
                  <a:latin typeface="PT Serif"/>
                  <a:ea typeface="PT Serif"/>
                  <a:cs typeface="PT Serif"/>
                  <a:sym typeface="PT Serif"/>
                </a:rPr>
                <a:t>To demo the accomplishments or functionality that was built over the past sprint</a:t>
              </a:r>
              <a:endParaRPr b="0" i="0" sz="2000" u="none" cap="none" strike="noStrike">
                <a:solidFill>
                  <a:srgbClr val="000000"/>
                </a:solidFill>
                <a:latin typeface="Arial"/>
                <a:ea typeface="Arial"/>
                <a:cs typeface="Arial"/>
                <a:sym typeface="Arial"/>
              </a:endParaRPr>
            </a:p>
          </p:txBody>
        </p:sp>
      </p:grpSp>
      <p:pic>
        <p:nvPicPr>
          <p:cNvPr descr="A picture containing icon&#10;&#10;Description automatically generated" id="384" name="Google Shape;384;p76"/>
          <p:cNvPicPr preferRelativeResize="0"/>
          <p:nvPr/>
        </p:nvPicPr>
        <p:blipFill rotWithShape="1">
          <a:blip r:embed="rId3">
            <a:alphaModFix/>
          </a:blip>
          <a:srcRect b="0" l="0" r="0" t="0"/>
          <a:stretch/>
        </p:blipFill>
        <p:spPr>
          <a:xfrm>
            <a:off x="10350900" y="3014524"/>
            <a:ext cx="1023366" cy="967026"/>
          </a:xfrm>
          <a:prstGeom prst="rect">
            <a:avLst/>
          </a:prstGeom>
          <a:noFill/>
          <a:ln>
            <a:noFill/>
          </a:ln>
        </p:spPr>
      </p:pic>
      <p:pic>
        <p:nvPicPr>
          <p:cNvPr descr="Icon&#10;&#10;Description automatically generated" id="385" name="Google Shape;385;p76"/>
          <p:cNvPicPr preferRelativeResize="0"/>
          <p:nvPr/>
        </p:nvPicPr>
        <p:blipFill rotWithShape="1">
          <a:blip r:embed="rId4">
            <a:alphaModFix/>
          </a:blip>
          <a:srcRect b="0" l="0" r="0" t="0"/>
          <a:stretch/>
        </p:blipFill>
        <p:spPr>
          <a:xfrm>
            <a:off x="10495368" y="5224437"/>
            <a:ext cx="850016" cy="833846"/>
          </a:xfrm>
          <a:prstGeom prst="rect">
            <a:avLst/>
          </a:prstGeom>
          <a:noFill/>
          <a:ln>
            <a:noFill/>
          </a:ln>
        </p:spPr>
      </p:pic>
      <p:pic>
        <p:nvPicPr>
          <p:cNvPr descr="A picture containing text, watch&#10;&#10;Description automatically generated" id="386" name="Google Shape;386;p76"/>
          <p:cNvPicPr preferRelativeResize="0"/>
          <p:nvPr/>
        </p:nvPicPr>
        <p:blipFill rotWithShape="1">
          <a:blip r:embed="rId5">
            <a:alphaModFix/>
          </a:blip>
          <a:srcRect b="0" l="0" r="0" t="0"/>
          <a:stretch/>
        </p:blipFill>
        <p:spPr>
          <a:xfrm>
            <a:off x="10352439" y="664139"/>
            <a:ext cx="964943" cy="947280"/>
          </a:xfrm>
          <a:prstGeom prst="rect">
            <a:avLst/>
          </a:prstGeom>
          <a:noFill/>
          <a:ln>
            <a:noFill/>
          </a:ln>
        </p:spPr>
      </p:pic>
      <p:grpSp>
        <p:nvGrpSpPr>
          <p:cNvPr id="387" name="Google Shape;387;p76"/>
          <p:cNvGrpSpPr/>
          <p:nvPr/>
        </p:nvGrpSpPr>
        <p:grpSpPr>
          <a:xfrm>
            <a:off x="6004206" y="3170841"/>
            <a:ext cx="3875559" cy="1077547"/>
            <a:chOff x="4391305" y="3812191"/>
            <a:chExt cx="3875559" cy="1077547"/>
          </a:xfrm>
        </p:grpSpPr>
        <p:sp>
          <p:nvSpPr>
            <p:cNvPr id="388" name="Google Shape;388;p76"/>
            <p:cNvSpPr txBox="1"/>
            <p:nvPr/>
          </p:nvSpPr>
          <p:spPr>
            <a:xfrm>
              <a:off x="4986148" y="3812191"/>
              <a:ext cx="3280716" cy="107754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2"/>
                </a:buClr>
                <a:buSzPts val="2400"/>
                <a:buFont typeface="PT Serif"/>
                <a:buNone/>
              </a:pPr>
              <a:r>
                <a:rPr b="0" i="0" lang="en-US" sz="2000" u="none" cap="none" strike="noStrike">
                  <a:solidFill>
                    <a:schemeClr val="dk2"/>
                  </a:solidFill>
                  <a:latin typeface="PT Serif"/>
                  <a:ea typeface="PT Serif"/>
                  <a:cs typeface="PT Serif"/>
                  <a:sym typeface="PT Serif"/>
                </a:rPr>
                <a:t>To get feedback and insights early and often</a:t>
              </a:r>
              <a:endParaRPr b="0" i="0" sz="2000" u="none" cap="none" strike="noStrike">
                <a:solidFill>
                  <a:srgbClr val="000000"/>
                </a:solidFill>
                <a:latin typeface="Arial"/>
                <a:ea typeface="Arial"/>
                <a:cs typeface="Arial"/>
                <a:sym typeface="Arial"/>
              </a:endParaRPr>
            </a:p>
          </p:txBody>
        </p:sp>
        <p:sp>
          <p:nvSpPr>
            <p:cNvPr id="389" name="Google Shape;389;p76"/>
            <p:cNvSpPr txBox="1"/>
            <p:nvPr/>
          </p:nvSpPr>
          <p:spPr>
            <a:xfrm>
              <a:off x="4391305" y="3853294"/>
              <a:ext cx="404166" cy="535464"/>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303A46"/>
                </a:buClr>
                <a:buSzPts val="4800"/>
                <a:buFont typeface="PT Serif"/>
                <a:buNone/>
              </a:pPr>
              <a:r>
                <a:rPr b="1" i="0" lang="en-US" sz="4400" u="none" cap="none" strike="noStrike">
                  <a:solidFill>
                    <a:schemeClr val="dk2"/>
                  </a:solidFill>
                  <a:latin typeface="PT Serif"/>
                  <a:ea typeface="PT Serif"/>
                  <a:cs typeface="PT Serif"/>
                  <a:sym typeface="PT Serif"/>
                </a:rPr>
                <a:t>2</a:t>
              </a:r>
              <a:endParaRPr b="0" i="0" sz="4400" u="none" cap="none" strike="noStrike">
                <a:solidFill>
                  <a:srgbClr val="000000"/>
                </a:solidFill>
                <a:latin typeface="Arial"/>
                <a:ea typeface="Arial"/>
                <a:cs typeface="Arial"/>
                <a:sym typeface="Arial"/>
              </a:endParaRPr>
            </a:p>
          </p:txBody>
        </p:sp>
      </p:grpSp>
      <p:grpSp>
        <p:nvGrpSpPr>
          <p:cNvPr id="390" name="Google Shape;390;p76"/>
          <p:cNvGrpSpPr/>
          <p:nvPr/>
        </p:nvGrpSpPr>
        <p:grpSpPr>
          <a:xfrm>
            <a:off x="6004206" y="5221891"/>
            <a:ext cx="3757708" cy="1428996"/>
            <a:chOff x="8588654" y="3774091"/>
            <a:chExt cx="3757708" cy="1428996"/>
          </a:xfrm>
        </p:grpSpPr>
        <p:sp>
          <p:nvSpPr>
            <p:cNvPr id="391" name="Google Shape;391;p76"/>
            <p:cNvSpPr txBox="1"/>
            <p:nvPr/>
          </p:nvSpPr>
          <p:spPr>
            <a:xfrm>
              <a:off x="9179946" y="3774091"/>
              <a:ext cx="3166416" cy="1428996"/>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2"/>
                </a:buClr>
                <a:buSzPts val="2400"/>
                <a:buFont typeface="PT Serif"/>
                <a:buNone/>
              </a:pPr>
              <a:r>
                <a:rPr b="0" i="0" lang="en-US" sz="2000" u="none" cap="none" strike="noStrike">
                  <a:solidFill>
                    <a:srgbClr val="202120"/>
                  </a:solidFill>
                  <a:latin typeface="PT Serif"/>
                  <a:ea typeface="PT Serif"/>
                  <a:cs typeface="PT Serif"/>
                  <a:sym typeface="PT Serif"/>
                </a:rPr>
                <a:t>To create transparency for anyone interested on the product and progress</a:t>
              </a:r>
              <a:endParaRPr b="0" i="0" sz="2000" u="none" cap="none" strike="noStrike">
                <a:solidFill>
                  <a:srgbClr val="202120"/>
                </a:solidFill>
                <a:latin typeface="Arial"/>
                <a:ea typeface="Arial"/>
                <a:cs typeface="Arial"/>
                <a:sym typeface="Arial"/>
              </a:endParaRPr>
            </a:p>
          </p:txBody>
        </p:sp>
        <p:sp>
          <p:nvSpPr>
            <p:cNvPr id="392" name="Google Shape;392;p76"/>
            <p:cNvSpPr txBox="1"/>
            <p:nvPr/>
          </p:nvSpPr>
          <p:spPr>
            <a:xfrm>
              <a:off x="8588654" y="3815193"/>
              <a:ext cx="404166" cy="535464"/>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303A46"/>
                </a:buClr>
                <a:buSzPts val="4800"/>
                <a:buFont typeface="PT Serif"/>
                <a:buNone/>
              </a:pPr>
              <a:r>
                <a:rPr b="1" i="0" lang="en-US" sz="4400" u="none" cap="none" strike="noStrike">
                  <a:solidFill>
                    <a:srgbClr val="202120"/>
                  </a:solidFill>
                  <a:latin typeface="PT Serif"/>
                  <a:ea typeface="PT Serif"/>
                  <a:cs typeface="PT Serif"/>
                  <a:sym typeface="PT Serif"/>
                </a:rPr>
                <a:t>3</a:t>
              </a:r>
              <a:endParaRPr b="0" i="0" sz="4400" u="none" cap="none" strike="noStrike">
                <a:solidFill>
                  <a:srgbClr val="202120"/>
                </a:solidFill>
                <a:latin typeface="Arial"/>
                <a:ea typeface="Arial"/>
                <a:cs typeface="Arial"/>
                <a:sym typeface="Arial"/>
              </a:endParaRPr>
            </a:p>
          </p:txBody>
        </p:sp>
      </p:grpSp>
      <p:sp>
        <p:nvSpPr>
          <p:cNvPr id="393" name="Google Shape;393;p76"/>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565956"/>
                </a:solidFill>
                <a:latin typeface="Source Sans Pro"/>
                <a:ea typeface="Source Sans Pro"/>
                <a:cs typeface="Source Sans Pro"/>
                <a:sym typeface="Source Sans Pro"/>
              </a:rPr>
              <a:t>‹#›</a:t>
            </a:fld>
            <a:endParaRPr b="0" i="0" sz="1200" u="none" cap="none" strike="noStrike">
              <a:solidFill>
                <a:srgbClr val="565956"/>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cxnSp>
        <p:nvCxnSpPr>
          <p:cNvPr id="398" name="Google Shape;398;p4"/>
          <p:cNvCxnSpPr/>
          <p:nvPr/>
        </p:nvCxnSpPr>
        <p:spPr>
          <a:xfrm>
            <a:off x="1244600" y="2495550"/>
            <a:ext cx="3581400" cy="0"/>
          </a:xfrm>
          <a:prstGeom prst="straightConnector1">
            <a:avLst/>
          </a:prstGeom>
          <a:noFill/>
          <a:ln cap="flat" cmpd="sng" w="9525">
            <a:solidFill>
              <a:srgbClr val="232B34"/>
            </a:solidFill>
            <a:prstDash val="solid"/>
            <a:round/>
            <a:headEnd len="sm" w="sm" type="none"/>
            <a:tailEnd len="sm" w="sm" type="none"/>
          </a:ln>
        </p:spPr>
      </p:cxnSp>
      <p:cxnSp>
        <p:nvCxnSpPr>
          <p:cNvPr id="399" name="Google Shape;399;p4"/>
          <p:cNvCxnSpPr/>
          <p:nvPr/>
        </p:nvCxnSpPr>
        <p:spPr>
          <a:xfrm>
            <a:off x="4889500" y="2495550"/>
            <a:ext cx="6775450" cy="6350"/>
          </a:xfrm>
          <a:prstGeom prst="straightConnector1">
            <a:avLst/>
          </a:prstGeom>
          <a:noFill/>
          <a:ln cap="flat" cmpd="sng" w="9525">
            <a:solidFill>
              <a:srgbClr val="232B34"/>
            </a:solidFill>
            <a:prstDash val="solid"/>
            <a:round/>
            <a:headEnd len="sm" w="sm" type="none"/>
            <a:tailEnd len="sm" w="sm" type="none"/>
          </a:ln>
        </p:spPr>
      </p:cxnSp>
      <p:sp>
        <p:nvSpPr>
          <p:cNvPr id="400" name="Google Shape;400;p4"/>
          <p:cNvSpPr txBox="1"/>
          <p:nvPr>
            <p:ph type="title"/>
          </p:nvPr>
        </p:nvSpPr>
        <p:spPr>
          <a:xfrm>
            <a:off x="312738" y="373063"/>
            <a:ext cx="11353800" cy="498598"/>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3600"/>
              <a:buFont typeface="PT Serif"/>
              <a:buNone/>
            </a:pPr>
            <a:r>
              <a:rPr lang="en-US"/>
              <a:t>Roadmap Overview</a:t>
            </a:r>
            <a:endParaRPr/>
          </a:p>
        </p:txBody>
      </p:sp>
      <p:sp>
        <p:nvSpPr>
          <p:cNvPr id="401" name="Google Shape;401;p4"/>
          <p:cNvSpPr txBox="1"/>
          <p:nvPr/>
        </p:nvSpPr>
        <p:spPr>
          <a:xfrm>
            <a:off x="1248521" y="2838067"/>
            <a:ext cx="357592" cy="233842"/>
          </a:xfrm>
          <a:prstGeom prst="rect">
            <a:avLst/>
          </a:prstGeom>
          <a:solidFill>
            <a:srgbClr val="CED5E0"/>
          </a:solidFill>
          <a:ln cap="flat" cmpd="sng" w="9525">
            <a:solidFill>
              <a:schemeClr val="lt2"/>
            </a:solidFill>
            <a:prstDash val="solid"/>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0</a:t>
            </a:r>
            <a:endParaRPr b="0" i="0" sz="1200" u="none" cap="none" strike="noStrike">
              <a:solidFill>
                <a:schemeClr val="dk2"/>
              </a:solidFill>
              <a:latin typeface="Source Sans Pro"/>
              <a:ea typeface="Source Sans Pro"/>
              <a:cs typeface="Source Sans Pro"/>
              <a:sym typeface="Source Sans Pro"/>
            </a:endParaRPr>
          </a:p>
        </p:txBody>
      </p:sp>
      <p:sp>
        <p:nvSpPr>
          <p:cNvPr id="402" name="Google Shape;402;p4"/>
          <p:cNvSpPr txBox="1"/>
          <p:nvPr/>
        </p:nvSpPr>
        <p:spPr>
          <a:xfrm>
            <a:off x="1650938" y="2838067"/>
            <a:ext cx="357592" cy="233842"/>
          </a:xfrm>
          <a:prstGeom prst="rect">
            <a:avLst/>
          </a:prstGeom>
          <a:solidFill>
            <a:srgbClr val="CED5E0"/>
          </a:solidFill>
          <a:ln cap="flat" cmpd="sng" w="9525">
            <a:solidFill>
              <a:schemeClr val="lt2"/>
            </a:solidFill>
            <a:prstDash val="solid"/>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a:t>
            </a:r>
            <a:endParaRPr b="0" i="0" sz="1200" u="none" cap="none" strike="noStrike">
              <a:solidFill>
                <a:schemeClr val="dk2"/>
              </a:solidFill>
              <a:latin typeface="Source Sans Pro"/>
              <a:ea typeface="Source Sans Pro"/>
              <a:cs typeface="Source Sans Pro"/>
              <a:sym typeface="Source Sans Pro"/>
            </a:endParaRPr>
          </a:p>
        </p:txBody>
      </p:sp>
      <p:sp>
        <p:nvSpPr>
          <p:cNvPr id="403" name="Google Shape;403;p4"/>
          <p:cNvSpPr txBox="1"/>
          <p:nvPr/>
        </p:nvSpPr>
        <p:spPr>
          <a:xfrm>
            <a:off x="2053355" y="2838067"/>
            <a:ext cx="357592" cy="233842"/>
          </a:xfrm>
          <a:prstGeom prst="rect">
            <a:avLst/>
          </a:prstGeom>
          <a:solidFill>
            <a:srgbClr val="CED5E0"/>
          </a:solidFill>
          <a:ln cap="flat" cmpd="sng" w="9525">
            <a:solidFill>
              <a:schemeClr val="lt2"/>
            </a:solidFill>
            <a:prstDash val="solid"/>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2</a:t>
            </a:r>
            <a:endParaRPr b="0" i="0" sz="1200" u="none" cap="none" strike="noStrike">
              <a:solidFill>
                <a:schemeClr val="dk2"/>
              </a:solidFill>
              <a:latin typeface="Source Sans Pro"/>
              <a:ea typeface="Source Sans Pro"/>
              <a:cs typeface="Source Sans Pro"/>
              <a:sym typeface="Source Sans Pro"/>
            </a:endParaRPr>
          </a:p>
        </p:txBody>
      </p:sp>
      <p:sp>
        <p:nvSpPr>
          <p:cNvPr id="404" name="Google Shape;404;p4"/>
          <p:cNvSpPr txBox="1"/>
          <p:nvPr/>
        </p:nvSpPr>
        <p:spPr>
          <a:xfrm>
            <a:off x="2455772" y="2838067"/>
            <a:ext cx="357592" cy="233842"/>
          </a:xfrm>
          <a:prstGeom prst="rect">
            <a:avLst/>
          </a:prstGeom>
          <a:solidFill>
            <a:srgbClr val="CED5E0"/>
          </a:solidFill>
          <a:ln cap="flat" cmpd="sng" w="9525">
            <a:solidFill>
              <a:schemeClr val="lt2"/>
            </a:solidFill>
            <a:prstDash val="solid"/>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3</a:t>
            </a:r>
            <a:endParaRPr b="0" i="0" sz="1200" u="none" cap="none" strike="noStrike">
              <a:solidFill>
                <a:schemeClr val="dk2"/>
              </a:solidFill>
              <a:latin typeface="Source Sans Pro"/>
              <a:ea typeface="Source Sans Pro"/>
              <a:cs typeface="Source Sans Pro"/>
              <a:sym typeface="Source Sans Pro"/>
            </a:endParaRPr>
          </a:p>
        </p:txBody>
      </p:sp>
      <p:sp>
        <p:nvSpPr>
          <p:cNvPr id="405" name="Google Shape;405;p4"/>
          <p:cNvSpPr txBox="1"/>
          <p:nvPr/>
        </p:nvSpPr>
        <p:spPr>
          <a:xfrm>
            <a:off x="2858189" y="2838067"/>
            <a:ext cx="357592" cy="233842"/>
          </a:xfrm>
          <a:prstGeom prst="rect">
            <a:avLst/>
          </a:prstGeom>
          <a:solidFill>
            <a:srgbClr val="CED5E0"/>
          </a:solidFill>
          <a:ln cap="flat" cmpd="sng" w="9525">
            <a:solidFill>
              <a:schemeClr val="lt2"/>
            </a:solidFill>
            <a:prstDash val="solid"/>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4</a:t>
            </a:r>
            <a:endParaRPr b="0" i="0" sz="1200" u="none" cap="none" strike="noStrike">
              <a:solidFill>
                <a:schemeClr val="dk2"/>
              </a:solidFill>
              <a:latin typeface="Source Sans Pro"/>
              <a:ea typeface="Source Sans Pro"/>
              <a:cs typeface="Source Sans Pro"/>
              <a:sym typeface="Source Sans Pro"/>
            </a:endParaRPr>
          </a:p>
        </p:txBody>
      </p:sp>
      <p:sp>
        <p:nvSpPr>
          <p:cNvPr id="406" name="Google Shape;406;p4"/>
          <p:cNvSpPr txBox="1"/>
          <p:nvPr/>
        </p:nvSpPr>
        <p:spPr>
          <a:xfrm>
            <a:off x="3260606" y="2838067"/>
            <a:ext cx="357592" cy="233842"/>
          </a:xfrm>
          <a:prstGeom prst="rect">
            <a:avLst/>
          </a:prstGeom>
          <a:solidFill>
            <a:srgbClr val="CED5E0"/>
          </a:solidFill>
          <a:ln cap="flat" cmpd="sng" w="9525">
            <a:solidFill>
              <a:schemeClr val="lt2"/>
            </a:solidFill>
            <a:prstDash val="solid"/>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5</a:t>
            </a:r>
            <a:endParaRPr b="0" i="0" sz="1200" u="none" cap="none" strike="noStrike">
              <a:solidFill>
                <a:schemeClr val="dk2"/>
              </a:solidFill>
              <a:latin typeface="Source Sans Pro"/>
              <a:ea typeface="Source Sans Pro"/>
              <a:cs typeface="Source Sans Pro"/>
              <a:sym typeface="Source Sans Pro"/>
            </a:endParaRPr>
          </a:p>
        </p:txBody>
      </p:sp>
      <p:sp>
        <p:nvSpPr>
          <p:cNvPr id="407" name="Google Shape;407;p4"/>
          <p:cNvSpPr txBox="1"/>
          <p:nvPr/>
        </p:nvSpPr>
        <p:spPr>
          <a:xfrm>
            <a:off x="3663023" y="2838067"/>
            <a:ext cx="357592" cy="233842"/>
          </a:xfrm>
          <a:prstGeom prst="rect">
            <a:avLst/>
          </a:prstGeom>
          <a:solidFill>
            <a:srgbClr val="CED5E0"/>
          </a:solidFill>
          <a:ln cap="flat" cmpd="sng" w="9525">
            <a:solidFill>
              <a:schemeClr val="lt2"/>
            </a:solidFill>
            <a:prstDash val="solid"/>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6</a:t>
            </a:r>
            <a:endParaRPr b="0" i="0" sz="1200" u="none" cap="none" strike="noStrike">
              <a:solidFill>
                <a:schemeClr val="dk2"/>
              </a:solidFill>
              <a:latin typeface="Source Sans Pro"/>
              <a:ea typeface="Source Sans Pro"/>
              <a:cs typeface="Source Sans Pro"/>
              <a:sym typeface="Source Sans Pro"/>
            </a:endParaRPr>
          </a:p>
        </p:txBody>
      </p:sp>
      <p:sp>
        <p:nvSpPr>
          <p:cNvPr id="408" name="Google Shape;408;p4"/>
          <p:cNvSpPr txBox="1"/>
          <p:nvPr/>
        </p:nvSpPr>
        <p:spPr>
          <a:xfrm>
            <a:off x="4065440" y="2838067"/>
            <a:ext cx="357592" cy="233842"/>
          </a:xfrm>
          <a:prstGeom prst="rect">
            <a:avLst/>
          </a:prstGeom>
          <a:solidFill>
            <a:srgbClr val="CED5E0"/>
          </a:solidFill>
          <a:ln cap="flat" cmpd="sng" w="9525">
            <a:solidFill>
              <a:schemeClr val="lt2"/>
            </a:solidFill>
            <a:prstDash val="solid"/>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7</a:t>
            </a:r>
            <a:endParaRPr b="0" i="0" sz="1200" u="none" cap="none" strike="noStrike">
              <a:solidFill>
                <a:schemeClr val="dk2"/>
              </a:solidFill>
              <a:latin typeface="Source Sans Pro"/>
              <a:ea typeface="Source Sans Pro"/>
              <a:cs typeface="Source Sans Pro"/>
              <a:sym typeface="Source Sans Pro"/>
            </a:endParaRPr>
          </a:p>
        </p:txBody>
      </p:sp>
      <p:sp>
        <p:nvSpPr>
          <p:cNvPr id="409" name="Google Shape;409;p4"/>
          <p:cNvSpPr txBox="1"/>
          <p:nvPr/>
        </p:nvSpPr>
        <p:spPr>
          <a:xfrm>
            <a:off x="1246168" y="3318148"/>
            <a:ext cx="709686" cy="233842"/>
          </a:xfrm>
          <a:prstGeom prst="rect">
            <a:avLst/>
          </a:prstGeom>
          <a:solidFill>
            <a:schemeClr val="accent1"/>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Sep</a:t>
            </a:r>
            <a:endParaRPr b="0" i="0" sz="1200" u="none" cap="none" strike="noStrike">
              <a:solidFill>
                <a:schemeClr val="lt1"/>
              </a:solidFill>
              <a:latin typeface="Source Sans Pro"/>
              <a:ea typeface="Source Sans Pro"/>
              <a:cs typeface="Source Sans Pro"/>
              <a:sym typeface="Source Sans Pro"/>
            </a:endParaRPr>
          </a:p>
        </p:txBody>
      </p:sp>
      <p:sp>
        <p:nvSpPr>
          <p:cNvPr id="410" name="Google Shape;410;p4"/>
          <p:cNvSpPr txBox="1"/>
          <p:nvPr/>
        </p:nvSpPr>
        <p:spPr>
          <a:xfrm>
            <a:off x="1983389" y="3311798"/>
            <a:ext cx="950564" cy="233842"/>
          </a:xfrm>
          <a:prstGeom prst="rect">
            <a:avLst/>
          </a:prstGeom>
          <a:solidFill>
            <a:schemeClr val="accent1"/>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Oct</a:t>
            </a:r>
            <a:endParaRPr b="0" i="0" sz="1200" u="none" cap="none" strike="noStrike">
              <a:solidFill>
                <a:schemeClr val="lt1"/>
              </a:solidFill>
              <a:latin typeface="Source Sans Pro"/>
              <a:ea typeface="Source Sans Pro"/>
              <a:cs typeface="Source Sans Pro"/>
              <a:sym typeface="Source Sans Pro"/>
            </a:endParaRPr>
          </a:p>
        </p:txBody>
      </p:sp>
      <p:sp>
        <p:nvSpPr>
          <p:cNvPr id="411" name="Google Shape;411;p4"/>
          <p:cNvSpPr txBox="1"/>
          <p:nvPr/>
        </p:nvSpPr>
        <p:spPr>
          <a:xfrm>
            <a:off x="2961489" y="3311798"/>
            <a:ext cx="674234" cy="233842"/>
          </a:xfrm>
          <a:prstGeom prst="rect">
            <a:avLst/>
          </a:prstGeom>
          <a:solidFill>
            <a:schemeClr val="accent1"/>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Nov</a:t>
            </a:r>
            <a:endParaRPr b="0" i="0" sz="1200" u="none" cap="none" strike="noStrike">
              <a:solidFill>
                <a:schemeClr val="lt1"/>
              </a:solidFill>
              <a:latin typeface="Source Sans Pro"/>
              <a:ea typeface="Source Sans Pro"/>
              <a:cs typeface="Source Sans Pro"/>
              <a:sym typeface="Source Sans Pro"/>
            </a:endParaRPr>
          </a:p>
        </p:txBody>
      </p:sp>
      <p:sp>
        <p:nvSpPr>
          <p:cNvPr id="412" name="Google Shape;412;p4"/>
          <p:cNvSpPr txBox="1"/>
          <p:nvPr/>
        </p:nvSpPr>
        <p:spPr>
          <a:xfrm>
            <a:off x="3663258" y="3311798"/>
            <a:ext cx="872471" cy="233842"/>
          </a:xfrm>
          <a:prstGeom prst="rect">
            <a:avLst/>
          </a:prstGeom>
          <a:solidFill>
            <a:schemeClr val="accent1"/>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Dec</a:t>
            </a:r>
            <a:endParaRPr b="0" i="0" sz="1200" u="none" cap="none" strike="noStrike">
              <a:solidFill>
                <a:schemeClr val="lt1"/>
              </a:solidFill>
              <a:latin typeface="Source Sans Pro"/>
              <a:ea typeface="Source Sans Pro"/>
              <a:cs typeface="Source Sans Pro"/>
              <a:sym typeface="Source Sans Pro"/>
            </a:endParaRPr>
          </a:p>
        </p:txBody>
      </p:sp>
      <p:sp>
        <p:nvSpPr>
          <p:cNvPr id="413" name="Google Shape;413;p4"/>
          <p:cNvSpPr txBox="1"/>
          <p:nvPr/>
        </p:nvSpPr>
        <p:spPr>
          <a:xfrm>
            <a:off x="4467857" y="2838067"/>
            <a:ext cx="357592" cy="233842"/>
          </a:xfrm>
          <a:prstGeom prst="rect">
            <a:avLst/>
          </a:prstGeom>
          <a:solidFill>
            <a:srgbClr val="CED5E0"/>
          </a:solidFill>
          <a:ln cap="flat" cmpd="sng" w="9525">
            <a:solidFill>
              <a:schemeClr val="lt2"/>
            </a:solidFill>
            <a:prstDash val="solid"/>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8</a:t>
            </a:r>
            <a:endParaRPr b="0" i="0" sz="1200" u="none" cap="none" strike="noStrike">
              <a:solidFill>
                <a:schemeClr val="dk2"/>
              </a:solidFill>
              <a:latin typeface="Source Sans Pro"/>
              <a:ea typeface="Source Sans Pro"/>
              <a:cs typeface="Source Sans Pro"/>
              <a:sym typeface="Source Sans Pro"/>
            </a:endParaRPr>
          </a:p>
        </p:txBody>
      </p:sp>
      <p:sp>
        <p:nvSpPr>
          <p:cNvPr id="414" name="Google Shape;414;p4"/>
          <p:cNvSpPr txBox="1"/>
          <p:nvPr/>
        </p:nvSpPr>
        <p:spPr>
          <a:xfrm>
            <a:off x="4870274" y="2838067"/>
            <a:ext cx="357592" cy="233842"/>
          </a:xfrm>
          <a:prstGeom prst="rect">
            <a:avLst/>
          </a:prstGeom>
          <a:solidFill>
            <a:srgbClr val="CED5E0"/>
          </a:solidFill>
          <a:ln cap="flat" cmpd="sng" w="9525">
            <a:solidFill>
              <a:schemeClr val="lt2"/>
            </a:solidFill>
            <a:prstDash val="solid"/>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9</a:t>
            </a:r>
            <a:endParaRPr b="0" i="0" sz="1200" u="none" cap="none" strike="noStrike">
              <a:solidFill>
                <a:schemeClr val="dk2"/>
              </a:solidFill>
              <a:latin typeface="Source Sans Pro"/>
              <a:ea typeface="Source Sans Pro"/>
              <a:cs typeface="Source Sans Pro"/>
              <a:sym typeface="Source Sans Pro"/>
            </a:endParaRPr>
          </a:p>
        </p:txBody>
      </p:sp>
      <p:sp>
        <p:nvSpPr>
          <p:cNvPr id="415" name="Google Shape;415;p4"/>
          <p:cNvSpPr txBox="1"/>
          <p:nvPr/>
        </p:nvSpPr>
        <p:spPr>
          <a:xfrm>
            <a:off x="5272691" y="2838067"/>
            <a:ext cx="357592" cy="233842"/>
          </a:xfrm>
          <a:prstGeom prst="rect">
            <a:avLst/>
          </a:prstGeom>
          <a:solidFill>
            <a:srgbClr val="CED5E0"/>
          </a:solidFill>
          <a:ln cap="flat" cmpd="sng" w="9525">
            <a:solidFill>
              <a:schemeClr val="lt2"/>
            </a:solidFill>
            <a:prstDash val="solid"/>
            <a:round/>
            <a:headEnd len="sm" w="sm" type="none"/>
            <a:tailEnd len="sm" w="sm" type="none"/>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10</a:t>
            </a:r>
            <a:endParaRPr b="0" i="0" sz="1200" u="none" cap="none" strike="noStrike">
              <a:solidFill>
                <a:schemeClr val="dk2"/>
              </a:solidFill>
              <a:latin typeface="Source Sans Pro"/>
              <a:ea typeface="Source Sans Pro"/>
              <a:cs typeface="Source Sans Pro"/>
              <a:sym typeface="Source Sans Pro"/>
            </a:endParaRPr>
          </a:p>
        </p:txBody>
      </p:sp>
      <p:sp>
        <p:nvSpPr>
          <p:cNvPr id="416" name="Google Shape;416;p4"/>
          <p:cNvSpPr txBox="1"/>
          <p:nvPr/>
        </p:nvSpPr>
        <p:spPr>
          <a:xfrm>
            <a:off x="5675108" y="2838067"/>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11</a:t>
            </a:r>
            <a:endParaRPr b="0" i="0" sz="1200" u="none" cap="none" strike="noStrike">
              <a:solidFill>
                <a:schemeClr val="dk2"/>
              </a:solidFill>
              <a:latin typeface="Source Sans Pro"/>
              <a:ea typeface="Source Sans Pro"/>
              <a:cs typeface="Source Sans Pro"/>
              <a:sym typeface="Source Sans Pro"/>
            </a:endParaRPr>
          </a:p>
        </p:txBody>
      </p:sp>
      <p:sp>
        <p:nvSpPr>
          <p:cNvPr id="417" name="Google Shape;417;p4"/>
          <p:cNvSpPr txBox="1"/>
          <p:nvPr/>
        </p:nvSpPr>
        <p:spPr>
          <a:xfrm>
            <a:off x="4563266" y="3318148"/>
            <a:ext cx="1014301" cy="233842"/>
          </a:xfrm>
          <a:prstGeom prst="rect">
            <a:avLst/>
          </a:prstGeom>
          <a:solidFill>
            <a:schemeClr val="accent1"/>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lt1"/>
                </a:solidFill>
                <a:latin typeface="Source Sans Pro"/>
                <a:ea typeface="Source Sans Pro"/>
                <a:cs typeface="Source Sans Pro"/>
                <a:sym typeface="Source Sans Pro"/>
              </a:rPr>
              <a:t>Jan</a:t>
            </a:r>
            <a:endParaRPr b="0" i="0" sz="1200" u="none" cap="none" strike="noStrike">
              <a:solidFill>
                <a:schemeClr val="lt1"/>
              </a:solidFill>
              <a:latin typeface="Source Sans Pro"/>
              <a:ea typeface="Source Sans Pro"/>
              <a:cs typeface="Source Sans Pro"/>
              <a:sym typeface="Source Sans Pro"/>
            </a:endParaRPr>
          </a:p>
        </p:txBody>
      </p:sp>
      <p:sp>
        <p:nvSpPr>
          <p:cNvPr id="418" name="Google Shape;418;p4"/>
          <p:cNvSpPr txBox="1"/>
          <p:nvPr/>
        </p:nvSpPr>
        <p:spPr>
          <a:xfrm>
            <a:off x="5611453" y="3311798"/>
            <a:ext cx="871938" cy="233842"/>
          </a:xfrm>
          <a:prstGeom prst="rect">
            <a:avLst/>
          </a:prstGeom>
          <a:solidFill>
            <a:srgbClr val="0365B9"/>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rgbClr val="FDFFFD"/>
                </a:solidFill>
                <a:latin typeface="Source Sans Pro"/>
                <a:ea typeface="Source Sans Pro"/>
                <a:cs typeface="Source Sans Pro"/>
                <a:sym typeface="Source Sans Pro"/>
              </a:rPr>
              <a:t>Feb</a:t>
            </a:r>
            <a:endParaRPr b="0" i="0" sz="1200" u="none" cap="none" strike="noStrike">
              <a:solidFill>
                <a:srgbClr val="FDFFFD"/>
              </a:solidFill>
              <a:latin typeface="Source Sans Pro"/>
              <a:ea typeface="Source Sans Pro"/>
              <a:cs typeface="Source Sans Pro"/>
              <a:sym typeface="Source Sans Pro"/>
            </a:endParaRPr>
          </a:p>
        </p:txBody>
      </p:sp>
      <p:sp>
        <p:nvSpPr>
          <p:cNvPr id="419" name="Google Shape;419;p4"/>
          <p:cNvSpPr txBox="1"/>
          <p:nvPr/>
        </p:nvSpPr>
        <p:spPr>
          <a:xfrm>
            <a:off x="1248521" y="3874067"/>
            <a:ext cx="3801217" cy="458547"/>
          </a:xfrm>
          <a:prstGeom prst="rect">
            <a:avLst/>
          </a:prstGeom>
          <a:solidFill>
            <a:srgbClr val="7185A0"/>
          </a:solid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0"/>
              </a:spcAft>
              <a:buClr>
                <a:srgbClr val="FFFFFF"/>
              </a:buClr>
              <a:buSzPts val="1400"/>
              <a:buFont typeface="PT Serif"/>
              <a:buNone/>
            </a:pPr>
            <a:r>
              <a:rPr b="1" i="0" lang="en-US" sz="1200" u="none" cap="none" strike="noStrike">
                <a:solidFill>
                  <a:srgbClr val="FFFFFF"/>
                </a:solidFill>
                <a:latin typeface="Source Sans Pro"/>
                <a:ea typeface="Source Sans Pro"/>
                <a:cs typeface="Source Sans Pro"/>
                <a:sym typeface="Source Sans Pro"/>
              </a:rPr>
              <a:t>DHM - Health Apartment</a:t>
            </a:r>
            <a:endParaRPr b="1" i="0" sz="1200" u="none" cap="none" strike="noStrike">
              <a:solidFill>
                <a:srgbClr val="FFFFFF"/>
              </a:solidFill>
              <a:latin typeface="Source Sans Pro"/>
              <a:ea typeface="Source Sans Pro"/>
              <a:cs typeface="Source Sans Pro"/>
              <a:sym typeface="Source Sans Pro"/>
            </a:endParaRPr>
          </a:p>
        </p:txBody>
      </p:sp>
      <p:sp>
        <p:nvSpPr>
          <p:cNvPr id="420" name="Google Shape;420;p4"/>
          <p:cNvSpPr txBox="1"/>
          <p:nvPr/>
        </p:nvSpPr>
        <p:spPr>
          <a:xfrm>
            <a:off x="312738" y="2237023"/>
            <a:ext cx="711729"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467B8"/>
                </a:solidFill>
                <a:latin typeface="Source Sans Pro"/>
                <a:ea typeface="Source Sans Pro"/>
                <a:cs typeface="Source Sans Pro"/>
                <a:sym typeface="Source Sans Pro"/>
              </a:rPr>
              <a:t>PHASE</a:t>
            </a:r>
            <a:endParaRPr b="0" i="0" sz="1400" u="none" cap="none" strike="noStrike">
              <a:solidFill>
                <a:srgbClr val="000000"/>
              </a:solidFill>
              <a:latin typeface="Arial"/>
              <a:ea typeface="Arial"/>
              <a:cs typeface="Arial"/>
              <a:sym typeface="Arial"/>
            </a:endParaRPr>
          </a:p>
        </p:txBody>
      </p:sp>
      <p:sp>
        <p:nvSpPr>
          <p:cNvPr id="421" name="Google Shape;421;p4"/>
          <p:cNvSpPr txBox="1"/>
          <p:nvPr/>
        </p:nvSpPr>
        <p:spPr>
          <a:xfrm>
            <a:off x="312738" y="2900772"/>
            <a:ext cx="711729"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467B8"/>
                </a:solidFill>
                <a:latin typeface="Source Sans Pro"/>
                <a:ea typeface="Source Sans Pro"/>
                <a:cs typeface="Source Sans Pro"/>
                <a:sym typeface="Source Sans Pro"/>
              </a:rPr>
              <a:t>SPRINT</a:t>
            </a:r>
            <a:endParaRPr b="0" i="0" sz="1400" u="none" cap="none" strike="noStrike">
              <a:solidFill>
                <a:srgbClr val="000000"/>
              </a:solidFill>
              <a:latin typeface="Arial"/>
              <a:ea typeface="Arial"/>
              <a:cs typeface="Arial"/>
              <a:sym typeface="Arial"/>
            </a:endParaRPr>
          </a:p>
        </p:txBody>
      </p:sp>
      <p:sp>
        <p:nvSpPr>
          <p:cNvPr id="422" name="Google Shape;422;p4"/>
          <p:cNvSpPr txBox="1"/>
          <p:nvPr/>
        </p:nvSpPr>
        <p:spPr>
          <a:xfrm>
            <a:off x="312738" y="3342753"/>
            <a:ext cx="711729"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PT Serif"/>
              <a:buNone/>
            </a:pPr>
            <a:r>
              <a:rPr b="0" i="0" lang="en-US" sz="1200" u="none" cap="none" strike="noStrike">
                <a:solidFill>
                  <a:srgbClr val="0467B8"/>
                </a:solidFill>
                <a:latin typeface="Source Sans Pro"/>
                <a:ea typeface="Source Sans Pro"/>
                <a:cs typeface="Source Sans Pro"/>
                <a:sym typeface="Source Sans Pro"/>
              </a:rPr>
              <a:t>MONTH</a:t>
            </a:r>
            <a:endParaRPr b="0" i="0" sz="1200" u="none" cap="none" strike="noStrike">
              <a:solidFill>
                <a:srgbClr val="0467B8"/>
              </a:solidFill>
              <a:latin typeface="Source Sans Pro"/>
              <a:ea typeface="Source Sans Pro"/>
              <a:cs typeface="Source Sans Pro"/>
              <a:sym typeface="Source Sans Pro"/>
            </a:endParaRPr>
          </a:p>
        </p:txBody>
      </p:sp>
      <p:sp>
        <p:nvSpPr>
          <p:cNvPr id="423" name="Google Shape;423;p4"/>
          <p:cNvSpPr txBox="1"/>
          <p:nvPr/>
        </p:nvSpPr>
        <p:spPr>
          <a:xfrm>
            <a:off x="312738" y="4006965"/>
            <a:ext cx="711729"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PT Serif"/>
              <a:buNone/>
            </a:pPr>
            <a:r>
              <a:rPr b="0" i="0" lang="en-US" sz="1200" u="none" cap="none" strike="noStrike">
                <a:solidFill>
                  <a:srgbClr val="0467B8"/>
                </a:solidFill>
                <a:latin typeface="Source Sans Pro"/>
                <a:ea typeface="Source Sans Pro"/>
                <a:cs typeface="Source Sans Pro"/>
                <a:sym typeface="Source Sans Pro"/>
              </a:rPr>
              <a:t>FOCUS</a:t>
            </a:r>
            <a:endParaRPr b="0" i="0" sz="1200" u="none" cap="none" strike="noStrike">
              <a:solidFill>
                <a:srgbClr val="0467B8"/>
              </a:solidFill>
              <a:latin typeface="Source Sans Pro"/>
              <a:ea typeface="Source Sans Pro"/>
              <a:cs typeface="Source Sans Pro"/>
              <a:sym typeface="Source Sans Pro"/>
            </a:endParaRPr>
          </a:p>
        </p:txBody>
      </p:sp>
      <p:sp>
        <p:nvSpPr>
          <p:cNvPr id="424" name="Google Shape;424;p4"/>
          <p:cNvSpPr txBox="1"/>
          <p:nvPr/>
        </p:nvSpPr>
        <p:spPr>
          <a:xfrm>
            <a:off x="6077525" y="2838067"/>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12</a:t>
            </a:r>
            <a:endParaRPr b="0" i="0" sz="1200" u="none" cap="none" strike="noStrike">
              <a:solidFill>
                <a:schemeClr val="dk2"/>
              </a:solidFill>
              <a:latin typeface="Source Sans Pro"/>
              <a:ea typeface="Source Sans Pro"/>
              <a:cs typeface="Source Sans Pro"/>
              <a:sym typeface="Source Sans Pro"/>
            </a:endParaRPr>
          </a:p>
        </p:txBody>
      </p:sp>
      <p:sp>
        <p:nvSpPr>
          <p:cNvPr id="425" name="Google Shape;425;p4"/>
          <p:cNvSpPr txBox="1"/>
          <p:nvPr/>
        </p:nvSpPr>
        <p:spPr>
          <a:xfrm>
            <a:off x="6479942" y="2838067"/>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13</a:t>
            </a:r>
            <a:endParaRPr b="0" i="0" sz="1200" u="none" cap="none" strike="noStrike">
              <a:solidFill>
                <a:schemeClr val="dk2"/>
              </a:solidFill>
              <a:latin typeface="Source Sans Pro"/>
              <a:ea typeface="Source Sans Pro"/>
              <a:cs typeface="Source Sans Pro"/>
              <a:sym typeface="Source Sans Pro"/>
            </a:endParaRPr>
          </a:p>
        </p:txBody>
      </p:sp>
      <p:sp>
        <p:nvSpPr>
          <p:cNvPr id="426" name="Google Shape;426;p4"/>
          <p:cNvSpPr txBox="1"/>
          <p:nvPr/>
        </p:nvSpPr>
        <p:spPr>
          <a:xfrm>
            <a:off x="6882359" y="2838067"/>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14</a:t>
            </a:r>
            <a:endParaRPr b="0" i="0" sz="1200" u="none" cap="none" strike="noStrike">
              <a:solidFill>
                <a:schemeClr val="dk2"/>
              </a:solidFill>
              <a:latin typeface="Source Sans Pro"/>
              <a:ea typeface="Source Sans Pro"/>
              <a:cs typeface="Source Sans Pro"/>
              <a:sym typeface="Source Sans Pro"/>
            </a:endParaRPr>
          </a:p>
        </p:txBody>
      </p:sp>
      <p:sp>
        <p:nvSpPr>
          <p:cNvPr id="427" name="Google Shape;427;p4"/>
          <p:cNvSpPr txBox="1"/>
          <p:nvPr/>
        </p:nvSpPr>
        <p:spPr>
          <a:xfrm>
            <a:off x="7284776" y="2838067"/>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15</a:t>
            </a:r>
            <a:endParaRPr b="0" i="0" sz="1200" u="none" cap="none" strike="noStrike">
              <a:solidFill>
                <a:schemeClr val="dk2"/>
              </a:solidFill>
              <a:latin typeface="Source Sans Pro"/>
              <a:ea typeface="Source Sans Pro"/>
              <a:cs typeface="Source Sans Pro"/>
              <a:sym typeface="Source Sans Pro"/>
            </a:endParaRPr>
          </a:p>
        </p:txBody>
      </p:sp>
      <p:sp>
        <p:nvSpPr>
          <p:cNvPr id="428" name="Google Shape;428;p4"/>
          <p:cNvSpPr txBox="1"/>
          <p:nvPr/>
        </p:nvSpPr>
        <p:spPr>
          <a:xfrm>
            <a:off x="6524632" y="3318148"/>
            <a:ext cx="852888"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Mar</a:t>
            </a:r>
            <a:endParaRPr b="0" i="0" sz="1200" u="none" cap="none" strike="noStrike">
              <a:solidFill>
                <a:schemeClr val="dk2"/>
              </a:solidFill>
              <a:latin typeface="Source Sans Pro"/>
              <a:ea typeface="Source Sans Pro"/>
              <a:cs typeface="Source Sans Pro"/>
              <a:sym typeface="Source Sans Pro"/>
            </a:endParaRPr>
          </a:p>
        </p:txBody>
      </p:sp>
      <p:sp>
        <p:nvSpPr>
          <p:cNvPr id="429" name="Google Shape;429;p4"/>
          <p:cNvSpPr txBox="1"/>
          <p:nvPr/>
        </p:nvSpPr>
        <p:spPr>
          <a:xfrm>
            <a:off x="7412410" y="3318148"/>
            <a:ext cx="852888"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Apr</a:t>
            </a:r>
            <a:endParaRPr b="0" i="0" sz="1200" u="none" cap="none" strike="noStrike">
              <a:solidFill>
                <a:schemeClr val="dk2"/>
              </a:solidFill>
              <a:latin typeface="Source Sans Pro"/>
              <a:ea typeface="Source Sans Pro"/>
              <a:cs typeface="Source Sans Pro"/>
              <a:sym typeface="Source Sans Pro"/>
            </a:endParaRPr>
          </a:p>
        </p:txBody>
      </p:sp>
      <p:sp>
        <p:nvSpPr>
          <p:cNvPr id="430" name="Google Shape;430;p4"/>
          <p:cNvSpPr txBox="1"/>
          <p:nvPr/>
        </p:nvSpPr>
        <p:spPr>
          <a:xfrm>
            <a:off x="7687193" y="2838067"/>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16</a:t>
            </a:r>
            <a:endParaRPr b="0" i="0" sz="1200" u="none" cap="none" strike="noStrike">
              <a:solidFill>
                <a:schemeClr val="dk2"/>
              </a:solidFill>
              <a:latin typeface="Source Sans Pro"/>
              <a:ea typeface="Source Sans Pro"/>
              <a:cs typeface="Source Sans Pro"/>
              <a:sym typeface="Source Sans Pro"/>
            </a:endParaRPr>
          </a:p>
        </p:txBody>
      </p:sp>
      <p:sp>
        <p:nvSpPr>
          <p:cNvPr id="431" name="Google Shape;431;p4"/>
          <p:cNvSpPr txBox="1"/>
          <p:nvPr/>
        </p:nvSpPr>
        <p:spPr>
          <a:xfrm>
            <a:off x="8089610" y="2838067"/>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17</a:t>
            </a:r>
            <a:endParaRPr b="0" i="0" sz="1200" u="none" cap="none" strike="noStrike">
              <a:solidFill>
                <a:schemeClr val="dk2"/>
              </a:solidFill>
              <a:latin typeface="Source Sans Pro"/>
              <a:ea typeface="Source Sans Pro"/>
              <a:cs typeface="Source Sans Pro"/>
              <a:sym typeface="Source Sans Pro"/>
            </a:endParaRPr>
          </a:p>
        </p:txBody>
      </p:sp>
      <p:sp>
        <p:nvSpPr>
          <p:cNvPr id="432" name="Google Shape;432;p4"/>
          <p:cNvSpPr txBox="1"/>
          <p:nvPr/>
        </p:nvSpPr>
        <p:spPr>
          <a:xfrm>
            <a:off x="8492027" y="2838067"/>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18</a:t>
            </a:r>
            <a:endParaRPr b="0" i="0" sz="1200" u="none" cap="none" strike="noStrike">
              <a:solidFill>
                <a:schemeClr val="dk2"/>
              </a:solidFill>
              <a:latin typeface="Source Sans Pro"/>
              <a:ea typeface="Source Sans Pro"/>
              <a:cs typeface="Source Sans Pro"/>
              <a:sym typeface="Source Sans Pro"/>
            </a:endParaRPr>
          </a:p>
        </p:txBody>
      </p:sp>
      <p:sp>
        <p:nvSpPr>
          <p:cNvPr id="433" name="Google Shape;433;p4"/>
          <p:cNvSpPr txBox="1"/>
          <p:nvPr/>
        </p:nvSpPr>
        <p:spPr>
          <a:xfrm>
            <a:off x="8894444" y="2838067"/>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19</a:t>
            </a:r>
            <a:endParaRPr b="0" i="0" sz="1200" u="none" cap="none" strike="noStrike">
              <a:solidFill>
                <a:schemeClr val="dk2"/>
              </a:solidFill>
              <a:latin typeface="Source Sans Pro"/>
              <a:ea typeface="Source Sans Pro"/>
              <a:cs typeface="Source Sans Pro"/>
              <a:sym typeface="Source Sans Pro"/>
            </a:endParaRPr>
          </a:p>
        </p:txBody>
      </p:sp>
      <p:sp>
        <p:nvSpPr>
          <p:cNvPr id="434" name="Google Shape;434;p4"/>
          <p:cNvSpPr txBox="1"/>
          <p:nvPr/>
        </p:nvSpPr>
        <p:spPr>
          <a:xfrm>
            <a:off x="9296861" y="2838067"/>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20</a:t>
            </a:r>
            <a:endParaRPr b="0" i="0" sz="1200" u="none" cap="none" strike="noStrike">
              <a:solidFill>
                <a:schemeClr val="dk2"/>
              </a:solidFill>
              <a:latin typeface="Source Sans Pro"/>
              <a:ea typeface="Source Sans Pro"/>
              <a:cs typeface="Source Sans Pro"/>
              <a:sym typeface="Source Sans Pro"/>
            </a:endParaRPr>
          </a:p>
        </p:txBody>
      </p:sp>
      <p:sp>
        <p:nvSpPr>
          <p:cNvPr id="435" name="Google Shape;435;p4"/>
          <p:cNvSpPr txBox="1"/>
          <p:nvPr/>
        </p:nvSpPr>
        <p:spPr>
          <a:xfrm>
            <a:off x="9699278" y="2838067"/>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21</a:t>
            </a:r>
            <a:endParaRPr b="0" i="0" sz="1200" u="none" cap="none" strike="noStrike">
              <a:solidFill>
                <a:schemeClr val="dk2"/>
              </a:solidFill>
              <a:latin typeface="Source Sans Pro"/>
              <a:ea typeface="Source Sans Pro"/>
              <a:cs typeface="Source Sans Pro"/>
              <a:sym typeface="Source Sans Pro"/>
            </a:endParaRPr>
          </a:p>
        </p:txBody>
      </p:sp>
      <p:sp>
        <p:nvSpPr>
          <p:cNvPr id="436" name="Google Shape;436;p4"/>
          <p:cNvSpPr txBox="1"/>
          <p:nvPr/>
        </p:nvSpPr>
        <p:spPr>
          <a:xfrm>
            <a:off x="10101695" y="2838067"/>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22</a:t>
            </a:r>
            <a:endParaRPr b="0" i="0" sz="1200" u="none" cap="none" strike="noStrike">
              <a:solidFill>
                <a:schemeClr val="dk2"/>
              </a:solidFill>
              <a:latin typeface="Source Sans Pro"/>
              <a:ea typeface="Source Sans Pro"/>
              <a:cs typeface="Source Sans Pro"/>
              <a:sym typeface="Source Sans Pro"/>
            </a:endParaRPr>
          </a:p>
        </p:txBody>
      </p:sp>
      <p:sp>
        <p:nvSpPr>
          <p:cNvPr id="437" name="Google Shape;437;p4"/>
          <p:cNvSpPr txBox="1"/>
          <p:nvPr/>
        </p:nvSpPr>
        <p:spPr>
          <a:xfrm>
            <a:off x="10504112" y="2838067"/>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23</a:t>
            </a:r>
            <a:endParaRPr b="0" i="0" sz="1200" u="none" cap="none" strike="noStrike">
              <a:solidFill>
                <a:schemeClr val="dk2"/>
              </a:solidFill>
              <a:latin typeface="Source Sans Pro"/>
              <a:ea typeface="Source Sans Pro"/>
              <a:cs typeface="Source Sans Pro"/>
              <a:sym typeface="Source Sans Pro"/>
            </a:endParaRPr>
          </a:p>
        </p:txBody>
      </p:sp>
      <p:sp>
        <p:nvSpPr>
          <p:cNvPr id="438" name="Google Shape;438;p4"/>
          <p:cNvSpPr txBox="1"/>
          <p:nvPr/>
        </p:nvSpPr>
        <p:spPr>
          <a:xfrm>
            <a:off x="10906529" y="2838067"/>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24</a:t>
            </a:r>
            <a:endParaRPr b="0" i="0" sz="1200" u="none" cap="none" strike="noStrike">
              <a:solidFill>
                <a:schemeClr val="dk2"/>
              </a:solidFill>
              <a:latin typeface="Source Sans Pro"/>
              <a:ea typeface="Source Sans Pro"/>
              <a:cs typeface="Source Sans Pro"/>
              <a:sym typeface="Source Sans Pro"/>
            </a:endParaRPr>
          </a:p>
        </p:txBody>
      </p:sp>
      <p:sp>
        <p:nvSpPr>
          <p:cNvPr id="439" name="Google Shape;439;p4"/>
          <p:cNvSpPr txBox="1"/>
          <p:nvPr/>
        </p:nvSpPr>
        <p:spPr>
          <a:xfrm>
            <a:off x="11308946" y="2838067"/>
            <a:ext cx="357592"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25</a:t>
            </a:r>
            <a:endParaRPr b="0" i="0" sz="1200" u="none" cap="none" strike="noStrike">
              <a:solidFill>
                <a:schemeClr val="dk2"/>
              </a:solidFill>
              <a:latin typeface="Source Sans Pro"/>
              <a:ea typeface="Source Sans Pro"/>
              <a:cs typeface="Source Sans Pro"/>
              <a:sym typeface="Source Sans Pro"/>
            </a:endParaRPr>
          </a:p>
        </p:txBody>
      </p:sp>
      <p:sp>
        <p:nvSpPr>
          <p:cNvPr id="440" name="Google Shape;440;p4"/>
          <p:cNvSpPr txBox="1"/>
          <p:nvPr/>
        </p:nvSpPr>
        <p:spPr>
          <a:xfrm>
            <a:off x="8300189" y="3318148"/>
            <a:ext cx="661534"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May</a:t>
            </a:r>
            <a:endParaRPr b="0" i="0" sz="1200" u="none" cap="none" strike="noStrike">
              <a:solidFill>
                <a:schemeClr val="dk2"/>
              </a:solidFill>
              <a:latin typeface="Source Sans Pro"/>
              <a:ea typeface="Source Sans Pro"/>
              <a:cs typeface="Source Sans Pro"/>
              <a:sym typeface="Source Sans Pro"/>
            </a:endParaRPr>
          </a:p>
        </p:txBody>
      </p:sp>
      <p:sp>
        <p:nvSpPr>
          <p:cNvPr id="441" name="Google Shape;441;p4"/>
          <p:cNvSpPr txBox="1"/>
          <p:nvPr/>
        </p:nvSpPr>
        <p:spPr>
          <a:xfrm>
            <a:off x="8997468" y="3318148"/>
            <a:ext cx="891521"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Jun</a:t>
            </a:r>
            <a:endParaRPr b="0" i="0" sz="1200" u="none" cap="none" strike="noStrike">
              <a:solidFill>
                <a:schemeClr val="dk2"/>
              </a:solidFill>
              <a:latin typeface="Source Sans Pro"/>
              <a:ea typeface="Source Sans Pro"/>
              <a:cs typeface="Source Sans Pro"/>
              <a:sym typeface="Source Sans Pro"/>
            </a:endParaRPr>
          </a:p>
        </p:txBody>
      </p:sp>
      <p:sp>
        <p:nvSpPr>
          <p:cNvPr id="442" name="Google Shape;442;p4"/>
          <p:cNvSpPr txBox="1"/>
          <p:nvPr/>
        </p:nvSpPr>
        <p:spPr>
          <a:xfrm>
            <a:off x="9923346" y="3318148"/>
            <a:ext cx="852888"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Jul</a:t>
            </a:r>
            <a:endParaRPr b="0" i="0" sz="1200" u="none" cap="none" strike="noStrike">
              <a:solidFill>
                <a:schemeClr val="dk2"/>
              </a:solidFill>
              <a:latin typeface="Source Sans Pro"/>
              <a:ea typeface="Source Sans Pro"/>
              <a:cs typeface="Source Sans Pro"/>
              <a:sym typeface="Source Sans Pro"/>
            </a:endParaRPr>
          </a:p>
        </p:txBody>
      </p:sp>
      <p:sp>
        <p:nvSpPr>
          <p:cNvPr id="443" name="Google Shape;443;p4"/>
          <p:cNvSpPr txBox="1"/>
          <p:nvPr/>
        </p:nvSpPr>
        <p:spPr>
          <a:xfrm>
            <a:off x="10811125" y="3318148"/>
            <a:ext cx="852888" cy="233842"/>
          </a:xfrm>
          <a:prstGeom prst="rect">
            <a:avLst/>
          </a:prstGeom>
          <a:solidFill>
            <a:schemeClr val="accent6"/>
          </a:solidFill>
          <a:ln>
            <a:noFill/>
          </a:ln>
        </p:spPr>
        <p:txBody>
          <a:bodyPr anchorCtr="0" anchor="t" bIns="24350" lIns="24350" spcFirstLastPara="1" rIns="24350" wrap="square" tIns="24350">
            <a:spAutoFit/>
          </a:bodyPr>
          <a:lstStyle/>
          <a:p>
            <a:pPr indent="0" lvl="0" marL="0" marR="0" rtl="0" algn="ctr">
              <a:lnSpc>
                <a:spcPct val="100000"/>
              </a:lnSpc>
              <a:spcBef>
                <a:spcPts val="0"/>
              </a:spcBef>
              <a:spcAft>
                <a:spcPts val="0"/>
              </a:spcAft>
              <a:buClr>
                <a:srgbClr val="000000"/>
              </a:buClr>
              <a:buSzPts val="900"/>
              <a:buFont typeface="PT Serif"/>
              <a:buNone/>
            </a:pPr>
            <a:r>
              <a:rPr b="0" i="0" lang="en-US" sz="1200" u="none" cap="none" strike="noStrike">
                <a:solidFill>
                  <a:schemeClr val="dk2"/>
                </a:solidFill>
                <a:latin typeface="Source Sans Pro"/>
                <a:ea typeface="Source Sans Pro"/>
                <a:cs typeface="Source Sans Pro"/>
                <a:sym typeface="Source Sans Pro"/>
              </a:rPr>
              <a:t>Aug</a:t>
            </a:r>
            <a:endParaRPr b="0" i="0" sz="1200" u="none" cap="none" strike="noStrike">
              <a:solidFill>
                <a:schemeClr val="dk2"/>
              </a:solidFill>
              <a:latin typeface="Source Sans Pro"/>
              <a:ea typeface="Source Sans Pro"/>
              <a:cs typeface="Source Sans Pro"/>
              <a:sym typeface="Source Sans Pro"/>
            </a:endParaRPr>
          </a:p>
        </p:txBody>
      </p:sp>
      <p:sp>
        <p:nvSpPr>
          <p:cNvPr id="444" name="Google Shape;444;p4"/>
          <p:cNvSpPr txBox="1"/>
          <p:nvPr/>
        </p:nvSpPr>
        <p:spPr>
          <a:xfrm>
            <a:off x="5069266" y="4475667"/>
            <a:ext cx="2282852" cy="458547"/>
          </a:xfrm>
          <a:prstGeom prst="rect">
            <a:avLst/>
          </a:prstGeom>
          <a:solidFill>
            <a:srgbClr val="0365B9"/>
          </a:solid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0"/>
              </a:spcAft>
              <a:buNone/>
            </a:pPr>
            <a:r>
              <a:rPr b="1" i="0" lang="en-US" sz="1200" u="none" cap="none" strike="noStrike">
                <a:solidFill>
                  <a:schemeClr val="lt1"/>
                </a:solidFill>
                <a:latin typeface="Source Sans Pro"/>
                <a:ea typeface="Source Sans Pro"/>
                <a:cs typeface="Source Sans Pro"/>
                <a:sym typeface="Source Sans Pro"/>
              </a:rPr>
              <a:t>1095-B Form</a:t>
            </a:r>
            <a:endParaRPr b="1" i="0" sz="1200" u="none" cap="none" strike="noStrike">
              <a:solidFill>
                <a:schemeClr val="lt1"/>
              </a:solidFill>
              <a:latin typeface="Source Sans Pro"/>
              <a:ea typeface="Source Sans Pro"/>
              <a:cs typeface="Source Sans Pro"/>
              <a:sym typeface="Source Sans Pro"/>
            </a:endParaRPr>
          </a:p>
        </p:txBody>
      </p:sp>
      <p:sp>
        <p:nvSpPr>
          <p:cNvPr id="445" name="Google Shape;445;p4"/>
          <p:cNvSpPr txBox="1"/>
          <p:nvPr/>
        </p:nvSpPr>
        <p:spPr>
          <a:xfrm>
            <a:off x="7356080" y="5108089"/>
            <a:ext cx="4310147" cy="430847"/>
          </a:xfrm>
          <a:prstGeom prst="rect">
            <a:avLst/>
          </a:prstGeom>
          <a:solidFill>
            <a:schemeClr val="accent6"/>
          </a:solid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900"/>
              <a:buFont typeface="PT Serif"/>
              <a:buNone/>
            </a:pPr>
            <a:r>
              <a:rPr b="1" i="0" lang="en-US" sz="1200" u="none" cap="none" strike="noStrike">
                <a:solidFill>
                  <a:schemeClr val="dk2"/>
                </a:solidFill>
                <a:latin typeface="Source Sans Pro"/>
                <a:ea typeface="Source Sans Pro"/>
                <a:cs typeface="Source Sans Pro"/>
                <a:sym typeface="Source Sans Pro"/>
              </a:rPr>
              <a:t>TBD</a:t>
            </a:r>
            <a:endParaRPr b="1" i="0" sz="1200" u="none" cap="none" strike="noStrike">
              <a:solidFill>
                <a:schemeClr val="dk2"/>
              </a:solidFill>
              <a:latin typeface="Source Sans Pro"/>
              <a:ea typeface="Source Sans Pro"/>
              <a:cs typeface="Source Sans Pro"/>
              <a:sym typeface="Source Sans Pro"/>
            </a:endParaRPr>
          </a:p>
        </p:txBody>
      </p:sp>
      <p:sp>
        <p:nvSpPr>
          <p:cNvPr id="446" name="Google Shape;446;p4"/>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447" name="Google Shape;447;p4"/>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sp>
        <p:nvSpPr>
          <p:cNvPr id="448" name="Google Shape;448;p4"/>
          <p:cNvSpPr txBox="1"/>
          <p:nvPr/>
        </p:nvSpPr>
        <p:spPr>
          <a:xfrm>
            <a:off x="4816475" y="2149475"/>
            <a:ext cx="2743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565956"/>
                </a:solidFill>
                <a:latin typeface="PT Serif"/>
                <a:ea typeface="PT Serif"/>
                <a:cs typeface="PT Serif"/>
                <a:sym typeface="PT Serif"/>
              </a:rPr>
              <a:t>CY 2022</a:t>
            </a:r>
            <a:endParaRPr/>
          </a:p>
        </p:txBody>
      </p:sp>
      <p:sp>
        <p:nvSpPr>
          <p:cNvPr id="449" name="Google Shape;449;p4"/>
          <p:cNvSpPr txBox="1"/>
          <p:nvPr/>
        </p:nvSpPr>
        <p:spPr>
          <a:xfrm>
            <a:off x="1146174" y="2143124"/>
            <a:ext cx="2743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565956"/>
                </a:solidFill>
                <a:latin typeface="PT Serif"/>
                <a:ea typeface="PT Serif"/>
                <a:cs typeface="PT Serif"/>
                <a:sym typeface="PT Serif"/>
              </a:rPr>
              <a:t>CY 2021</a:t>
            </a:r>
            <a:endParaRPr/>
          </a:p>
        </p:txBody>
      </p:sp>
      <p:grpSp>
        <p:nvGrpSpPr>
          <p:cNvPr id="450" name="Google Shape;450;p4"/>
          <p:cNvGrpSpPr/>
          <p:nvPr/>
        </p:nvGrpSpPr>
        <p:grpSpPr>
          <a:xfrm>
            <a:off x="4987925" y="1349375"/>
            <a:ext cx="1365250" cy="4477125"/>
            <a:chOff x="4987925" y="1349375"/>
            <a:chExt cx="1365250" cy="4477125"/>
          </a:xfrm>
        </p:grpSpPr>
        <p:cxnSp>
          <p:nvCxnSpPr>
            <p:cNvPr id="451" name="Google Shape;451;p4"/>
            <p:cNvCxnSpPr/>
            <p:nvPr/>
          </p:nvCxnSpPr>
          <p:spPr>
            <a:xfrm>
              <a:off x="5674560" y="1552150"/>
              <a:ext cx="8833" cy="4274350"/>
            </a:xfrm>
            <a:prstGeom prst="straightConnector1">
              <a:avLst/>
            </a:prstGeom>
            <a:noFill/>
            <a:ln cap="flat" cmpd="sng" w="12700">
              <a:solidFill>
                <a:srgbClr val="A1AEBF"/>
              </a:solidFill>
              <a:prstDash val="solid"/>
              <a:round/>
              <a:headEnd len="sm" w="sm" type="none"/>
              <a:tailEnd len="sm" w="sm" type="none"/>
            </a:ln>
          </p:spPr>
        </p:cxnSp>
        <p:grpSp>
          <p:nvGrpSpPr>
            <p:cNvPr id="452" name="Google Shape;452;p4"/>
            <p:cNvGrpSpPr/>
            <p:nvPr/>
          </p:nvGrpSpPr>
          <p:grpSpPr>
            <a:xfrm>
              <a:off x="4987925" y="1349375"/>
              <a:ext cx="1365250" cy="479425"/>
              <a:chOff x="5108575" y="1381125"/>
              <a:chExt cx="1365250" cy="479425"/>
            </a:xfrm>
          </p:grpSpPr>
          <p:sp>
            <p:nvSpPr>
              <p:cNvPr id="453" name="Google Shape;453;p4"/>
              <p:cNvSpPr/>
              <p:nvPr/>
            </p:nvSpPr>
            <p:spPr>
              <a:xfrm>
                <a:off x="5108575" y="1381125"/>
                <a:ext cx="1365250" cy="393700"/>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Source Sans Pro"/>
                    <a:ea typeface="Source Sans Pro"/>
                    <a:cs typeface="Source Sans Pro"/>
                    <a:sym typeface="Source Sans Pro"/>
                  </a:rPr>
                  <a:t>We are here</a:t>
                </a:r>
                <a:endParaRPr b="0" i="0" sz="1400" u="none" cap="none" strike="noStrike">
                  <a:solidFill>
                    <a:schemeClr val="dk1"/>
                  </a:solidFill>
                  <a:latin typeface="Arial"/>
                  <a:ea typeface="Arial"/>
                  <a:cs typeface="Arial"/>
                  <a:sym typeface="Arial"/>
                </a:endParaRPr>
              </a:p>
            </p:txBody>
          </p:sp>
          <p:sp>
            <p:nvSpPr>
              <p:cNvPr id="454" name="Google Shape;454;p4"/>
              <p:cNvSpPr/>
              <p:nvPr/>
            </p:nvSpPr>
            <p:spPr>
              <a:xfrm rot="10800000">
                <a:off x="5711698" y="1778000"/>
                <a:ext cx="171449" cy="82550"/>
              </a:xfrm>
              <a:prstGeom prst="triangle">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
          <p:cNvSpPr txBox="1"/>
          <p:nvPr>
            <p:ph type="ctrTitle"/>
          </p:nvPr>
        </p:nvSpPr>
        <p:spPr>
          <a:xfrm>
            <a:off x="341313" y="2771775"/>
            <a:ext cx="7262812" cy="914096"/>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6600"/>
              <a:buFont typeface="PT Serif"/>
              <a:buNone/>
            </a:pPr>
            <a:r>
              <a:rPr lang="en-US"/>
              <a:t>1095-B Overview</a:t>
            </a:r>
            <a:endParaRPr/>
          </a:p>
        </p:txBody>
      </p:sp>
      <p:sp>
        <p:nvSpPr>
          <p:cNvPr id="460" name="Google Shape;460;p5"/>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461" name="Google Shape;461;p5"/>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sp>
        <p:nvSpPr>
          <p:cNvPr id="462" name="Google Shape;462;p5"/>
          <p:cNvSpPr txBox="1"/>
          <p:nvPr/>
        </p:nvSpPr>
        <p:spPr>
          <a:xfrm>
            <a:off x="341868" y="2358837"/>
            <a:ext cx="4246607" cy="519051"/>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0" i="0" lang="en-US" sz="1400" u="none" cap="none" strike="noStrike">
                <a:solidFill>
                  <a:srgbClr val="FDFFFD"/>
                </a:solidFill>
                <a:latin typeface="Source Sans Pro"/>
                <a:ea typeface="Source Sans Pro"/>
                <a:cs typeface="Source Sans Pro"/>
                <a:sym typeface="Source Sans Pro"/>
              </a:rPr>
              <a:t>SPRINT 1 DEMO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7"/>
          <p:cNvSpPr txBox="1"/>
          <p:nvPr>
            <p:ph type="title"/>
          </p:nvPr>
        </p:nvSpPr>
        <p:spPr>
          <a:xfrm>
            <a:off x="273628" y="335391"/>
            <a:ext cx="6311212" cy="134821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PT Serif"/>
              <a:buNone/>
            </a:pPr>
            <a:r>
              <a:rPr lang="en-US"/>
              <a:t>Project objectives</a:t>
            </a:r>
            <a:endParaRPr/>
          </a:p>
        </p:txBody>
      </p:sp>
      <p:sp>
        <p:nvSpPr>
          <p:cNvPr id="468" name="Google Shape;468;p77"/>
          <p:cNvSpPr txBox="1"/>
          <p:nvPr>
            <p:ph idx="1" type="body"/>
          </p:nvPr>
        </p:nvSpPr>
        <p:spPr>
          <a:xfrm>
            <a:off x="286573" y="1416908"/>
            <a:ext cx="5536513"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400"/>
              <a:buNone/>
            </a:pPr>
            <a:r>
              <a:rPr lang="en-US"/>
              <a:t>Digitize 1095-B form on VA.gov so Veterans can easily access the form and download the form for their records</a:t>
            </a:r>
            <a:endParaRPr/>
          </a:p>
          <a:p>
            <a:pPr indent="0" lvl="0" marL="0" rtl="0" algn="l">
              <a:lnSpc>
                <a:spcPct val="90000"/>
              </a:lnSpc>
              <a:spcBef>
                <a:spcPts val="1000"/>
              </a:spcBef>
              <a:spcAft>
                <a:spcPts val="0"/>
              </a:spcAft>
              <a:buSzPts val="1400"/>
              <a:buNone/>
            </a:pPr>
            <a:br>
              <a:rPr lang="en-US"/>
            </a:br>
            <a:r>
              <a:rPr lang="en-US"/>
              <a:t>Goal: April 1</a:t>
            </a:r>
            <a:r>
              <a:rPr baseline="30000" lang="en-US"/>
              <a:t>st</a:t>
            </a:r>
            <a:r>
              <a:rPr lang="en-US"/>
              <a:t> MVP Launch</a:t>
            </a:r>
            <a:endParaRPr/>
          </a:p>
          <a:p>
            <a:pPr indent="-194310" lvl="1" marL="274320" rtl="0" algn="l">
              <a:lnSpc>
                <a:spcPct val="90000"/>
              </a:lnSpc>
              <a:spcBef>
                <a:spcPts val="500"/>
              </a:spcBef>
              <a:spcAft>
                <a:spcPts val="0"/>
              </a:spcAft>
              <a:buSzPts val="1260"/>
              <a:buNone/>
            </a:pPr>
            <a:r>
              <a:t/>
            </a:r>
            <a:endParaRPr sz="2000"/>
          </a:p>
        </p:txBody>
      </p:sp>
      <p:pic>
        <p:nvPicPr>
          <p:cNvPr descr="Letter&#10;&#10;Description automatically generated" id="469" name="Google Shape;469;p77"/>
          <p:cNvPicPr preferRelativeResize="0"/>
          <p:nvPr/>
        </p:nvPicPr>
        <p:blipFill rotWithShape="1">
          <a:blip r:embed="rId3">
            <a:alphaModFix/>
          </a:blip>
          <a:srcRect b="0" l="5900" r="34664" t="0"/>
          <a:stretch/>
        </p:blipFill>
        <p:spPr>
          <a:xfrm>
            <a:off x="6855565" y="0"/>
            <a:ext cx="5336436" cy="6858000"/>
          </a:xfrm>
          <a:prstGeom prst="rect">
            <a:avLst/>
          </a:prstGeom>
          <a:noFill/>
          <a:ln>
            <a:noFill/>
          </a:ln>
        </p:spPr>
      </p:pic>
      <p:sp>
        <p:nvSpPr>
          <p:cNvPr id="470" name="Google Shape;470;p77"/>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565956"/>
                </a:solidFill>
                <a:latin typeface="Source Sans Pro"/>
                <a:ea typeface="Source Sans Pro"/>
                <a:cs typeface="Source Sans Pro"/>
                <a:sym typeface="Source Sans Pro"/>
              </a:rPr>
              <a:t>‹#›</a:t>
            </a:fld>
            <a:endParaRPr b="0" i="0" sz="1200" u="none" cap="none" strike="noStrike">
              <a:solidFill>
                <a:srgbClr val="565956"/>
              </a:solidFill>
              <a:latin typeface="Source Sans Pro"/>
              <a:ea typeface="Source Sans Pro"/>
              <a:cs typeface="Source Sans Pro"/>
              <a:sym typeface="Source Sans Pro"/>
            </a:endParaRPr>
          </a:p>
        </p:txBody>
      </p:sp>
      <p:sp>
        <p:nvSpPr>
          <p:cNvPr id="471" name="Google Shape;471;p77"/>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
          <p:cNvSpPr txBox="1"/>
          <p:nvPr>
            <p:ph type="title"/>
          </p:nvPr>
        </p:nvSpPr>
        <p:spPr>
          <a:xfrm>
            <a:off x="312738" y="373063"/>
            <a:ext cx="11353800" cy="4985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1"/>
              </a:buClr>
              <a:buSzPts val="3600"/>
              <a:buFont typeface="PT Serif"/>
              <a:buNone/>
            </a:pPr>
            <a:r>
              <a:rPr lang="en-US"/>
              <a:t>1095-B Project Status &amp; Workplan</a:t>
            </a:r>
            <a:endParaRPr/>
          </a:p>
        </p:txBody>
      </p:sp>
      <p:sp>
        <p:nvSpPr>
          <p:cNvPr id="477" name="Google Shape;477;p7"/>
          <p:cNvSpPr txBox="1"/>
          <p:nvPr/>
        </p:nvSpPr>
        <p:spPr>
          <a:xfrm>
            <a:off x="6110288" y="6178528"/>
            <a:ext cx="5661806" cy="141577"/>
          </a:xfrm>
          <a:prstGeom prst="rect">
            <a:avLst/>
          </a:prstGeom>
          <a:noFill/>
          <a:ln>
            <a:noFill/>
          </a:ln>
        </p:spPr>
        <p:txBody>
          <a:bodyPr anchorCtr="0" anchor="t" bIns="0" lIns="0" spcFirstLastPara="1" rIns="0" wrap="square" tIns="0">
            <a:spAutoFit/>
          </a:bodyPr>
          <a:lstStyle/>
          <a:p>
            <a:pPr indent="0" lvl="0" marL="0" marR="0" rtl="0" algn="r">
              <a:lnSpc>
                <a:spcPct val="115000"/>
              </a:lnSpc>
              <a:spcBef>
                <a:spcPts val="0"/>
              </a:spcBef>
              <a:spcAft>
                <a:spcPts val="0"/>
              </a:spcAft>
              <a:buClr>
                <a:srgbClr val="434343"/>
              </a:buClr>
              <a:buSzPts val="1800"/>
              <a:buFont typeface="PT Serif"/>
              <a:buNone/>
            </a:pPr>
            <a:r>
              <a:rPr b="0" i="0" lang="en-US" sz="800" u="none" cap="none" strike="noStrike">
                <a:solidFill>
                  <a:srgbClr val="434343"/>
                </a:solidFill>
                <a:latin typeface="PT Serif"/>
                <a:ea typeface="PT Serif"/>
                <a:cs typeface="PT Serif"/>
                <a:sym typeface="PT Serif"/>
              </a:rPr>
              <a:t>*Does not show Validate phase meetings in Collaboration Cycle, such as Full Accessibility Audit and Post-Launch Check In</a:t>
            </a:r>
            <a:endParaRPr b="0" i="0" sz="1400" u="none" cap="none" strike="noStrike">
              <a:solidFill>
                <a:srgbClr val="000000"/>
              </a:solidFill>
              <a:latin typeface="Arial"/>
              <a:ea typeface="Arial"/>
              <a:cs typeface="Arial"/>
              <a:sym typeface="Arial"/>
            </a:endParaRPr>
          </a:p>
        </p:txBody>
      </p:sp>
      <p:grpSp>
        <p:nvGrpSpPr>
          <p:cNvPr id="478" name="Google Shape;478;p7"/>
          <p:cNvGrpSpPr/>
          <p:nvPr/>
        </p:nvGrpSpPr>
        <p:grpSpPr>
          <a:xfrm>
            <a:off x="8630080" y="503038"/>
            <a:ext cx="2871358" cy="431734"/>
            <a:chOff x="8363380" y="969519"/>
            <a:chExt cx="2871358" cy="431734"/>
          </a:xfrm>
        </p:grpSpPr>
        <p:sp>
          <p:nvSpPr>
            <p:cNvPr id="479" name="Google Shape;479;p7"/>
            <p:cNvSpPr/>
            <p:nvPr/>
          </p:nvSpPr>
          <p:spPr>
            <a:xfrm>
              <a:off x="10598367" y="975869"/>
              <a:ext cx="195608" cy="194198"/>
            </a:xfrm>
            <a:prstGeom prst="diamond">
              <a:avLst/>
            </a:prstGeom>
            <a:solidFill>
              <a:schemeClr val="accent4"/>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chemeClr val="dk2"/>
                </a:solidFill>
                <a:latin typeface="PT Serif"/>
                <a:ea typeface="PT Serif"/>
                <a:cs typeface="PT Serif"/>
                <a:sym typeface="PT Serif"/>
              </a:endParaRPr>
            </a:p>
          </p:txBody>
        </p:sp>
        <p:sp>
          <p:nvSpPr>
            <p:cNvPr id="480" name="Google Shape;480;p7"/>
            <p:cNvSpPr/>
            <p:nvPr/>
          </p:nvSpPr>
          <p:spPr>
            <a:xfrm>
              <a:off x="9441501" y="969519"/>
              <a:ext cx="195608" cy="194198"/>
            </a:xfrm>
            <a:prstGeom prst="diamond">
              <a:avLst/>
            </a:prstGeom>
            <a:solidFill>
              <a:srgbClr val="01213C"/>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chemeClr val="dk2"/>
                </a:solidFill>
                <a:latin typeface="PT Serif"/>
                <a:ea typeface="PT Serif"/>
                <a:cs typeface="PT Serif"/>
                <a:sym typeface="PT Serif"/>
              </a:endParaRPr>
            </a:p>
          </p:txBody>
        </p:sp>
        <p:sp>
          <p:nvSpPr>
            <p:cNvPr id="481" name="Google Shape;481;p7"/>
            <p:cNvSpPr/>
            <p:nvPr/>
          </p:nvSpPr>
          <p:spPr>
            <a:xfrm>
              <a:off x="8363380" y="969519"/>
              <a:ext cx="195608" cy="194198"/>
            </a:xfrm>
            <a:prstGeom prst="diamond">
              <a:avLst/>
            </a:prstGeom>
            <a:solidFill>
              <a:srgbClr val="00B050"/>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700"/>
                <a:buFont typeface="Calibri"/>
                <a:buNone/>
              </a:pPr>
              <a:r>
                <a:t/>
              </a:r>
              <a:endParaRPr b="0" i="0" sz="700" u="none" cap="none" strike="noStrike">
                <a:solidFill>
                  <a:schemeClr val="dk2"/>
                </a:solidFill>
                <a:latin typeface="PT Serif"/>
                <a:ea typeface="PT Serif"/>
                <a:cs typeface="PT Serif"/>
                <a:sym typeface="PT Serif"/>
              </a:endParaRPr>
            </a:p>
          </p:txBody>
        </p:sp>
        <p:sp>
          <p:nvSpPr>
            <p:cNvPr id="482" name="Google Shape;482;p7"/>
            <p:cNvSpPr txBox="1"/>
            <p:nvPr/>
          </p:nvSpPr>
          <p:spPr>
            <a:xfrm>
              <a:off x="8619944" y="1031921"/>
              <a:ext cx="572133"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700"/>
                <a:buFont typeface="PT Serif"/>
                <a:buNone/>
              </a:pPr>
              <a:r>
                <a:rPr b="0" i="0" lang="en-US" sz="800" u="none" cap="none" strike="noStrike">
                  <a:solidFill>
                    <a:schemeClr val="dk2"/>
                  </a:solidFill>
                  <a:latin typeface="Source Sans Pro"/>
                  <a:ea typeface="Source Sans Pro"/>
                  <a:cs typeface="Source Sans Pro"/>
                  <a:sym typeface="Source Sans Pro"/>
                </a:rPr>
                <a:t>Owned by design team</a:t>
              </a:r>
              <a:endParaRPr b="0" i="0" sz="800" u="none" cap="none" strike="noStrike">
                <a:solidFill>
                  <a:schemeClr val="dk2"/>
                </a:solidFill>
                <a:latin typeface="Source Sans Pro"/>
                <a:ea typeface="Source Sans Pro"/>
                <a:cs typeface="Source Sans Pro"/>
                <a:sym typeface="Source Sans Pro"/>
              </a:endParaRPr>
            </a:p>
          </p:txBody>
        </p:sp>
        <p:sp>
          <p:nvSpPr>
            <p:cNvPr id="483" name="Google Shape;483;p7"/>
            <p:cNvSpPr txBox="1"/>
            <p:nvPr/>
          </p:nvSpPr>
          <p:spPr>
            <a:xfrm>
              <a:off x="10855095" y="1038271"/>
              <a:ext cx="379643" cy="12311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700"/>
                <a:buFont typeface="PT Serif"/>
                <a:buNone/>
              </a:pPr>
              <a:r>
                <a:rPr b="0" i="0" lang="en-US" sz="800" u="none" cap="none" strike="noStrike">
                  <a:solidFill>
                    <a:schemeClr val="dk2"/>
                  </a:solidFill>
                  <a:latin typeface="Source Sans Pro"/>
                  <a:ea typeface="Source Sans Pro"/>
                  <a:cs typeface="Source Sans Pro"/>
                  <a:sym typeface="Source Sans Pro"/>
                </a:rPr>
                <a:t>Release</a:t>
              </a:r>
              <a:endParaRPr b="0" i="0" sz="800" u="none" cap="none" strike="noStrike">
                <a:solidFill>
                  <a:schemeClr val="dk2"/>
                </a:solidFill>
                <a:latin typeface="Source Sans Pro"/>
                <a:ea typeface="Source Sans Pro"/>
                <a:cs typeface="Source Sans Pro"/>
                <a:sym typeface="Source Sans Pro"/>
              </a:endParaRPr>
            </a:p>
          </p:txBody>
        </p:sp>
        <p:sp>
          <p:nvSpPr>
            <p:cNvPr id="484" name="Google Shape;484;p7"/>
            <p:cNvSpPr txBox="1"/>
            <p:nvPr/>
          </p:nvSpPr>
          <p:spPr>
            <a:xfrm>
              <a:off x="9730852" y="1031921"/>
              <a:ext cx="811443" cy="36933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700"/>
                <a:buFont typeface="PT Serif"/>
                <a:buNone/>
              </a:pPr>
              <a:r>
                <a:rPr b="0" i="0" lang="en-US" sz="800" u="none" cap="none" strike="noStrike">
                  <a:solidFill>
                    <a:schemeClr val="dk2"/>
                  </a:solidFill>
                  <a:latin typeface="Source Sans Pro"/>
                  <a:ea typeface="Source Sans Pro"/>
                  <a:cs typeface="Source Sans Pro"/>
                  <a:sym typeface="Source Sans Pro"/>
                </a:rPr>
                <a:t>Owned by product/ engineering team</a:t>
              </a:r>
              <a:endParaRPr b="0" i="0" sz="800" u="none" cap="none" strike="noStrike">
                <a:solidFill>
                  <a:schemeClr val="dk2"/>
                </a:solidFill>
                <a:latin typeface="Source Sans Pro"/>
                <a:ea typeface="Source Sans Pro"/>
                <a:cs typeface="Source Sans Pro"/>
                <a:sym typeface="Source Sans Pro"/>
              </a:endParaRPr>
            </a:p>
          </p:txBody>
        </p:sp>
      </p:grpSp>
      <p:sp>
        <p:nvSpPr>
          <p:cNvPr id="485" name="Google Shape;485;p7"/>
          <p:cNvSpPr/>
          <p:nvPr/>
        </p:nvSpPr>
        <p:spPr>
          <a:xfrm>
            <a:off x="6557192" y="1509016"/>
            <a:ext cx="2126778" cy="4338082"/>
          </a:xfrm>
          <a:prstGeom prst="rect">
            <a:avLst/>
          </a:prstGeom>
          <a:solidFill>
            <a:srgbClr val="F2F2F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486" name="Google Shape;486;p7"/>
          <p:cNvSpPr/>
          <p:nvPr/>
        </p:nvSpPr>
        <p:spPr>
          <a:xfrm>
            <a:off x="2303524" y="1509017"/>
            <a:ext cx="2126778" cy="4347411"/>
          </a:xfrm>
          <a:prstGeom prst="rect">
            <a:avLst/>
          </a:prstGeom>
          <a:solidFill>
            <a:srgbClr val="F2F2F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487" name="Google Shape;487;p7"/>
          <p:cNvSpPr/>
          <p:nvPr/>
        </p:nvSpPr>
        <p:spPr>
          <a:xfrm>
            <a:off x="10648341" y="1509016"/>
            <a:ext cx="881149" cy="4338081"/>
          </a:xfrm>
          <a:prstGeom prst="rect">
            <a:avLst/>
          </a:prstGeom>
          <a:solidFill>
            <a:srgbClr val="F2F2F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488" name="Google Shape;488;p7"/>
          <p:cNvSpPr txBox="1"/>
          <p:nvPr/>
        </p:nvSpPr>
        <p:spPr>
          <a:xfrm>
            <a:off x="1414957" y="1543511"/>
            <a:ext cx="818711" cy="2769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Week 1: </a:t>
            </a:r>
            <a:br>
              <a:rPr b="0" i="0" lang="en-US" sz="900" u="none" cap="none" strike="noStrike">
                <a:solidFill>
                  <a:srgbClr val="202120"/>
                </a:solidFill>
                <a:latin typeface="PT Serif"/>
                <a:ea typeface="PT Serif"/>
                <a:cs typeface="PT Serif"/>
                <a:sym typeface="PT Serif"/>
              </a:rPr>
            </a:br>
            <a:r>
              <a:rPr b="0" i="0" lang="en-US" sz="900" u="none" cap="none" strike="noStrike">
                <a:solidFill>
                  <a:srgbClr val="202120"/>
                </a:solidFill>
                <a:latin typeface="PT Serif"/>
                <a:ea typeface="PT Serif"/>
                <a:cs typeface="PT Serif"/>
                <a:sym typeface="PT Serif"/>
              </a:rPr>
              <a:t>01/20 – 01/26</a:t>
            </a:r>
            <a:endParaRPr b="0" i="0" sz="900" u="none" cap="none" strike="noStrike">
              <a:solidFill>
                <a:srgbClr val="202120"/>
              </a:solidFill>
              <a:latin typeface="PT Serif"/>
              <a:ea typeface="PT Serif"/>
              <a:cs typeface="PT Serif"/>
              <a:sym typeface="PT Serif"/>
            </a:endParaRPr>
          </a:p>
        </p:txBody>
      </p:sp>
      <p:sp>
        <p:nvSpPr>
          <p:cNvPr id="489" name="Google Shape;489;p7"/>
          <p:cNvSpPr txBox="1"/>
          <p:nvPr/>
        </p:nvSpPr>
        <p:spPr>
          <a:xfrm>
            <a:off x="1377328" y="1323435"/>
            <a:ext cx="906977" cy="138499"/>
          </a:xfrm>
          <a:prstGeom prst="rect">
            <a:avLst/>
          </a:prstGeom>
          <a:noFill/>
          <a:ln>
            <a:noFill/>
          </a:ln>
        </p:spPr>
        <p:txBody>
          <a:bodyPr anchorCtr="0" anchor="b"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Sprint 0</a:t>
            </a:r>
            <a:endParaRPr b="0" i="0" sz="900" u="none" cap="none" strike="noStrike">
              <a:solidFill>
                <a:srgbClr val="202120"/>
              </a:solidFill>
              <a:latin typeface="PT Serif"/>
              <a:ea typeface="PT Serif"/>
              <a:cs typeface="PT Serif"/>
              <a:sym typeface="PT Serif"/>
            </a:endParaRPr>
          </a:p>
        </p:txBody>
      </p:sp>
      <p:sp>
        <p:nvSpPr>
          <p:cNvPr id="490" name="Google Shape;490;p7"/>
          <p:cNvSpPr txBox="1"/>
          <p:nvPr/>
        </p:nvSpPr>
        <p:spPr>
          <a:xfrm>
            <a:off x="3640109" y="1543511"/>
            <a:ext cx="616179" cy="4154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Week 3: 02/02 – 02/09</a:t>
            </a:r>
            <a:endParaRPr b="0" i="0" sz="900" u="none" cap="none" strike="noStrike">
              <a:solidFill>
                <a:srgbClr val="202120"/>
              </a:solidFill>
              <a:latin typeface="PT Serif"/>
              <a:ea typeface="PT Serif"/>
              <a:cs typeface="PT Serif"/>
              <a:sym typeface="PT Serif"/>
            </a:endParaRPr>
          </a:p>
        </p:txBody>
      </p:sp>
      <p:sp>
        <p:nvSpPr>
          <p:cNvPr id="491" name="Google Shape;491;p7"/>
          <p:cNvSpPr txBox="1"/>
          <p:nvPr/>
        </p:nvSpPr>
        <p:spPr>
          <a:xfrm>
            <a:off x="4738291" y="1543511"/>
            <a:ext cx="616179" cy="4154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Week 4: 02/09 – 02/16</a:t>
            </a:r>
            <a:endParaRPr b="0" i="0" sz="900" u="none" cap="none" strike="noStrike">
              <a:solidFill>
                <a:srgbClr val="202120"/>
              </a:solidFill>
              <a:latin typeface="PT Serif"/>
              <a:ea typeface="PT Serif"/>
              <a:cs typeface="PT Serif"/>
              <a:sym typeface="PT Serif"/>
            </a:endParaRPr>
          </a:p>
        </p:txBody>
      </p:sp>
      <p:sp>
        <p:nvSpPr>
          <p:cNvPr id="492" name="Google Shape;492;p7"/>
          <p:cNvSpPr txBox="1"/>
          <p:nvPr/>
        </p:nvSpPr>
        <p:spPr>
          <a:xfrm>
            <a:off x="5715129" y="1543511"/>
            <a:ext cx="616179" cy="4154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Week 5: 02/16 – 02/23</a:t>
            </a:r>
            <a:endParaRPr b="0" i="0" sz="900" u="none" cap="none" strike="noStrike">
              <a:solidFill>
                <a:srgbClr val="202120"/>
              </a:solidFill>
              <a:latin typeface="PT Serif"/>
              <a:ea typeface="PT Serif"/>
              <a:cs typeface="PT Serif"/>
              <a:sym typeface="PT Serif"/>
            </a:endParaRPr>
          </a:p>
        </p:txBody>
      </p:sp>
      <p:sp>
        <p:nvSpPr>
          <p:cNvPr id="493" name="Google Shape;493;p7"/>
          <p:cNvSpPr txBox="1"/>
          <p:nvPr/>
        </p:nvSpPr>
        <p:spPr>
          <a:xfrm>
            <a:off x="6824524" y="1543511"/>
            <a:ext cx="616179" cy="4154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Week 6: 02/23 – 03/02</a:t>
            </a:r>
            <a:endParaRPr b="0" i="0" sz="900" u="none" cap="none" strike="noStrike">
              <a:solidFill>
                <a:srgbClr val="202120"/>
              </a:solidFill>
              <a:latin typeface="PT Serif"/>
              <a:ea typeface="PT Serif"/>
              <a:cs typeface="PT Serif"/>
              <a:sym typeface="PT Serif"/>
            </a:endParaRPr>
          </a:p>
        </p:txBody>
      </p:sp>
      <p:sp>
        <p:nvSpPr>
          <p:cNvPr id="494" name="Google Shape;494;p7"/>
          <p:cNvSpPr txBox="1"/>
          <p:nvPr/>
        </p:nvSpPr>
        <p:spPr>
          <a:xfrm>
            <a:off x="7914061" y="1543511"/>
            <a:ext cx="616179" cy="4154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Week 7: 03/02- 03/09</a:t>
            </a:r>
            <a:endParaRPr b="0" i="0" sz="900" u="none" cap="none" strike="noStrike">
              <a:solidFill>
                <a:srgbClr val="202120"/>
              </a:solidFill>
              <a:latin typeface="PT Serif"/>
              <a:ea typeface="PT Serif"/>
              <a:cs typeface="PT Serif"/>
              <a:sym typeface="PT Serif"/>
            </a:endParaRPr>
          </a:p>
        </p:txBody>
      </p:sp>
      <p:sp>
        <p:nvSpPr>
          <p:cNvPr id="495" name="Google Shape;495;p7"/>
          <p:cNvSpPr txBox="1"/>
          <p:nvPr/>
        </p:nvSpPr>
        <p:spPr>
          <a:xfrm>
            <a:off x="9802734" y="1543511"/>
            <a:ext cx="616179" cy="4154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Week 9: 03/16 – 03/23</a:t>
            </a:r>
            <a:endParaRPr b="0" i="0" sz="900" u="none" cap="none" strike="noStrike">
              <a:solidFill>
                <a:srgbClr val="202120"/>
              </a:solidFill>
              <a:latin typeface="PT Serif"/>
              <a:ea typeface="PT Serif"/>
              <a:cs typeface="PT Serif"/>
              <a:sym typeface="PT Serif"/>
            </a:endParaRPr>
          </a:p>
        </p:txBody>
      </p:sp>
      <p:sp>
        <p:nvSpPr>
          <p:cNvPr id="496" name="Google Shape;496;p7"/>
          <p:cNvSpPr txBox="1"/>
          <p:nvPr/>
        </p:nvSpPr>
        <p:spPr>
          <a:xfrm>
            <a:off x="9003601" y="1543511"/>
            <a:ext cx="616179" cy="4154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Week 8: 03/09 – 03/16</a:t>
            </a:r>
            <a:endParaRPr b="0" i="0" sz="900" u="none" cap="none" strike="noStrike">
              <a:solidFill>
                <a:srgbClr val="202120"/>
              </a:solidFill>
              <a:latin typeface="PT Serif"/>
              <a:ea typeface="PT Serif"/>
              <a:cs typeface="PT Serif"/>
              <a:sym typeface="PT Serif"/>
            </a:endParaRPr>
          </a:p>
        </p:txBody>
      </p:sp>
      <p:sp>
        <p:nvSpPr>
          <p:cNvPr id="497" name="Google Shape;497;p7"/>
          <p:cNvSpPr txBox="1"/>
          <p:nvPr/>
        </p:nvSpPr>
        <p:spPr>
          <a:xfrm>
            <a:off x="2637887" y="1543511"/>
            <a:ext cx="616179" cy="4154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Week 2:</a:t>
            </a:r>
            <a:br>
              <a:rPr b="0" i="0" lang="en-US" sz="900" u="none" cap="none" strike="noStrike">
                <a:solidFill>
                  <a:srgbClr val="202120"/>
                </a:solidFill>
                <a:latin typeface="PT Serif"/>
                <a:ea typeface="PT Serif"/>
                <a:cs typeface="PT Serif"/>
                <a:sym typeface="PT Serif"/>
              </a:rPr>
            </a:br>
            <a:r>
              <a:rPr b="0" i="0" lang="en-US" sz="900" u="none" cap="none" strike="noStrike">
                <a:solidFill>
                  <a:srgbClr val="202120"/>
                </a:solidFill>
                <a:latin typeface="PT Serif"/>
                <a:ea typeface="PT Serif"/>
                <a:cs typeface="PT Serif"/>
                <a:sym typeface="PT Serif"/>
              </a:rPr>
              <a:t>01/26–02/02</a:t>
            </a:r>
            <a:endParaRPr b="0" i="0" sz="900" u="none" cap="none" strike="noStrike">
              <a:solidFill>
                <a:srgbClr val="202120"/>
              </a:solidFill>
              <a:latin typeface="PT Serif"/>
              <a:ea typeface="PT Serif"/>
              <a:cs typeface="PT Serif"/>
              <a:sym typeface="PT Serif"/>
            </a:endParaRPr>
          </a:p>
        </p:txBody>
      </p:sp>
      <p:sp>
        <p:nvSpPr>
          <p:cNvPr id="498" name="Google Shape;498;p7"/>
          <p:cNvSpPr txBox="1"/>
          <p:nvPr/>
        </p:nvSpPr>
        <p:spPr>
          <a:xfrm>
            <a:off x="2967130" y="1323437"/>
            <a:ext cx="616179" cy="138499"/>
          </a:xfrm>
          <a:prstGeom prst="rect">
            <a:avLst/>
          </a:prstGeom>
          <a:noFill/>
          <a:ln>
            <a:noFill/>
          </a:ln>
        </p:spPr>
        <p:txBody>
          <a:bodyPr anchorCtr="0" anchor="b"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Sprint 1</a:t>
            </a:r>
            <a:endParaRPr b="0" i="0" sz="900" u="none" cap="none" strike="noStrike">
              <a:solidFill>
                <a:srgbClr val="202120"/>
              </a:solidFill>
              <a:latin typeface="PT Serif"/>
              <a:ea typeface="PT Serif"/>
              <a:cs typeface="PT Serif"/>
              <a:sym typeface="PT Serif"/>
            </a:endParaRPr>
          </a:p>
        </p:txBody>
      </p:sp>
      <p:sp>
        <p:nvSpPr>
          <p:cNvPr id="499" name="Google Shape;499;p7"/>
          <p:cNvSpPr txBox="1"/>
          <p:nvPr/>
        </p:nvSpPr>
        <p:spPr>
          <a:xfrm>
            <a:off x="5189586" y="1323437"/>
            <a:ext cx="616179" cy="138499"/>
          </a:xfrm>
          <a:prstGeom prst="rect">
            <a:avLst/>
          </a:prstGeom>
          <a:noFill/>
          <a:ln>
            <a:noFill/>
          </a:ln>
        </p:spPr>
        <p:txBody>
          <a:bodyPr anchorCtr="0" anchor="b"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Sprint 2</a:t>
            </a:r>
            <a:endParaRPr b="0" i="0" sz="900" u="none" cap="none" strike="noStrike">
              <a:solidFill>
                <a:srgbClr val="202120"/>
              </a:solidFill>
              <a:latin typeface="PT Serif"/>
              <a:ea typeface="PT Serif"/>
              <a:cs typeface="PT Serif"/>
              <a:sym typeface="PT Serif"/>
            </a:endParaRPr>
          </a:p>
        </p:txBody>
      </p:sp>
      <p:sp>
        <p:nvSpPr>
          <p:cNvPr id="500" name="Google Shape;500;p7"/>
          <p:cNvSpPr txBox="1"/>
          <p:nvPr/>
        </p:nvSpPr>
        <p:spPr>
          <a:xfrm>
            <a:off x="7312492" y="1323437"/>
            <a:ext cx="616179" cy="138499"/>
          </a:xfrm>
          <a:prstGeom prst="rect">
            <a:avLst/>
          </a:prstGeom>
          <a:noFill/>
          <a:ln>
            <a:noFill/>
          </a:ln>
        </p:spPr>
        <p:txBody>
          <a:bodyPr anchorCtr="0" anchor="b"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Sprint 3</a:t>
            </a:r>
            <a:endParaRPr b="0" i="0" sz="900" u="none" cap="none" strike="noStrike">
              <a:solidFill>
                <a:srgbClr val="202120"/>
              </a:solidFill>
              <a:latin typeface="PT Serif"/>
              <a:ea typeface="PT Serif"/>
              <a:cs typeface="PT Serif"/>
              <a:sym typeface="PT Serif"/>
            </a:endParaRPr>
          </a:p>
        </p:txBody>
      </p:sp>
      <p:sp>
        <p:nvSpPr>
          <p:cNvPr id="501" name="Google Shape;501;p7"/>
          <p:cNvSpPr txBox="1"/>
          <p:nvPr/>
        </p:nvSpPr>
        <p:spPr>
          <a:xfrm>
            <a:off x="9356570" y="1323437"/>
            <a:ext cx="616179" cy="138499"/>
          </a:xfrm>
          <a:prstGeom prst="rect">
            <a:avLst/>
          </a:prstGeom>
          <a:noFill/>
          <a:ln>
            <a:noFill/>
          </a:ln>
        </p:spPr>
        <p:txBody>
          <a:bodyPr anchorCtr="0" anchor="b"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Sprint 4</a:t>
            </a:r>
            <a:endParaRPr b="0" i="0" sz="900" u="none" cap="none" strike="noStrike">
              <a:solidFill>
                <a:srgbClr val="202120"/>
              </a:solidFill>
              <a:latin typeface="PT Serif"/>
              <a:ea typeface="PT Serif"/>
              <a:cs typeface="PT Serif"/>
              <a:sym typeface="PT Serif"/>
            </a:endParaRPr>
          </a:p>
        </p:txBody>
      </p:sp>
      <p:sp>
        <p:nvSpPr>
          <p:cNvPr id="502" name="Google Shape;502;p7"/>
          <p:cNvSpPr txBox="1"/>
          <p:nvPr/>
        </p:nvSpPr>
        <p:spPr>
          <a:xfrm>
            <a:off x="10794780" y="1543511"/>
            <a:ext cx="616179" cy="4154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Week 10: 03/23 – 03/30</a:t>
            </a:r>
            <a:endParaRPr b="0" i="0" sz="900" u="none" cap="none" strike="noStrike">
              <a:solidFill>
                <a:srgbClr val="202120"/>
              </a:solidFill>
              <a:latin typeface="PT Serif"/>
              <a:ea typeface="PT Serif"/>
              <a:cs typeface="PT Serif"/>
              <a:sym typeface="PT Serif"/>
            </a:endParaRPr>
          </a:p>
        </p:txBody>
      </p:sp>
      <p:sp>
        <p:nvSpPr>
          <p:cNvPr id="503" name="Google Shape;503;p7"/>
          <p:cNvSpPr txBox="1"/>
          <p:nvPr/>
        </p:nvSpPr>
        <p:spPr>
          <a:xfrm>
            <a:off x="10666524" y="1323435"/>
            <a:ext cx="845348" cy="138499"/>
          </a:xfrm>
          <a:prstGeom prst="rect">
            <a:avLst/>
          </a:prstGeom>
          <a:noFill/>
          <a:ln>
            <a:noFill/>
          </a:ln>
        </p:spPr>
        <p:txBody>
          <a:bodyPr anchorCtr="0" anchor="b"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Sprint 5</a:t>
            </a:r>
            <a:endParaRPr b="0" i="0" sz="900" u="none" cap="none" strike="noStrike">
              <a:solidFill>
                <a:srgbClr val="202120"/>
              </a:solidFill>
              <a:latin typeface="PT Serif"/>
              <a:ea typeface="PT Serif"/>
              <a:cs typeface="PT Serif"/>
              <a:sym typeface="PT Serif"/>
            </a:endParaRPr>
          </a:p>
        </p:txBody>
      </p:sp>
      <p:sp>
        <p:nvSpPr>
          <p:cNvPr id="504" name="Google Shape;504;p7"/>
          <p:cNvSpPr/>
          <p:nvPr/>
        </p:nvSpPr>
        <p:spPr>
          <a:xfrm>
            <a:off x="4468763" y="4210481"/>
            <a:ext cx="2084815" cy="359180"/>
          </a:xfrm>
          <a:prstGeom prst="rect">
            <a:avLst/>
          </a:prstGeom>
          <a:solidFill>
            <a:schemeClr val="accent3"/>
          </a:solidFill>
          <a:ln>
            <a:noFill/>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POC for data flow</a:t>
            </a:r>
            <a:endParaRPr b="0" i="0" sz="1400" u="none" cap="none" strike="noStrike">
              <a:solidFill>
                <a:srgbClr val="000000"/>
              </a:solidFill>
              <a:latin typeface="Arial"/>
              <a:ea typeface="Arial"/>
              <a:cs typeface="Arial"/>
              <a:sym typeface="Arial"/>
            </a:endParaRPr>
          </a:p>
        </p:txBody>
      </p:sp>
      <p:sp>
        <p:nvSpPr>
          <p:cNvPr id="505" name="Google Shape;505;p7"/>
          <p:cNvSpPr/>
          <p:nvPr/>
        </p:nvSpPr>
        <p:spPr>
          <a:xfrm>
            <a:off x="10666524" y="4567857"/>
            <a:ext cx="845348" cy="35918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Test &amp; Refine</a:t>
            </a:r>
            <a:endParaRPr b="0" i="0" sz="1400" u="none" cap="none" strike="noStrike">
              <a:solidFill>
                <a:srgbClr val="000000"/>
              </a:solidFill>
              <a:latin typeface="Arial"/>
              <a:ea typeface="Arial"/>
              <a:cs typeface="Arial"/>
              <a:sym typeface="Arial"/>
            </a:endParaRPr>
          </a:p>
        </p:txBody>
      </p:sp>
      <p:sp>
        <p:nvSpPr>
          <p:cNvPr id="506" name="Google Shape;506;p7"/>
          <p:cNvSpPr/>
          <p:nvPr/>
        </p:nvSpPr>
        <p:spPr>
          <a:xfrm>
            <a:off x="1377328" y="4202865"/>
            <a:ext cx="906977" cy="35918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Create tech discovery plan</a:t>
            </a:r>
            <a:endParaRPr b="0" i="0" sz="1400" u="none" cap="none" strike="noStrike">
              <a:solidFill>
                <a:srgbClr val="000000"/>
              </a:solidFill>
              <a:latin typeface="Arial"/>
              <a:ea typeface="Arial"/>
              <a:cs typeface="Arial"/>
              <a:sym typeface="Arial"/>
            </a:endParaRPr>
          </a:p>
        </p:txBody>
      </p:sp>
      <p:sp>
        <p:nvSpPr>
          <p:cNvPr id="507" name="Google Shape;507;p7"/>
          <p:cNvSpPr/>
          <p:nvPr/>
        </p:nvSpPr>
        <p:spPr>
          <a:xfrm>
            <a:off x="1377328" y="2748068"/>
            <a:ext cx="906977" cy="32566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Immersion &amp; onboarding</a:t>
            </a:r>
            <a:endParaRPr b="0" i="0" sz="900" u="none" cap="none" strike="noStrike">
              <a:solidFill>
                <a:srgbClr val="FDFFFD"/>
              </a:solidFill>
              <a:latin typeface="PT Serif"/>
              <a:ea typeface="PT Serif"/>
              <a:cs typeface="PT Serif"/>
              <a:sym typeface="PT Serif"/>
            </a:endParaRPr>
          </a:p>
        </p:txBody>
      </p:sp>
      <p:sp>
        <p:nvSpPr>
          <p:cNvPr id="508" name="Google Shape;508;p7"/>
          <p:cNvSpPr/>
          <p:nvPr/>
        </p:nvSpPr>
        <p:spPr>
          <a:xfrm>
            <a:off x="1377328" y="4584750"/>
            <a:ext cx="906977" cy="35918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Immersion &amp; onboarding</a:t>
            </a:r>
            <a:endParaRPr b="0" i="0" sz="900" u="none" cap="none" strike="noStrike">
              <a:solidFill>
                <a:srgbClr val="FDFFFD"/>
              </a:solidFill>
              <a:latin typeface="PT Serif"/>
              <a:ea typeface="PT Serif"/>
              <a:cs typeface="PT Serif"/>
              <a:sym typeface="PT Serif"/>
            </a:endParaRPr>
          </a:p>
        </p:txBody>
      </p:sp>
      <p:sp>
        <p:nvSpPr>
          <p:cNvPr id="509" name="Google Shape;509;p7"/>
          <p:cNvSpPr/>
          <p:nvPr/>
        </p:nvSpPr>
        <p:spPr>
          <a:xfrm>
            <a:off x="342121" y="2011587"/>
            <a:ext cx="953583" cy="276999"/>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Product &amp; Delivery</a:t>
            </a:r>
            <a:endParaRPr b="1" i="0" sz="900" u="none" cap="none" strike="noStrike">
              <a:solidFill>
                <a:srgbClr val="202120"/>
              </a:solidFill>
              <a:latin typeface="PT Serif"/>
              <a:ea typeface="PT Serif"/>
              <a:cs typeface="PT Serif"/>
              <a:sym typeface="PT Serif"/>
            </a:endParaRPr>
          </a:p>
        </p:txBody>
      </p:sp>
      <p:sp>
        <p:nvSpPr>
          <p:cNvPr id="510" name="Google Shape;510;p7"/>
          <p:cNvSpPr/>
          <p:nvPr/>
        </p:nvSpPr>
        <p:spPr>
          <a:xfrm>
            <a:off x="342121" y="4227014"/>
            <a:ext cx="953583" cy="276999"/>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Engineering &amp; Development</a:t>
            </a:r>
            <a:endParaRPr b="1" i="0" sz="900" u="none" cap="none" strike="noStrike">
              <a:solidFill>
                <a:srgbClr val="202120"/>
              </a:solidFill>
              <a:latin typeface="PT Serif"/>
              <a:ea typeface="PT Serif"/>
              <a:cs typeface="PT Serif"/>
              <a:sym typeface="PT Serif"/>
            </a:endParaRPr>
          </a:p>
        </p:txBody>
      </p:sp>
      <p:sp>
        <p:nvSpPr>
          <p:cNvPr id="511" name="Google Shape;511;p7"/>
          <p:cNvSpPr txBox="1"/>
          <p:nvPr/>
        </p:nvSpPr>
        <p:spPr>
          <a:xfrm>
            <a:off x="4716326" y="3272243"/>
            <a:ext cx="529394" cy="28713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Voice of Veteran </a:t>
            </a:r>
            <a:endParaRPr b="0" i="0" sz="900" u="none" cap="none" strike="noStrike">
              <a:solidFill>
                <a:srgbClr val="202120"/>
              </a:solidFill>
              <a:latin typeface="PT Serif"/>
              <a:ea typeface="PT Serif"/>
              <a:cs typeface="PT Serif"/>
              <a:sym typeface="PT Serif"/>
            </a:endParaRPr>
          </a:p>
        </p:txBody>
      </p:sp>
      <p:sp>
        <p:nvSpPr>
          <p:cNvPr id="512" name="Google Shape;512;p7"/>
          <p:cNvSpPr txBox="1"/>
          <p:nvPr/>
        </p:nvSpPr>
        <p:spPr>
          <a:xfrm>
            <a:off x="6842773" y="3265967"/>
            <a:ext cx="529394" cy="28713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0" i="0" lang="en-US" sz="900" u="none" cap="none" strike="noStrike">
                <a:solidFill>
                  <a:srgbClr val="202120"/>
                </a:solidFill>
                <a:latin typeface="PT Serif"/>
                <a:ea typeface="PT Serif"/>
                <a:cs typeface="PT Serif"/>
                <a:sym typeface="PT Serif"/>
              </a:rPr>
              <a:t>Voice of Veteran </a:t>
            </a:r>
            <a:endParaRPr b="0" i="0" sz="900" u="none" cap="none" strike="noStrike">
              <a:solidFill>
                <a:srgbClr val="202120"/>
              </a:solidFill>
              <a:latin typeface="PT Serif"/>
              <a:ea typeface="PT Serif"/>
              <a:cs typeface="PT Serif"/>
              <a:sym typeface="PT Serif"/>
            </a:endParaRPr>
          </a:p>
        </p:txBody>
      </p:sp>
      <p:sp>
        <p:nvSpPr>
          <p:cNvPr id="513" name="Google Shape;513;p7"/>
          <p:cNvSpPr/>
          <p:nvPr/>
        </p:nvSpPr>
        <p:spPr>
          <a:xfrm>
            <a:off x="4939875" y="3145340"/>
            <a:ext cx="82296" cy="82576"/>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514" name="Google Shape;514;p7"/>
          <p:cNvSpPr/>
          <p:nvPr/>
        </p:nvSpPr>
        <p:spPr>
          <a:xfrm>
            <a:off x="7066322" y="3168839"/>
            <a:ext cx="82296" cy="82576"/>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515" name="Google Shape;515;p7"/>
          <p:cNvSpPr/>
          <p:nvPr/>
        </p:nvSpPr>
        <p:spPr>
          <a:xfrm>
            <a:off x="1377328" y="3119144"/>
            <a:ext cx="906977" cy="35918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Immersion &amp; onboarding</a:t>
            </a:r>
            <a:endParaRPr b="0" i="0" sz="900" u="none" cap="none" strike="noStrike">
              <a:solidFill>
                <a:srgbClr val="FDFFFD"/>
              </a:solidFill>
              <a:latin typeface="PT Serif"/>
              <a:ea typeface="PT Serif"/>
              <a:cs typeface="PT Serif"/>
              <a:sym typeface="PT Serif"/>
            </a:endParaRPr>
          </a:p>
        </p:txBody>
      </p:sp>
      <p:sp>
        <p:nvSpPr>
          <p:cNvPr id="516" name="Google Shape;516;p7"/>
          <p:cNvSpPr/>
          <p:nvPr/>
        </p:nvSpPr>
        <p:spPr>
          <a:xfrm>
            <a:off x="1377328" y="3504057"/>
            <a:ext cx="906977" cy="35918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PIV Onboarding</a:t>
            </a:r>
            <a:endParaRPr b="0" i="0" sz="1400" u="none" cap="none" strike="noStrike">
              <a:solidFill>
                <a:srgbClr val="000000"/>
              </a:solidFill>
              <a:latin typeface="Arial"/>
              <a:ea typeface="Arial"/>
              <a:cs typeface="Arial"/>
              <a:sym typeface="Arial"/>
            </a:endParaRPr>
          </a:p>
        </p:txBody>
      </p:sp>
      <p:sp>
        <p:nvSpPr>
          <p:cNvPr id="517" name="Google Shape;517;p7"/>
          <p:cNvSpPr/>
          <p:nvPr/>
        </p:nvSpPr>
        <p:spPr>
          <a:xfrm>
            <a:off x="342121" y="3145222"/>
            <a:ext cx="953583" cy="276999"/>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User Experience &amp; Design</a:t>
            </a:r>
            <a:endParaRPr b="1" i="0" sz="900" u="none" cap="none" strike="noStrike">
              <a:solidFill>
                <a:srgbClr val="202120"/>
              </a:solidFill>
              <a:latin typeface="PT Serif"/>
              <a:ea typeface="PT Serif"/>
              <a:cs typeface="PT Serif"/>
              <a:sym typeface="PT Serif"/>
            </a:endParaRPr>
          </a:p>
        </p:txBody>
      </p:sp>
      <p:pic>
        <p:nvPicPr>
          <p:cNvPr id="518" name="Google Shape;518;p7"/>
          <p:cNvPicPr preferRelativeResize="0"/>
          <p:nvPr/>
        </p:nvPicPr>
        <p:blipFill rotWithShape="1">
          <a:blip r:embed="rId3">
            <a:alphaModFix/>
          </a:blip>
          <a:srcRect b="0" l="0" r="0" t="0"/>
          <a:stretch/>
        </p:blipFill>
        <p:spPr>
          <a:xfrm>
            <a:off x="342121" y="3619682"/>
            <a:ext cx="265176" cy="265176"/>
          </a:xfrm>
          <a:prstGeom prst="rect">
            <a:avLst/>
          </a:prstGeom>
          <a:noFill/>
          <a:ln>
            <a:noFill/>
          </a:ln>
        </p:spPr>
      </p:pic>
      <p:pic>
        <p:nvPicPr>
          <p:cNvPr id="519" name="Google Shape;519;p7"/>
          <p:cNvPicPr preferRelativeResize="0"/>
          <p:nvPr/>
        </p:nvPicPr>
        <p:blipFill rotWithShape="1">
          <a:blip r:embed="rId4">
            <a:alphaModFix/>
          </a:blip>
          <a:srcRect b="0" l="0" r="0" t="0"/>
          <a:stretch/>
        </p:blipFill>
        <p:spPr>
          <a:xfrm>
            <a:off x="342121" y="2363467"/>
            <a:ext cx="265176" cy="265176"/>
          </a:xfrm>
          <a:prstGeom prst="rect">
            <a:avLst/>
          </a:prstGeom>
          <a:noFill/>
          <a:ln>
            <a:noFill/>
          </a:ln>
        </p:spPr>
      </p:pic>
      <p:cxnSp>
        <p:nvCxnSpPr>
          <p:cNvPr id="520" name="Google Shape;520;p7"/>
          <p:cNvCxnSpPr/>
          <p:nvPr/>
        </p:nvCxnSpPr>
        <p:spPr>
          <a:xfrm>
            <a:off x="2303496" y="1483005"/>
            <a:ext cx="0" cy="4377097"/>
          </a:xfrm>
          <a:prstGeom prst="straightConnector1">
            <a:avLst/>
          </a:prstGeom>
          <a:noFill/>
          <a:ln cap="flat" cmpd="sng" w="9525">
            <a:solidFill>
              <a:srgbClr val="747C74"/>
            </a:solidFill>
            <a:prstDash val="solid"/>
            <a:round/>
            <a:headEnd len="sm" w="sm" type="none"/>
            <a:tailEnd len="sm" w="sm" type="none"/>
          </a:ln>
        </p:spPr>
      </p:cxnSp>
      <p:grpSp>
        <p:nvGrpSpPr>
          <p:cNvPr id="521" name="Google Shape;521;p7"/>
          <p:cNvGrpSpPr/>
          <p:nvPr/>
        </p:nvGrpSpPr>
        <p:grpSpPr>
          <a:xfrm>
            <a:off x="3366912" y="1483005"/>
            <a:ext cx="7278410" cy="4357760"/>
            <a:chOff x="6971243" y="3663280"/>
            <a:chExt cx="14166394" cy="7593526"/>
          </a:xfrm>
        </p:grpSpPr>
        <p:cxnSp>
          <p:nvCxnSpPr>
            <p:cNvPr id="522" name="Google Shape;522;p7"/>
            <p:cNvCxnSpPr/>
            <p:nvPr/>
          </p:nvCxnSpPr>
          <p:spPr>
            <a:xfrm>
              <a:off x="17320200" y="3663280"/>
              <a:ext cx="0" cy="7572555"/>
            </a:xfrm>
            <a:prstGeom prst="straightConnector1">
              <a:avLst/>
            </a:prstGeom>
            <a:noFill/>
            <a:ln cap="flat" cmpd="sng" w="9525">
              <a:solidFill>
                <a:srgbClr val="7F7F7F"/>
              </a:solidFill>
              <a:prstDash val="solid"/>
              <a:round/>
              <a:headEnd len="sm" w="sm" type="none"/>
              <a:tailEnd len="sm" w="sm" type="none"/>
            </a:ln>
          </p:spPr>
        </p:cxnSp>
        <p:cxnSp>
          <p:nvCxnSpPr>
            <p:cNvPr id="523" name="Google Shape;523;p7"/>
            <p:cNvCxnSpPr/>
            <p:nvPr/>
          </p:nvCxnSpPr>
          <p:spPr>
            <a:xfrm>
              <a:off x="6971243" y="3663280"/>
              <a:ext cx="0" cy="7572555"/>
            </a:xfrm>
            <a:prstGeom prst="straightConnector1">
              <a:avLst/>
            </a:prstGeom>
            <a:noFill/>
            <a:ln cap="flat" cmpd="sng" w="9525">
              <a:solidFill>
                <a:srgbClr val="7F7F7F"/>
              </a:solidFill>
              <a:prstDash val="solid"/>
              <a:round/>
              <a:headEnd len="sm" w="sm" type="none"/>
              <a:tailEnd len="sm" w="sm" type="none"/>
            </a:ln>
          </p:spPr>
        </p:cxnSp>
        <p:cxnSp>
          <p:nvCxnSpPr>
            <p:cNvPr id="524" name="Google Shape;524;p7"/>
            <p:cNvCxnSpPr/>
            <p:nvPr/>
          </p:nvCxnSpPr>
          <p:spPr>
            <a:xfrm>
              <a:off x="9041035" y="3663280"/>
              <a:ext cx="0" cy="7572555"/>
            </a:xfrm>
            <a:prstGeom prst="straightConnector1">
              <a:avLst/>
            </a:prstGeom>
            <a:noFill/>
            <a:ln cap="flat" cmpd="sng" w="9525">
              <a:solidFill>
                <a:srgbClr val="7F7F7F"/>
              </a:solidFill>
              <a:prstDash val="solid"/>
              <a:round/>
              <a:headEnd len="sm" w="sm" type="none"/>
              <a:tailEnd len="sm" w="sm" type="none"/>
            </a:ln>
          </p:spPr>
        </p:cxnSp>
        <p:cxnSp>
          <p:nvCxnSpPr>
            <p:cNvPr id="525" name="Google Shape;525;p7"/>
            <p:cNvCxnSpPr/>
            <p:nvPr/>
          </p:nvCxnSpPr>
          <p:spPr>
            <a:xfrm>
              <a:off x="11110827" y="3663280"/>
              <a:ext cx="0" cy="7572555"/>
            </a:xfrm>
            <a:prstGeom prst="straightConnector1">
              <a:avLst/>
            </a:prstGeom>
            <a:noFill/>
            <a:ln cap="flat" cmpd="sng" w="9525">
              <a:solidFill>
                <a:srgbClr val="7F7F7F"/>
              </a:solidFill>
              <a:prstDash val="solid"/>
              <a:round/>
              <a:headEnd len="sm" w="sm" type="none"/>
              <a:tailEnd len="sm" w="sm" type="none"/>
            </a:ln>
          </p:spPr>
        </p:cxnSp>
        <p:cxnSp>
          <p:nvCxnSpPr>
            <p:cNvPr id="526" name="Google Shape;526;p7"/>
            <p:cNvCxnSpPr/>
            <p:nvPr/>
          </p:nvCxnSpPr>
          <p:spPr>
            <a:xfrm>
              <a:off x="13180616" y="3663280"/>
              <a:ext cx="0" cy="7572555"/>
            </a:xfrm>
            <a:prstGeom prst="straightConnector1">
              <a:avLst/>
            </a:prstGeom>
            <a:noFill/>
            <a:ln cap="flat" cmpd="sng" w="9525">
              <a:solidFill>
                <a:srgbClr val="7F7F7F"/>
              </a:solidFill>
              <a:prstDash val="solid"/>
              <a:round/>
              <a:headEnd len="sm" w="sm" type="none"/>
              <a:tailEnd len="sm" w="sm" type="none"/>
            </a:ln>
          </p:spPr>
        </p:cxnSp>
        <p:cxnSp>
          <p:nvCxnSpPr>
            <p:cNvPr id="527" name="Google Shape;527;p7"/>
            <p:cNvCxnSpPr/>
            <p:nvPr/>
          </p:nvCxnSpPr>
          <p:spPr>
            <a:xfrm>
              <a:off x="15250408" y="3663280"/>
              <a:ext cx="0" cy="7572555"/>
            </a:xfrm>
            <a:prstGeom prst="straightConnector1">
              <a:avLst/>
            </a:prstGeom>
            <a:noFill/>
            <a:ln cap="flat" cmpd="sng" w="9525">
              <a:solidFill>
                <a:srgbClr val="7F7F7F"/>
              </a:solidFill>
              <a:prstDash val="solid"/>
              <a:round/>
              <a:headEnd len="sm" w="sm" type="none"/>
              <a:tailEnd len="sm" w="sm" type="none"/>
            </a:ln>
          </p:spPr>
        </p:cxnSp>
        <p:cxnSp>
          <p:nvCxnSpPr>
            <p:cNvPr id="528" name="Google Shape;528;p7"/>
            <p:cNvCxnSpPr/>
            <p:nvPr/>
          </p:nvCxnSpPr>
          <p:spPr>
            <a:xfrm>
              <a:off x="19389989" y="3663280"/>
              <a:ext cx="0" cy="7572555"/>
            </a:xfrm>
            <a:prstGeom prst="straightConnector1">
              <a:avLst/>
            </a:prstGeom>
            <a:noFill/>
            <a:ln cap="flat" cmpd="sng" w="9525">
              <a:solidFill>
                <a:srgbClr val="7F7F7F"/>
              </a:solidFill>
              <a:prstDash val="solid"/>
              <a:round/>
              <a:headEnd len="sm" w="sm" type="none"/>
              <a:tailEnd len="sm" w="sm" type="none"/>
            </a:ln>
          </p:spPr>
        </p:cxnSp>
        <p:cxnSp>
          <p:nvCxnSpPr>
            <p:cNvPr id="529" name="Google Shape;529;p7"/>
            <p:cNvCxnSpPr/>
            <p:nvPr/>
          </p:nvCxnSpPr>
          <p:spPr>
            <a:xfrm>
              <a:off x="21137637" y="3684251"/>
              <a:ext cx="0" cy="7572555"/>
            </a:xfrm>
            <a:prstGeom prst="straightConnector1">
              <a:avLst/>
            </a:prstGeom>
            <a:noFill/>
            <a:ln cap="flat" cmpd="sng" w="9525">
              <a:solidFill>
                <a:srgbClr val="7F7F7F"/>
              </a:solidFill>
              <a:prstDash val="solid"/>
              <a:round/>
              <a:headEnd len="sm" w="sm" type="none"/>
              <a:tailEnd len="sm" w="sm" type="none"/>
            </a:ln>
          </p:spPr>
        </p:cxnSp>
      </p:grpSp>
      <p:sp>
        <p:nvSpPr>
          <p:cNvPr id="530" name="Google Shape;530;p7"/>
          <p:cNvSpPr/>
          <p:nvPr/>
        </p:nvSpPr>
        <p:spPr>
          <a:xfrm>
            <a:off x="1359075" y="1989058"/>
            <a:ext cx="10170288" cy="3858040"/>
          </a:xfrm>
          <a:prstGeom prst="rect">
            <a:avLst/>
          </a:prstGeom>
          <a:noFill/>
          <a:ln cap="flat" cmpd="sng" w="9525">
            <a:solidFill>
              <a:srgbClr val="7F7F7F"/>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cxnSp>
        <p:nvCxnSpPr>
          <p:cNvPr id="531" name="Google Shape;531;p7"/>
          <p:cNvCxnSpPr/>
          <p:nvPr/>
        </p:nvCxnSpPr>
        <p:spPr>
          <a:xfrm>
            <a:off x="327292" y="3096435"/>
            <a:ext cx="11216897" cy="0"/>
          </a:xfrm>
          <a:prstGeom prst="straightConnector1">
            <a:avLst/>
          </a:prstGeom>
          <a:noFill/>
          <a:ln cap="flat" cmpd="sng" w="9525">
            <a:solidFill>
              <a:srgbClr val="747C74"/>
            </a:solidFill>
            <a:prstDash val="solid"/>
            <a:round/>
            <a:headEnd len="sm" w="sm" type="none"/>
            <a:tailEnd len="sm" w="sm" type="none"/>
          </a:ln>
        </p:spPr>
      </p:cxnSp>
      <p:cxnSp>
        <p:nvCxnSpPr>
          <p:cNvPr id="532" name="Google Shape;532;p7"/>
          <p:cNvCxnSpPr/>
          <p:nvPr/>
        </p:nvCxnSpPr>
        <p:spPr>
          <a:xfrm>
            <a:off x="327294" y="4180156"/>
            <a:ext cx="11202068" cy="0"/>
          </a:xfrm>
          <a:prstGeom prst="straightConnector1">
            <a:avLst/>
          </a:prstGeom>
          <a:noFill/>
          <a:ln cap="flat" cmpd="sng" w="9525">
            <a:solidFill>
              <a:srgbClr val="747C74"/>
            </a:solidFill>
            <a:prstDash val="solid"/>
            <a:round/>
            <a:headEnd len="sm" w="sm" type="none"/>
            <a:tailEnd len="sm" w="sm" type="none"/>
          </a:ln>
        </p:spPr>
      </p:cxnSp>
      <p:sp>
        <p:nvSpPr>
          <p:cNvPr id="533" name="Google Shape;533;p7"/>
          <p:cNvSpPr/>
          <p:nvPr/>
        </p:nvSpPr>
        <p:spPr>
          <a:xfrm>
            <a:off x="3392925" y="2440805"/>
            <a:ext cx="2074815" cy="368035"/>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91425"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Prioritized backlog</a:t>
            </a:r>
            <a:endParaRPr b="0" i="0" sz="1400" u="none" cap="none" strike="noStrike">
              <a:solidFill>
                <a:srgbClr val="000000"/>
              </a:solidFill>
              <a:latin typeface="Arial"/>
              <a:ea typeface="Arial"/>
              <a:cs typeface="Arial"/>
              <a:sym typeface="Arial"/>
            </a:endParaRPr>
          </a:p>
        </p:txBody>
      </p:sp>
      <p:sp>
        <p:nvSpPr>
          <p:cNvPr id="534" name="Google Shape;534;p7"/>
          <p:cNvSpPr/>
          <p:nvPr/>
        </p:nvSpPr>
        <p:spPr>
          <a:xfrm>
            <a:off x="5514146" y="2056310"/>
            <a:ext cx="3149459" cy="35918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91425"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Identify Change Management or Communications Plan</a:t>
            </a:r>
            <a:endParaRPr b="0" i="0" sz="1400" u="none" cap="none" strike="noStrike">
              <a:solidFill>
                <a:srgbClr val="000000"/>
              </a:solidFill>
              <a:latin typeface="Arial"/>
              <a:ea typeface="Arial"/>
              <a:cs typeface="Arial"/>
              <a:sym typeface="Arial"/>
            </a:endParaRPr>
          </a:p>
        </p:txBody>
      </p:sp>
      <p:sp>
        <p:nvSpPr>
          <p:cNvPr id="535" name="Google Shape;535;p7"/>
          <p:cNvSpPr/>
          <p:nvPr/>
        </p:nvSpPr>
        <p:spPr>
          <a:xfrm>
            <a:off x="8702016" y="2017810"/>
            <a:ext cx="2809858" cy="35918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91425"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Handover plan  - Prepare for launch</a:t>
            </a:r>
            <a:endParaRPr b="0" i="0" sz="1400" u="none" cap="none" strike="noStrike">
              <a:solidFill>
                <a:srgbClr val="000000"/>
              </a:solidFill>
              <a:latin typeface="Arial"/>
              <a:ea typeface="Arial"/>
              <a:cs typeface="Arial"/>
              <a:sym typeface="Arial"/>
            </a:endParaRPr>
          </a:p>
        </p:txBody>
      </p:sp>
      <p:sp>
        <p:nvSpPr>
          <p:cNvPr id="536" name="Google Shape;536;p7"/>
          <p:cNvSpPr/>
          <p:nvPr/>
        </p:nvSpPr>
        <p:spPr>
          <a:xfrm>
            <a:off x="1377328" y="2017810"/>
            <a:ext cx="3028063" cy="35918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Build backlog</a:t>
            </a:r>
            <a:endParaRPr b="0" i="0" sz="1400" u="none" cap="none" strike="noStrike">
              <a:solidFill>
                <a:srgbClr val="000000"/>
              </a:solidFill>
              <a:latin typeface="Arial"/>
              <a:ea typeface="Arial"/>
              <a:cs typeface="Arial"/>
              <a:sym typeface="Arial"/>
            </a:endParaRPr>
          </a:p>
        </p:txBody>
      </p:sp>
      <p:sp>
        <p:nvSpPr>
          <p:cNvPr id="537" name="Google Shape;537;p7"/>
          <p:cNvSpPr/>
          <p:nvPr/>
        </p:nvSpPr>
        <p:spPr>
          <a:xfrm>
            <a:off x="2328439" y="4202865"/>
            <a:ext cx="2076955" cy="351728"/>
          </a:xfrm>
          <a:prstGeom prst="rect">
            <a:avLst/>
          </a:prstGeom>
          <a:solidFill>
            <a:schemeClr val="accent3"/>
          </a:solidFill>
          <a:ln>
            <a:noFill/>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Data discovery</a:t>
            </a:r>
            <a:endParaRPr b="0" i="0" sz="1400" u="none" cap="none" strike="noStrike">
              <a:solidFill>
                <a:srgbClr val="000000"/>
              </a:solidFill>
              <a:latin typeface="Arial"/>
              <a:ea typeface="Arial"/>
              <a:cs typeface="Arial"/>
              <a:sym typeface="Arial"/>
            </a:endParaRPr>
          </a:p>
        </p:txBody>
      </p:sp>
      <p:sp>
        <p:nvSpPr>
          <p:cNvPr id="538" name="Google Shape;538;p7"/>
          <p:cNvSpPr/>
          <p:nvPr/>
        </p:nvSpPr>
        <p:spPr>
          <a:xfrm>
            <a:off x="4448731" y="4584750"/>
            <a:ext cx="4214873" cy="35918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Build solution (form UI, data connections, storage, etc.)</a:t>
            </a:r>
            <a:endParaRPr b="0" i="0" sz="1400" u="none" cap="none" strike="noStrike">
              <a:solidFill>
                <a:srgbClr val="000000"/>
              </a:solidFill>
              <a:latin typeface="Arial"/>
              <a:ea typeface="Arial"/>
              <a:cs typeface="Arial"/>
              <a:sym typeface="Arial"/>
            </a:endParaRPr>
          </a:p>
        </p:txBody>
      </p:sp>
      <p:sp>
        <p:nvSpPr>
          <p:cNvPr id="539" name="Google Shape;539;p7"/>
          <p:cNvSpPr/>
          <p:nvPr/>
        </p:nvSpPr>
        <p:spPr>
          <a:xfrm>
            <a:off x="8702016" y="4584750"/>
            <a:ext cx="1925293" cy="35918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UAT</a:t>
            </a:r>
            <a:endParaRPr b="0" i="0" sz="1400" u="none" cap="none" strike="noStrike">
              <a:solidFill>
                <a:srgbClr val="000000"/>
              </a:solidFill>
              <a:latin typeface="Arial"/>
              <a:ea typeface="Arial"/>
              <a:cs typeface="Arial"/>
              <a:sym typeface="Arial"/>
            </a:endParaRPr>
          </a:p>
        </p:txBody>
      </p:sp>
      <p:sp>
        <p:nvSpPr>
          <p:cNvPr id="540" name="Google Shape;540;p7"/>
          <p:cNvSpPr/>
          <p:nvPr/>
        </p:nvSpPr>
        <p:spPr>
          <a:xfrm>
            <a:off x="2328439" y="4583311"/>
            <a:ext cx="2076955" cy="360619"/>
          </a:xfrm>
          <a:prstGeom prst="rect">
            <a:avLst/>
          </a:prstGeom>
          <a:solidFill>
            <a:schemeClr val="accent3"/>
          </a:solidFill>
          <a:ln>
            <a:noFill/>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Define data flows - Systems mapping </a:t>
            </a:r>
            <a:endParaRPr b="0" i="0" sz="900" u="none" cap="none" strike="noStrike">
              <a:solidFill>
                <a:srgbClr val="FDFFFD"/>
              </a:solidFill>
              <a:latin typeface="PT Serif"/>
              <a:ea typeface="PT Serif"/>
              <a:cs typeface="PT Serif"/>
              <a:sym typeface="PT Serif"/>
            </a:endParaRPr>
          </a:p>
        </p:txBody>
      </p:sp>
      <p:sp>
        <p:nvSpPr>
          <p:cNvPr id="541" name="Google Shape;541;p7"/>
          <p:cNvSpPr/>
          <p:nvPr/>
        </p:nvSpPr>
        <p:spPr>
          <a:xfrm>
            <a:off x="2967129" y="3887437"/>
            <a:ext cx="1438263" cy="27001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User flows</a:t>
            </a:r>
            <a:endParaRPr b="0" i="0" sz="1400" u="none" cap="none" strike="noStrike">
              <a:solidFill>
                <a:srgbClr val="000000"/>
              </a:solidFill>
              <a:latin typeface="Arial"/>
              <a:ea typeface="Arial"/>
              <a:cs typeface="Arial"/>
              <a:sym typeface="Arial"/>
            </a:endParaRPr>
          </a:p>
        </p:txBody>
      </p:sp>
      <p:sp>
        <p:nvSpPr>
          <p:cNvPr id="542" name="Google Shape;542;p7"/>
          <p:cNvSpPr/>
          <p:nvPr/>
        </p:nvSpPr>
        <p:spPr>
          <a:xfrm>
            <a:off x="2310315" y="3125240"/>
            <a:ext cx="871897" cy="439716"/>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Testing prep</a:t>
            </a:r>
            <a:endParaRPr b="0" i="0" sz="900" u="none" cap="none" strike="noStrike">
              <a:solidFill>
                <a:srgbClr val="FDFFFD"/>
              </a:solidFill>
              <a:latin typeface="PT Serif"/>
              <a:ea typeface="PT Serif"/>
              <a:cs typeface="PT Serif"/>
              <a:sym typeface="PT Serif"/>
            </a:endParaRPr>
          </a:p>
        </p:txBody>
      </p:sp>
      <p:sp>
        <p:nvSpPr>
          <p:cNvPr id="543" name="Google Shape;543;p7"/>
          <p:cNvSpPr/>
          <p:nvPr/>
        </p:nvSpPr>
        <p:spPr>
          <a:xfrm>
            <a:off x="5852229" y="3138206"/>
            <a:ext cx="683924" cy="439716"/>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Testing prep &amp; recruiting</a:t>
            </a:r>
            <a:endParaRPr b="0" i="0" sz="900" u="none" cap="none" strike="noStrike">
              <a:solidFill>
                <a:srgbClr val="FDFFFD"/>
              </a:solidFill>
              <a:latin typeface="PT Serif"/>
              <a:ea typeface="PT Serif"/>
              <a:cs typeface="PT Serif"/>
              <a:sym typeface="PT Serif"/>
            </a:endParaRPr>
          </a:p>
        </p:txBody>
      </p:sp>
      <p:sp>
        <p:nvSpPr>
          <p:cNvPr id="544" name="Google Shape;544;p7"/>
          <p:cNvSpPr/>
          <p:nvPr/>
        </p:nvSpPr>
        <p:spPr>
          <a:xfrm>
            <a:off x="4455268" y="3588247"/>
            <a:ext cx="2084815" cy="269906"/>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Design iterations</a:t>
            </a:r>
            <a:endParaRPr b="0" i="0" sz="1400" u="none" cap="none" strike="noStrike">
              <a:solidFill>
                <a:srgbClr val="000000"/>
              </a:solidFill>
              <a:latin typeface="Arial"/>
              <a:ea typeface="Arial"/>
              <a:cs typeface="Arial"/>
              <a:sym typeface="Arial"/>
            </a:endParaRPr>
          </a:p>
        </p:txBody>
      </p:sp>
      <p:sp>
        <p:nvSpPr>
          <p:cNvPr id="545" name="Google Shape;545;p7"/>
          <p:cNvSpPr/>
          <p:nvPr/>
        </p:nvSpPr>
        <p:spPr>
          <a:xfrm>
            <a:off x="1377328" y="2399700"/>
            <a:ext cx="906977" cy="32566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PIV Onboarding</a:t>
            </a:r>
            <a:endParaRPr b="0" i="0" sz="1400" u="none" cap="none" strike="noStrike">
              <a:solidFill>
                <a:srgbClr val="000000"/>
              </a:solidFill>
              <a:latin typeface="Arial"/>
              <a:ea typeface="Arial"/>
              <a:cs typeface="Arial"/>
              <a:sym typeface="Arial"/>
            </a:endParaRPr>
          </a:p>
        </p:txBody>
      </p:sp>
      <p:sp>
        <p:nvSpPr>
          <p:cNvPr id="546" name="Google Shape;546;p7"/>
          <p:cNvSpPr/>
          <p:nvPr/>
        </p:nvSpPr>
        <p:spPr>
          <a:xfrm>
            <a:off x="2328439" y="3588143"/>
            <a:ext cx="2076955" cy="269906"/>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Wireframes &amp; Design</a:t>
            </a:r>
            <a:endParaRPr b="0" i="0" sz="1400" u="none" cap="none" strike="noStrike">
              <a:solidFill>
                <a:srgbClr val="000000"/>
              </a:solidFill>
              <a:latin typeface="Arial"/>
              <a:ea typeface="Arial"/>
              <a:cs typeface="Arial"/>
              <a:sym typeface="Arial"/>
            </a:endParaRPr>
          </a:p>
        </p:txBody>
      </p:sp>
      <p:sp>
        <p:nvSpPr>
          <p:cNvPr id="547" name="Google Shape;547;p7"/>
          <p:cNvSpPr/>
          <p:nvPr/>
        </p:nvSpPr>
        <p:spPr>
          <a:xfrm>
            <a:off x="6578174" y="3588143"/>
            <a:ext cx="2084815" cy="268191"/>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Design iterations</a:t>
            </a:r>
            <a:endParaRPr b="0" i="0" sz="900" u="none" cap="none" strike="noStrike">
              <a:solidFill>
                <a:srgbClr val="FDFFFD"/>
              </a:solidFill>
              <a:latin typeface="PT Serif"/>
              <a:ea typeface="PT Serif"/>
              <a:cs typeface="PT Serif"/>
              <a:sym typeface="PT Serif"/>
            </a:endParaRPr>
          </a:p>
        </p:txBody>
      </p:sp>
      <p:sp>
        <p:nvSpPr>
          <p:cNvPr id="548" name="Google Shape;548;p7"/>
          <p:cNvSpPr/>
          <p:nvPr/>
        </p:nvSpPr>
        <p:spPr>
          <a:xfrm>
            <a:off x="10666525" y="3119151"/>
            <a:ext cx="845400" cy="5595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Create post-MVP design refinements</a:t>
            </a:r>
            <a:endParaRPr b="0" i="0" sz="900" u="none" cap="none" strike="noStrike">
              <a:solidFill>
                <a:srgbClr val="FDFFFD"/>
              </a:solidFill>
              <a:latin typeface="PT Serif"/>
              <a:ea typeface="PT Serif"/>
              <a:cs typeface="PT Serif"/>
              <a:sym typeface="PT Serif"/>
            </a:endParaRPr>
          </a:p>
        </p:txBody>
      </p:sp>
      <p:sp>
        <p:nvSpPr>
          <p:cNvPr id="549" name="Google Shape;549;p7"/>
          <p:cNvSpPr/>
          <p:nvPr/>
        </p:nvSpPr>
        <p:spPr>
          <a:xfrm>
            <a:off x="8702016" y="3588155"/>
            <a:ext cx="1925293" cy="268191"/>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60925" lIns="60950" spcFirstLastPara="1" rIns="60950" wrap="square" tIns="60925">
            <a:noAutofit/>
          </a:bodyPr>
          <a:lstStyle/>
          <a:p>
            <a:pPr indent="0" lvl="0" marL="0" marR="0" rtl="0" algn="l">
              <a:lnSpc>
                <a:spcPct val="100000"/>
              </a:lnSpc>
              <a:spcBef>
                <a:spcPts val="0"/>
              </a:spcBef>
              <a:spcAft>
                <a:spcPts val="0"/>
              </a:spcAft>
              <a:buClr>
                <a:srgbClr val="FDFFFD"/>
              </a:buClr>
              <a:buSzPts val="900"/>
              <a:buFont typeface="PT Serif"/>
              <a:buNone/>
            </a:pPr>
            <a:r>
              <a:rPr b="0" i="0" lang="en-US" sz="900" u="none" cap="none" strike="noStrike">
                <a:solidFill>
                  <a:srgbClr val="FDFFFD"/>
                </a:solidFill>
                <a:latin typeface="PT Serif"/>
                <a:ea typeface="PT Serif"/>
                <a:cs typeface="PT Serif"/>
                <a:sym typeface="PT Serif"/>
              </a:rPr>
              <a:t>Design QA</a:t>
            </a:r>
            <a:endParaRPr b="0" i="0" sz="900" u="none" cap="none" strike="noStrike">
              <a:solidFill>
                <a:srgbClr val="FDFFFD"/>
              </a:solidFill>
              <a:latin typeface="PT Serif"/>
              <a:ea typeface="PT Serif"/>
              <a:cs typeface="PT Serif"/>
              <a:sym typeface="PT Serif"/>
            </a:endParaRPr>
          </a:p>
        </p:txBody>
      </p:sp>
      <p:sp>
        <p:nvSpPr>
          <p:cNvPr id="550" name="Google Shape;550;p7"/>
          <p:cNvSpPr txBox="1"/>
          <p:nvPr/>
        </p:nvSpPr>
        <p:spPr>
          <a:xfrm>
            <a:off x="10959950" y="5418295"/>
            <a:ext cx="495673"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MVP </a:t>
            </a:r>
            <a:br>
              <a:rPr b="1" i="0" lang="en-US" sz="900" u="none" cap="none" strike="noStrike">
                <a:solidFill>
                  <a:srgbClr val="202120"/>
                </a:solidFill>
                <a:latin typeface="PT Serif"/>
                <a:ea typeface="PT Serif"/>
                <a:cs typeface="PT Serif"/>
                <a:sym typeface="PT Serif"/>
              </a:rPr>
            </a:br>
            <a:r>
              <a:rPr b="1" i="0" lang="en-US" sz="900" u="none" cap="none" strike="noStrike">
                <a:solidFill>
                  <a:srgbClr val="202120"/>
                </a:solidFill>
                <a:latin typeface="PT Serif"/>
                <a:ea typeface="PT Serif"/>
                <a:cs typeface="PT Serif"/>
                <a:sym typeface="PT Serif"/>
              </a:rPr>
              <a:t>Launch</a:t>
            </a:r>
            <a:endParaRPr b="0" i="0" sz="900" u="none" cap="none" strike="noStrike">
              <a:solidFill>
                <a:srgbClr val="202120"/>
              </a:solidFill>
              <a:latin typeface="PT Serif"/>
              <a:ea typeface="PT Serif"/>
              <a:cs typeface="PT Serif"/>
              <a:sym typeface="PT Serif"/>
            </a:endParaRPr>
          </a:p>
        </p:txBody>
      </p:sp>
      <p:sp>
        <p:nvSpPr>
          <p:cNvPr id="551" name="Google Shape;551;p7"/>
          <p:cNvSpPr/>
          <p:nvPr/>
        </p:nvSpPr>
        <p:spPr>
          <a:xfrm>
            <a:off x="11429277" y="5166017"/>
            <a:ext cx="219456" cy="223548"/>
          </a:xfrm>
          <a:prstGeom prst="diamond">
            <a:avLst/>
          </a:prstGeom>
          <a:solidFill>
            <a:schemeClr val="accent4"/>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cxnSp>
        <p:nvCxnSpPr>
          <p:cNvPr id="552" name="Google Shape;552;p7"/>
          <p:cNvCxnSpPr/>
          <p:nvPr/>
        </p:nvCxnSpPr>
        <p:spPr>
          <a:xfrm>
            <a:off x="1377328" y="1496010"/>
            <a:ext cx="906977" cy="0"/>
          </a:xfrm>
          <a:prstGeom prst="straightConnector1">
            <a:avLst/>
          </a:prstGeom>
          <a:noFill/>
          <a:ln cap="flat" cmpd="sng" w="9525">
            <a:solidFill>
              <a:schemeClr val="dk1"/>
            </a:solidFill>
            <a:prstDash val="solid"/>
            <a:round/>
            <a:headEnd len="sm" w="sm" type="none"/>
            <a:tailEnd len="sm" w="sm" type="none"/>
          </a:ln>
        </p:spPr>
      </p:cxnSp>
      <p:cxnSp>
        <p:nvCxnSpPr>
          <p:cNvPr id="553" name="Google Shape;553;p7"/>
          <p:cNvCxnSpPr/>
          <p:nvPr/>
        </p:nvCxnSpPr>
        <p:spPr>
          <a:xfrm>
            <a:off x="2328439" y="1496010"/>
            <a:ext cx="2076955" cy="0"/>
          </a:xfrm>
          <a:prstGeom prst="straightConnector1">
            <a:avLst/>
          </a:prstGeom>
          <a:noFill/>
          <a:ln cap="flat" cmpd="sng" w="9525">
            <a:solidFill>
              <a:schemeClr val="dk1"/>
            </a:solidFill>
            <a:prstDash val="solid"/>
            <a:round/>
            <a:headEnd len="sm" w="sm" type="none"/>
            <a:tailEnd len="sm" w="sm" type="none"/>
          </a:ln>
        </p:spPr>
      </p:cxnSp>
      <p:cxnSp>
        <p:nvCxnSpPr>
          <p:cNvPr id="554" name="Google Shape;554;p7"/>
          <p:cNvCxnSpPr/>
          <p:nvPr/>
        </p:nvCxnSpPr>
        <p:spPr>
          <a:xfrm>
            <a:off x="4455268" y="1496010"/>
            <a:ext cx="2084815" cy="0"/>
          </a:xfrm>
          <a:prstGeom prst="straightConnector1">
            <a:avLst/>
          </a:prstGeom>
          <a:noFill/>
          <a:ln cap="flat" cmpd="sng" w="9525">
            <a:solidFill>
              <a:schemeClr val="dk1"/>
            </a:solidFill>
            <a:prstDash val="solid"/>
            <a:round/>
            <a:headEnd len="sm" w="sm" type="none"/>
            <a:tailEnd len="sm" w="sm" type="none"/>
          </a:ln>
        </p:spPr>
      </p:cxnSp>
      <p:cxnSp>
        <p:nvCxnSpPr>
          <p:cNvPr id="555" name="Google Shape;555;p7"/>
          <p:cNvCxnSpPr/>
          <p:nvPr/>
        </p:nvCxnSpPr>
        <p:spPr>
          <a:xfrm>
            <a:off x="6578174" y="1496010"/>
            <a:ext cx="2084815" cy="0"/>
          </a:xfrm>
          <a:prstGeom prst="straightConnector1">
            <a:avLst/>
          </a:prstGeom>
          <a:noFill/>
          <a:ln cap="flat" cmpd="sng" w="9525">
            <a:solidFill>
              <a:schemeClr val="dk1"/>
            </a:solidFill>
            <a:prstDash val="solid"/>
            <a:round/>
            <a:headEnd len="sm" w="sm" type="none"/>
            <a:tailEnd len="sm" w="sm" type="none"/>
          </a:ln>
        </p:spPr>
      </p:cxnSp>
      <p:cxnSp>
        <p:nvCxnSpPr>
          <p:cNvPr id="556" name="Google Shape;556;p7"/>
          <p:cNvCxnSpPr/>
          <p:nvPr/>
        </p:nvCxnSpPr>
        <p:spPr>
          <a:xfrm>
            <a:off x="8702016" y="1496010"/>
            <a:ext cx="1925293" cy="0"/>
          </a:xfrm>
          <a:prstGeom prst="straightConnector1">
            <a:avLst/>
          </a:prstGeom>
          <a:noFill/>
          <a:ln cap="flat" cmpd="sng" w="9525">
            <a:solidFill>
              <a:schemeClr val="dk1"/>
            </a:solidFill>
            <a:prstDash val="solid"/>
            <a:round/>
            <a:headEnd len="sm" w="sm" type="none"/>
            <a:tailEnd len="sm" w="sm" type="none"/>
          </a:ln>
        </p:spPr>
      </p:cxnSp>
      <p:cxnSp>
        <p:nvCxnSpPr>
          <p:cNvPr id="557" name="Google Shape;557;p7"/>
          <p:cNvCxnSpPr/>
          <p:nvPr/>
        </p:nvCxnSpPr>
        <p:spPr>
          <a:xfrm>
            <a:off x="10666524" y="1496010"/>
            <a:ext cx="845348" cy="0"/>
          </a:xfrm>
          <a:prstGeom prst="straightConnector1">
            <a:avLst/>
          </a:prstGeom>
          <a:noFill/>
          <a:ln cap="flat" cmpd="sng" w="9525">
            <a:solidFill>
              <a:schemeClr val="dk1"/>
            </a:solidFill>
            <a:prstDash val="solid"/>
            <a:round/>
            <a:headEnd len="sm" w="sm" type="none"/>
            <a:tailEnd len="sm" w="sm" type="none"/>
          </a:ln>
        </p:spPr>
      </p:cxnSp>
      <p:pic>
        <p:nvPicPr>
          <p:cNvPr id="558" name="Google Shape;558;p7"/>
          <p:cNvPicPr preferRelativeResize="0"/>
          <p:nvPr/>
        </p:nvPicPr>
        <p:blipFill rotWithShape="1">
          <a:blip r:embed="rId5">
            <a:alphaModFix/>
          </a:blip>
          <a:srcRect b="0" l="0" r="0" t="0"/>
          <a:stretch/>
        </p:blipFill>
        <p:spPr>
          <a:xfrm>
            <a:off x="342121" y="4569661"/>
            <a:ext cx="265176" cy="265176"/>
          </a:xfrm>
          <a:prstGeom prst="rect">
            <a:avLst/>
          </a:prstGeom>
          <a:noFill/>
          <a:ln>
            <a:noFill/>
          </a:ln>
        </p:spPr>
      </p:pic>
      <p:cxnSp>
        <p:nvCxnSpPr>
          <p:cNvPr id="559" name="Google Shape;559;p7"/>
          <p:cNvCxnSpPr/>
          <p:nvPr/>
        </p:nvCxnSpPr>
        <p:spPr>
          <a:xfrm>
            <a:off x="342121" y="5017505"/>
            <a:ext cx="11202068" cy="0"/>
          </a:xfrm>
          <a:prstGeom prst="straightConnector1">
            <a:avLst/>
          </a:prstGeom>
          <a:noFill/>
          <a:ln cap="flat" cmpd="sng" w="9525">
            <a:solidFill>
              <a:srgbClr val="747C74"/>
            </a:solidFill>
            <a:prstDash val="solid"/>
            <a:round/>
            <a:headEnd len="sm" w="sm" type="none"/>
            <a:tailEnd len="sm" w="sm" type="none"/>
          </a:ln>
        </p:spPr>
      </p:cxnSp>
      <p:sp>
        <p:nvSpPr>
          <p:cNvPr id="560" name="Google Shape;560;p7"/>
          <p:cNvSpPr/>
          <p:nvPr/>
        </p:nvSpPr>
        <p:spPr>
          <a:xfrm>
            <a:off x="342121" y="5107011"/>
            <a:ext cx="953583" cy="276999"/>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Collaboration Cycle</a:t>
            </a:r>
            <a:endParaRPr b="1" i="0" sz="900" u="none" cap="none" strike="noStrike">
              <a:solidFill>
                <a:srgbClr val="202120"/>
              </a:solidFill>
              <a:latin typeface="PT Serif"/>
              <a:ea typeface="PT Serif"/>
              <a:cs typeface="PT Serif"/>
              <a:sym typeface="PT Serif"/>
            </a:endParaRPr>
          </a:p>
        </p:txBody>
      </p:sp>
      <p:pic>
        <p:nvPicPr>
          <p:cNvPr id="561" name="Google Shape;561;p7"/>
          <p:cNvPicPr preferRelativeResize="0"/>
          <p:nvPr/>
        </p:nvPicPr>
        <p:blipFill rotWithShape="1">
          <a:blip r:embed="rId6">
            <a:alphaModFix/>
          </a:blip>
          <a:srcRect b="0" l="0" r="0" t="0"/>
          <a:stretch/>
        </p:blipFill>
        <p:spPr>
          <a:xfrm>
            <a:off x="342121" y="5431819"/>
            <a:ext cx="265176" cy="265176"/>
          </a:xfrm>
          <a:prstGeom prst="rect">
            <a:avLst/>
          </a:prstGeom>
          <a:noFill/>
          <a:ln>
            <a:noFill/>
          </a:ln>
        </p:spPr>
      </p:pic>
      <p:sp>
        <p:nvSpPr>
          <p:cNvPr id="562" name="Google Shape;562;p7"/>
          <p:cNvSpPr txBox="1"/>
          <p:nvPr/>
        </p:nvSpPr>
        <p:spPr>
          <a:xfrm>
            <a:off x="2319185" y="5043690"/>
            <a:ext cx="495673" cy="1384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Kickoff</a:t>
            </a:r>
            <a:endParaRPr b="0" i="0" sz="900" u="none" cap="none" strike="noStrike">
              <a:solidFill>
                <a:srgbClr val="202120"/>
              </a:solidFill>
              <a:latin typeface="PT Serif"/>
              <a:ea typeface="PT Serif"/>
              <a:cs typeface="PT Serif"/>
              <a:sym typeface="PT Serif"/>
            </a:endParaRPr>
          </a:p>
        </p:txBody>
      </p:sp>
      <p:sp>
        <p:nvSpPr>
          <p:cNvPr id="563" name="Google Shape;563;p7"/>
          <p:cNvSpPr/>
          <p:nvPr/>
        </p:nvSpPr>
        <p:spPr>
          <a:xfrm>
            <a:off x="2465011" y="5195697"/>
            <a:ext cx="219456" cy="223548"/>
          </a:xfrm>
          <a:prstGeom prst="diamond">
            <a:avLst/>
          </a:prstGeom>
          <a:solidFill>
            <a:srgbClr val="01213C"/>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564" name="Google Shape;564;p7"/>
          <p:cNvSpPr txBox="1"/>
          <p:nvPr/>
        </p:nvSpPr>
        <p:spPr>
          <a:xfrm>
            <a:off x="8720953" y="5418295"/>
            <a:ext cx="961271" cy="13849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Staging Review</a:t>
            </a:r>
            <a:endParaRPr b="0" i="0" sz="900" u="none" cap="none" strike="noStrike">
              <a:solidFill>
                <a:srgbClr val="202120"/>
              </a:solidFill>
              <a:latin typeface="PT Serif"/>
              <a:ea typeface="PT Serif"/>
              <a:cs typeface="PT Serif"/>
              <a:sym typeface="PT Serif"/>
            </a:endParaRPr>
          </a:p>
        </p:txBody>
      </p:sp>
      <p:sp>
        <p:nvSpPr>
          <p:cNvPr id="565" name="Google Shape;565;p7"/>
          <p:cNvSpPr/>
          <p:nvPr/>
        </p:nvSpPr>
        <p:spPr>
          <a:xfrm>
            <a:off x="9091860" y="5195697"/>
            <a:ext cx="219456" cy="223548"/>
          </a:xfrm>
          <a:prstGeom prst="diamond">
            <a:avLst/>
          </a:prstGeom>
          <a:solidFill>
            <a:srgbClr val="01213C"/>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566" name="Google Shape;566;p7"/>
          <p:cNvSpPr txBox="1"/>
          <p:nvPr/>
        </p:nvSpPr>
        <p:spPr>
          <a:xfrm>
            <a:off x="8056859" y="5280746"/>
            <a:ext cx="529394" cy="1384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900"/>
              <a:buFont typeface="PT Serif"/>
              <a:buNone/>
            </a:pPr>
            <a:r>
              <a:t/>
            </a:r>
            <a:endParaRPr b="0" i="0" sz="900" u="none" cap="none" strike="noStrike">
              <a:solidFill>
                <a:srgbClr val="202120"/>
              </a:solidFill>
              <a:latin typeface="PT Serif"/>
              <a:ea typeface="PT Serif"/>
              <a:cs typeface="PT Serif"/>
              <a:sym typeface="PT Serif"/>
            </a:endParaRPr>
          </a:p>
        </p:txBody>
      </p:sp>
      <p:sp>
        <p:nvSpPr>
          <p:cNvPr id="567" name="Google Shape;567;p7"/>
          <p:cNvSpPr txBox="1"/>
          <p:nvPr/>
        </p:nvSpPr>
        <p:spPr>
          <a:xfrm>
            <a:off x="8056859" y="5280746"/>
            <a:ext cx="529394" cy="1384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900"/>
              <a:buFont typeface="PT Serif"/>
              <a:buNone/>
            </a:pPr>
            <a:r>
              <a:t/>
            </a:r>
            <a:endParaRPr b="0" i="0" sz="900" u="none" cap="none" strike="noStrike">
              <a:solidFill>
                <a:srgbClr val="202120"/>
              </a:solidFill>
              <a:latin typeface="PT Serif"/>
              <a:ea typeface="PT Serif"/>
              <a:cs typeface="PT Serif"/>
              <a:sym typeface="PT Serif"/>
            </a:endParaRPr>
          </a:p>
        </p:txBody>
      </p:sp>
      <p:sp>
        <p:nvSpPr>
          <p:cNvPr id="568" name="Google Shape;568;p7"/>
          <p:cNvSpPr txBox="1"/>
          <p:nvPr/>
        </p:nvSpPr>
        <p:spPr>
          <a:xfrm>
            <a:off x="2620247" y="5418293"/>
            <a:ext cx="573617" cy="41549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Research Plan Review</a:t>
            </a:r>
            <a:endParaRPr b="0" i="0" sz="900" u="none" cap="none" strike="noStrike">
              <a:solidFill>
                <a:srgbClr val="202120"/>
              </a:solidFill>
              <a:latin typeface="PT Serif"/>
              <a:ea typeface="PT Serif"/>
              <a:cs typeface="PT Serif"/>
              <a:sym typeface="PT Serif"/>
            </a:endParaRPr>
          </a:p>
        </p:txBody>
      </p:sp>
      <p:sp>
        <p:nvSpPr>
          <p:cNvPr id="569" name="Google Shape;569;p7"/>
          <p:cNvSpPr/>
          <p:nvPr/>
        </p:nvSpPr>
        <p:spPr>
          <a:xfrm>
            <a:off x="2612120" y="5195697"/>
            <a:ext cx="219456" cy="223548"/>
          </a:xfrm>
          <a:prstGeom prst="diamond">
            <a:avLst/>
          </a:prstGeom>
          <a:solidFill>
            <a:srgbClr val="00B050"/>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570" name="Google Shape;570;p7"/>
          <p:cNvSpPr txBox="1"/>
          <p:nvPr/>
        </p:nvSpPr>
        <p:spPr>
          <a:xfrm>
            <a:off x="6672994" y="5384341"/>
            <a:ext cx="833806"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Contact Center Review</a:t>
            </a:r>
            <a:endParaRPr b="0" i="0" sz="900" u="none" cap="none" strike="noStrike">
              <a:solidFill>
                <a:srgbClr val="202120"/>
              </a:solidFill>
              <a:latin typeface="PT Serif"/>
              <a:ea typeface="PT Serif"/>
              <a:cs typeface="PT Serif"/>
              <a:sym typeface="PT Serif"/>
            </a:endParaRPr>
          </a:p>
        </p:txBody>
      </p:sp>
      <p:sp>
        <p:nvSpPr>
          <p:cNvPr id="571" name="Google Shape;571;p7"/>
          <p:cNvSpPr/>
          <p:nvPr/>
        </p:nvSpPr>
        <p:spPr>
          <a:xfrm>
            <a:off x="6980169" y="5195697"/>
            <a:ext cx="219456" cy="223548"/>
          </a:xfrm>
          <a:prstGeom prst="diamond">
            <a:avLst/>
          </a:prstGeom>
          <a:solidFill>
            <a:srgbClr val="00B050"/>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572" name="Google Shape;572;p7"/>
          <p:cNvSpPr txBox="1"/>
          <p:nvPr/>
        </p:nvSpPr>
        <p:spPr>
          <a:xfrm>
            <a:off x="3598505" y="5418137"/>
            <a:ext cx="648407" cy="276999"/>
          </a:xfrm>
          <a:prstGeom prst="rect">
            <a:avLst/>
          </a:prstGeom>
          <a:solidFill>
            <a:srgbClr val="F2F2F2"/>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Design Intent</a:t>
            </a:r>
            <a:endParaRPr b="0" i="0" sz="900" u="none" cap="none" strike="noStrike">
              <a:solidFill>
                <a:srgbClr val="202120"/>
              </a:solidFill>
              <a:latin typeface="PT Serif"/>
              <a:ea typeface="PT Serif"/>
              <a:cs typeface="PT Serif"/>
              <a:sym typeface="PT Serif"/>
            </a:endParaRPr>
          </a:p>
        </p:txBody>
      </p:sp>
      <p:sp>
        <p:nvSpPr>
          <p:cNvPr id="573" name="Google Shape;573;p7"/>
          <p:cNvSpPr/>
          <p:nvPr/>
        </p:nvSpPr>
        <p:spPr>
          <a:xfrm>
            <a:off x="3554045" y="5195697"/>
            <a:ext cx="219456" cy="223548"/>
          </a:xfrm>
          <a:prstGeom prst="diamond">
            <a:avLst/>
          </a:prstGeom>
          <a:solidFill>
            <a:srgbClr val="00B050"/>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574" name="Google Shape;574;p7"/>
          <p:cNvSpPr txBox="1"/>
          <p:nvPr/>
        </p:nvSpPr>
        <p:spPr>
          <a:xfrm>
            <a:off x="5590009" y="5435395"/>
            <a:ext cx="833806"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Midpoint Review </a:t>
            </a:r>
            <a:endParaRPr b="0" i="0" sz="900" u="none" cap="none" strike="noStrike">
              <a:solidFill>
                <a:srgbClr val="202120"/>
              </a:solidFill>
              <a:latin typeface="PT Serif"/>
              <a:ea typeface="PT Serif"/>
              <a:cs typeface="PT Serif"/>
              <a:sym typeface="PT Serif"/>
            </a:endParaRPr>
          </a:p>
        </p:txBody>
      </p:sp>
      <p:sp>
        <p:nvSpPr>
          <p:cNvPr id="575" name="Google Shape;575;p7"/>
          <p:cNvSpPr/>
          <p:nvPr/>
        </p:nvSpPr>
        <p:spPr>
          <a:xfrm>
            <a:off x="5897184" y="5195697"/>
            <a:ext cx="219456" cy="223548"/>
          </a:xfrm>
          <a:prstGeom prst="diamond">
            <a:avLst/>
          </a:prstGeom>
          <a:solidFill>
            <a:srgbClr val="00B050"/>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576" name="Google Shape;576;p7"/>
          <p:cNvSpPr txBox="1"/>
          <p:nvPr/>
        </p:nvSpPr>
        <p:spPr>
          <a:xfrm>
            <a:off x="4568152" y="5394652"/>
            <a:ext cx="871131" cy="415498"/>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Research Plan Review #2 (wireframes)</a:t>
            </a:r>
            <a:endParaRPr b="0" i="0" sz="900" u="none" cap="none" strike="noStrike">
              <a:solidFill>
                <a:srgbClr val="202120"/>
              </a:solidFill>
              <a:latin typeface="PT Serif"/>
              <a:ea typeface="PT Serif"/>
              <a:cs typeface="PT Serif"/>
              <a:sym typeface="PT Serif"/>
            </a:endParaRPr>
          </a:p>
        </p:txBody>
      </p:sp>
      <p:sp>
        <p:nvSpPr>
          <p:cNvPr id="577" name="Google Shape;577;p7"/>
          <p:cNvSpPr/>
          <p:nvPr/>
        </p:nvSpPr>
        <p:spPr>
          <a:xfrm>
            <a:off x="4893989" y="5195697"/>
            <a:ext cx="219456" cy="223548"/>
          </a:xfrm>
          <a:prstGeom prst="diamond">
            <a:avLst/>
          </a:prstGeom>
          <a:solidFill>
            <a:srgbClr val="00B050"/>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578" name="Google Shape;578;p7"/>
          <p:cNvSpPr txBox="1"/>
          <p:nvPr/>
        </p:nvSpPr>
        <p:spPr>
          <a:xfrm>
            <a:off x="7695416" y="5431820"/>
            <a:ext cx="913720"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Privacy &amp; Security review</a:t>
            </a:r>
            <a:endParaRPr b="0" i="0" sz="900" u="none" cap="none" strike="noStrike">
              <a:solidFill>
                <a:srgbClr val="202120"/>
              </a:solidFill>
              <a:latin typeface="PT Serif"/>
              <a:ea typeface="PT Serif"/>
              <a:cs typeface="PT Serif"/>
              <a:sym typeface="PT Serif"/>
            </a:endParaRPr>
          </a:p>
        </p:txBody>
      </p:sp>
      <p:sp>
        <p:nvSpPr>
          <p:cNvPr id="579" name="Google Shape;579;p7"/>
          <p:cNvSpPr/>
          <p:nvPr/>
        </p:nvSpPr>
        <p:spPr>
          <a:xfrm>
            <a:off x="8042548" y="5195697"/>
            <a:ext cx="219456" cy="223548"/>
          </a:xfrm>
          <a:prstGeom prst="diamond">
            <a:avLst/>
          </a:prstGeom>
          <a:solidFill>
            <a:srgbClr val="01213C"/>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580" name="Google Shape;580;p7"/>
          <p:cNvSpPr txBox="1"/>
          <p:nvPr/>
        </p:nvSpPr>
        <p:spPr>
          <a:xfrm>
            <a:off x="3244110" y="5060983"/>
            <a:ext cx="1084910" cy="1384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202120"/>
              </a:buClr>
              <a:buSzPts val="900"/>
              <a:buFont typeface="PT Serif"/>
              <a:buNone/>
            </a:pPr>
            <a:r>
              <a:rPr b="1" i="0" lang="en-US" sz="900" u="none" cap="none" strike="noStrike">
                <a:solidFill>
                  <a:srgbClr val="202120"/>
                </a:solidFill>
                <a:latin typeface="PT Serif"/>
                <a:ea typeface="PT Serif"/>
                <a:cs typeface="PT Serif"/>
                <a:sym typeface="PT Serif"/>
              </a:rPr>
              <a:t>Analytics Review</a:t>
            </a:r>
            <a:endParaRPr b="0" i="0" sz="900" u="none" cap="none" strike="noStrike">
              <a:solidFill>
                <a:srgbClr val="202120"/>
              </a:solidFill>
              <a:latin typeface="PT Serif"/>
              <a:ea typeface="PT Serif"/>
              <a:cs typeface="PT Serif"/>
              <a:sym typeface="PT Serif"/>
            </a:endParaRPr>
          </a:p>
        </p:txBody>
      </p:sp>
      <p:sp>
        <p:nvSpPr>
          <p:cNvPr id="581" name="Google Shape;581;p7"/>
          <p:cNvSpPr/>
          <p:nvPr/>
        </p:nvSpPr>
        <p:spPr>
          <a:xfrm>
            <a:off x="3389934" y="5195697"/>
            <a:ext cx="219456" cy="223548"/>
          </a:xfrm>
          <a:prstGeom prst="diamond">
            <a:avLst/>
          </a:prstGeom>
          <a:solidFill>
            <a:srgbClr val="01213C"/>
          </a:solidFill>
          <a:ln cap="flat" cmpd="sng" w="9525">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202120"/>
              </a:solidFill>
              <a:latin typeface="PT Serif"/>
              <a:ea typeface="PT Serif"/>
              <a:cs typeface="PT Serif"/>
              <a:sym typeface="PT Serif"/>
            </a:endParaRPr>
          </a:p>
        </p:txBody>
      </p:sp>
      <p:sp>
        <p:nvSpPr>
          <p:cNvPr id="582" name="Google Shape;582;p7"/>
          <p:cNvSpPr/>
          <p:nvPr/>
        </p:nvSpPr>
        <p:spPr>
          <a:xfrm>
            <a:off x="1376707" y="1986642"/>
            <a:ext cx="3057944" cy="3888928"/>
          </a:xfrm>
          <a:prstGeom prst="rect">
            <a:avLst/>
          </a:prstGeom>
          <a:solidFill>
            <a:srgbClr val="F2F2F2">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DFFFD"/>
              </a:solidFill>
              <a:latin typeface="PT Serif"/>
              <a:ea typeface="PT Serif"/>
              <a:cs typeface="PT Serif"/>
              <a:sym typeface="PT Serif"/>
            </a:endParaRPr>
          </a:p>
        </p:txBody>
      </p:sp>
      <p:sp>
        <p:nvSpPr>
          <p:cNvPr id="583" name="Google Shape;583;p7"/>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584" name="Google Shape;584;p7"/>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grpSp>
        <p:nvGrpSpPr>
          <p:cNvPr id="585" name="Google Shape;585;p7"/>
          <p:cNvGrpSpPr/>
          <p:nvPr/>
        </p:nvGrpSpPr>
        <p:grpSpPr>
          <a:xfrm>
            <a:off x="3775236" y="988066"/>
            <a:ext cx="1301794" cy="4876534"/>
            <a:chOff x="4987925" y="1356644"/>
            <a:chExt cx="1365250" cy="5070716"/>
          </a:xfrm>
        </p:grpSpPr>
        <p:cxnSp>
          <p:nvCxnSpPr>
            <p:cNvPr id="586" name="Google Shape;586;p7"/>
            <p:cNvCxnSpPr/>
            <p:nvPr/>
          </p:nvCxnSpPr>
          <p:spPr>
            <a:xfrm>
              <a:off x="5674559" y="1552150"/>
              <a:ext cx="2173" cy="4875210"/>
            </a:xfrm>
            <a:prstGeom prst="straightConnector1">
              <a:avLst/>
            </a:prstGeom>
            <a:noFill/>
            <a:ln cap="flat" cmpd="sng" w="12700">
              <a:solidFill>
                <a:srgbClr val="A1AEBF"/>
              </a:solidFill>
              <a:prstDash val="solid"/>
              <a:round/>
              <a:headEnd len="sm" w="sm" type="none"/>
              <a:tailEnd len="sm" w="sm" type="none"/>
            </a:ln>
          </p:spPr>
        </p:cxnSp>
        <p:grpSp>
          <p:nvGrpSpPr>
            <p:cNvPr id="587" name="Google Shape;587;p7"/>
            <p:cNvGrpSpPr/>
            <p:nvPr/>
          </p:nvGrpSpPr>
          <p:grpSpPr>
            <a:xfrm>
              <a:off x="4987925" y="1356644"/>
              <a:ext cx="1365250" cy="472156"/>
              <a:chOff x="5108575" y="1388394"/>
              <a:chExt cx="1365250" cy="472156"/>
            </a:xfrm>
          </p:grpSpPr>
          <p:sp>
            <p:nvSpPr>
              <p:cNvPr id="588" name="Google Shape;588;p7"/>
              <p:cNvSpPr/>
              <p:nvPr/>
            </p:nvSpPr>
            <p:spPr>
              <a:xfrm>
                <a:off x="5108575" y="1388394"/>
                <a:ext cx="1365250" cy="393700"/>
              </a:xfrm>
              <a:prstGeom prst="roundRect">
                <a:avLst>
                  <a:gd fmla="val 16667"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Source Sans Pro"/>
                    <a:ea typeface="Source Sans Pro"/>
                    <a:cs typeface="Source Sans Pro"/>
                    <a:sym typeface="Source Sans Pro"/>
                  </a:rPr>
                  <a:t>We are here</a:t>
                </a:r>
                <a:endParaRPr b="0" i="0" sz="1400" u="none" cap="none" strike="noStrike">
                  <a:solidFill>
                    <a:schemeClr val="dk1"/>
                  </a:solidFill>
                  <a:latin typeface="Arial"/>
                  <a:ea typeface="Arial"/>
                  <a:cs typeface="Arial"/>
                  <a:sym typeface="Arial"/>
                </a:endParaRPr>
              </a:p>
            </p:txBody>
          </p:sp>
          <p:sp>
            <p:nvSpPr>
              <p:cNvPr id="589" name="Google Shape;589;p7"/>
              <p:cNvSpPr/>
              <p:nvPr/>
            </p:nvSpPr>
            <p:spPr>
              <a:xfrm rot="10800000">
                <a:off x="5711698" y="1778000"/>
                <a:ext cx="171449" cy="82550"/>
              </a:xfrm>
              <a:prstGeom prst="triangle">
                <a:avLst>
                  <a:gd fmla="val 50000"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595" name="Google Shape;595;p8"/>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sp>
        <p:nvSpPr>
          <p:cNvPr id="596" name="Google Shape;596;p8"/>
          <p:cNvSpPr txBox="1"/>
          <p:nvPr/>
        </p:nvSpPr>
        <p:spPr>
          <a:xfrm>
            <a:off x="341313" y="2771775"/>
            <a:ext cx="7262812" cy="91409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lt1"/>
              </a:buClr>
              <a:buSzPts val="6600"/>
              <a:buFont typeface="PT Serif"/>
              <a:buNone/>
            </a:pPr>
            <a:r>
              <a:rPr b="0" i="0" lang="en-US" sz="6600" u="none" cap="none" strike="noStrike">
                <a:solidFill>
                  <a:schemeClr val="lt1"/>
                </a:solidFill>
                <a:latin typeface="PT Serif"/>
                <a:ea typeface="PT Serif"/>
                <a:cs typeface="PT Serif"/>
                <a:sym typeface="PT Serif"/>
              </a:rPr>
              <a:t>Sprint 1</a:t>
            </a:r>
            <a:endParaRPr/>
          </a:p>
        </p:txBody>
      </p:sp>
      <p:sp>
        <p:nvSpPr>
          <p:cNvPr id="597" name="Google Shape;597;p8"/>
          <p:cNvSpPr txBox="1"/>
          <p:nvPr/>
        </p:nvSpPr>
        <p:spPr>
          <a:xfrm>
            <a:off x="341868" y="2358837"/>
            <a:ext cx="4246607" cy="519051"/>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0" i="0" lang="en-US" sz="1400" u="none" cap="none" strike="noStrike">
                <a:solidFill>
                  <a:srgbClr val="F0F1F0"/>
                </a:solidFill>
                <a:latin typeface="Source Sans Pro"/>
                <a:ea typeface="Source Sans Pro"/>
                <a:cs typeface="Source Sans Pro"/>
                <a:sym typeface="Source Sans Pro"/>
              </a:rPr>
              <a:t>SPRINT 1 DEMO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9"/>
          <p:cNvSpPr/>
          <p:nvPr/>
        </p:nvSpPr>
        <p:spPr>
          <a:xfrm>
            <a:off x="1719941" y="5020874"/>
            <a:ext cx="9547411" cy="268941"/>
          </a:xfrm>
          <a:prstGeom prst="rect">
            <a:avLst/>
          </a:prstGeom>
          <a:solidFill>
            <a:srgbClr val="D3E9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03" name="Google Shape;603;p9"/>
          <p:cNvSpPr/>
          <p:nvPr/>
        </p:nvSpPr>
        <p:spPr>
          <a:xfrm>
            <a:off x="1719942" y="3605732"/>
            <a:ext cx="9547411" cy="268941"/>
          </a:xfrm>
          <a:prstGeom prst="rect">
            <a:avLst/>
          </a:prstGeom>
          <a:solidFill>
            <a:srgbClr val="D3E9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04" name="Google Shape;604;p9"/>
          <p:cNvSpPr/>
          <p:nvPr/>
        </p:nvSpPr>
        <p:spPr>
          <a:xfrm>
            <a:off x="1719943" y="2914170"/>
            <a:ext cx="9547411" cy="268941"/>
          </a:xfrm>
          <a:prstGeom prst="rect">
            <a:avLst/>
          </a:prstGeom>
          <a:solidFill>
            <a:srgbClr val="D3E9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05" name="Google Shape;605;p9"/>
          <p:cNvSpPr txBox="1"/>
          <p:nvPr>
            <p:ph type="title"/>
          </p:nvPr>
        </p:nvSpPr>
        <p:spPr>
          <a:xfrm>
            <a:off x="312738" y="373063"/>
            <a:ext cx="11353800" cy="513987"/>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3600"/>
              <a:buFont typeface="PT Serif"/>
              <a:buNone/>
            </a:pPr>
            <a:r>
              <a:rPr lang="en-US"/>
              <a:t>Agenda for today’s Demo</a:t>
            </a:r>
            <a:endParaRPr/>
          </a:p>
        </p:txBody>
      </p:sp>
      <p:sp>
        <p:nvSpPr>
          <p:cNvPr id="606" name="Google Shape;606;p9"/>
          <p:cNvSpPr txBox="1"/>
          <p:nvPr/>
        </p:nvSpPr>
        <p:spPr>
          <a:xfrm>
            <a:off x="300038" y="1194081"/>
            <a:ext cx="10716752" cy="54076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1" i="0" lang="en-US" sz="1600" u="none" cap="none" strike="noStrike">
                <a:solidFill>
                  <a:schemeClr val="accent2"/>
                </a:solidFill>
                <a:latin typeface="PT Serif"/>
                <a:ea typeface="PT Serif"/>
                <a:cs typeface="PT Serif"/>
                <a:sym typeface="PT Serif"/>
              </a:rPr>
              <a:t>Sprint Goal:</a:t>
            </a:r>
            <a:r>
              <a:rPr b="1" i="0" lang="en-US" sz="1600" u="none" cap="none" strike="noStrike">
                <a:solidFill>
                  <a:schemeClr val="dk2"/>
                </a:solidFill>
                <a:latin typeface="PT Serif"/>
                <a:ea typeface="PT Serif"/>
                <a:cs typeface="PT Serif"/>
                <a:sym typeface="PT Serif"/>
              </a:rPr>
              <a:t> </a:t>
            </a:r>
            <a:r>
              <a:rPr b="0" i="0" lang="en-US" sz="1600" u="none" cap="none" strike="noStrike">
                <a:solidFill>
                  <a:schemeClr val="dk2"/>
                </a:solidFill>
                <a:latin typeface="PT Serif"/>
                <a:ea typeface="PT Serif"/>
                <a:cs typeface="PT Serif"/>
                <a:sym typeface="PT Serif"/>
              </a:rPr>
              <a:t>Sprint 1 was focused on discovery to understand the current state and draft out what would be in the future state and how we would build it</a:t>
            </a:r>
            <a:endParaRPr b="0" i="0" sz="1400" u="none" cap="none" strike="noStrike">
              <a:solidFill>
                <a:schemeClr val="dk2"/>
              </a:solidFill>
              <a:latin typeface="Arial"/>
              <a:ea typeface="Arial"/>
              <a:cs typeface="Arial"/>
              <a:sym typeface="Arial"/>
            </a:endParaRPr>
          </a:p>
        </p:txBody>
      </p:sp>
      <p:cxnSp>
        <p:nvCxnSpPr>
          <p:cNvPr id="607" name="Google Shape;607;p9"/>
          <p:cNvCxnSpPr/>
          <p:nvPr/>
        </p:nvCxnSpPr>
        <p:spPr>
          <a:xfrm>
            <a:off x="300038" y="3220545"/>
            <a:ext cx="11004550" cy="19050"/>
          </a:xfrm>
          <a:prstGeom prst="straightConnector1">
            <a:avLst/>
          </a:prstGeom>
          <a:noFill/>
          <a:ln cap="flat" cmpd="sng" w="9525">
            <a:solidFill>
              <a:srgbClr val="747C74"/>
            </a:solidFill>
            <a:prstDash val="dot"/>
            <a:round/>
            <a:headEnd len="sm" w="sm" type="none"/>
            <a:tailEnd len="sm" w="sm" type="none"/>
          </a:ln>
        </p:spPr>
      </p:cxnSp>
      <p:cxnSp>
        <p:nvCxnSpPr>
          <p:cNvPr id="608" name="Google Shape;608;p9"/>
          <p:cNvCxnSpPr/>
          <p:nvPr/>
        </p:nvCxnSpPr>
        <p:spPr>
          <a:xfrm>
            <a:off x="312738" y="4526880"/>
            <a:ext cx="11004550" cy="0"/>
          </a:xfrm>
          <a:prstGeom prst="straightConnector1">
            <a:avLst/>
          </a:prstGeom>
          <a:noFill/>
          <a:ln cap="flat" cmpd="sng" w="9525">
            <a:solidFill>
              <a:srgbClr val="747C74"/>
            </a:solidFill>
            <a:prstDash val="dot"/>
            <a:round/>
            <a:headEnd len="sm" w="sm" type="none"/>
            <a:tailEnd len="sm" w="sm" type="none"/>
          </a:ln>
        </p:spPr>
      </p:cxnSp>
      <p:sp>
        <p:nvSpPr>
          <p:cNvPr id="609" name="Google Shape;609;p9"/>
          <p:cNvSpPr/>
          <p:nvPr/>
        </p:nvSpPr>
        <p:spPr>
          <a:xfrm>
            <a:off x="312738" y="3345229"/>
            <a:ext cx="228600" cy="225372"/>
          </a:xfrm>
          <a:prstGeom prst="ellipse">
            <a:avLst/>
          </a:prstGeom>
          <a:solidFill>
            <a:srgbClr val="014479"/>
          </a:solid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Clr>
                <a:srgbClr val="FDFFFD"/>
              </a:buClr>
              <a:buSzPts val="1600"/>
              <a:buFont typeface="PT Serif"/>
              <a:buNone/>
            </a:pPr>
            <a:r>
              <a:rPr b="0" i="0" lang="en-US" sz="1050" u="none" cap="none" strike="noStrike">
                <a:solidFill>
                  <a:srgbClr val="FDFFFD"/>
                </a:solidFill>
                <a:latin typeface="PT Serif"/>
                <a:ea typeface="PT Serif"/>
                <a:cs typeface="PT Serif"/>
                <a:sym typeface="PT Serif"/>
              </a:rPr>
              <a:t>2</a:t>
            </a:r>
            <a:endParaRPr b="0" i="0" sz="1000" u="none" cap="none" strike="noStrike">
              <a:solidFill>
                <a:srgbClr val="000000"/>
              </a:solidFill>
              <a:latin typeface="Arial"/>
              <a:ea typeface="Arial"/>
              <a:cs typeface="Arial"/>
              <a:sym typeface="Arial"/>
            </a:endParaRPr>
          </a:p>
        </p:txBody>
      </p:sp>
      <p:sp>
        <p:nvSpPr>
          <p:cNvPr id="610" name="Google Shape;610;p9"/>
          <p:cNvSpPr txBox="1"/>
          <p:nvPr/>
        </p:nvSpPr>
        <p:spPr>
          <a:xfrm>
            <a:off x="621118" y="3371280"/>
            <a:ext cx="888085"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2736"/>
              <a:buFont typeface="PT Serif"/>
              <a:buNone/>
            </a:pPr>
            <a:r>
              <a:rPr b="0" i="0" lang="en-US" sz="1400" u="none" cap="none" strike="noStrike">
                <a:solidFill>
                  <a:srgbClr val="0467B8"/>
                </a:solidFill>
                <a:latin typeface="Source Sans Pro"/>
                <a:ea typeface="Source Sans Pro"/>
                <a:cs typeface="Source Sans Pro"/>
                <a:sym typeface="Source Sans Pro"/>
              </a:rPr>
              <a:t>DESIGN</a:t>
            </a:r>
            <a:endParaRPr b="0" i="0" sz="1200" u="none" cap="none" strike="noStrike">
              <a:solidFill>
                <a:srgbClr val="0467B8"/>
              </a:solidFill>
              <a:latin typeface="Source Sans Pro"/>
              <a:ea typeface="Source Sans Pro"/>
              <a:cs typeface="Source Sans Pro"/>
              <a:sym typeface="Source Sans Pro"/>
            </a:endParaRPr>
          </a:p>
        </p:txBody>
      </p:sp>
      <p:sp>
        <p:nvSpPr>
          <p:cNvPr id="611" name="Google Shape;611;p9"/>
          <p:cNvSpPr txBox="1"/>
          <p:nvPr/>
        </p:nvSpPr>
        <p:spPr>
          <a:xfrm>
            <a:off x="1748901" y="3345229"/>
            <a:ext cx="8652814" cy="1092607"/>
          </a:xfrm>
          <a:prstGeom prst="rect">
            <a:avLst/>
          </a:prstGeom>
          <a:noFill/>
          <a:ln>
            <a:noFill/>
          </a:ln>
        </p:spPr>
        <p:txBody>
          <a:bodyPr anchorCtr="0" anchor="t" bIns="0" lIns="0" spcFirstLastPara="1" rIns="0" wrap="square" tIns="0">
            <a:spAutoFit/>
          </a:bodyPr>
          <a:lstStyle/>
          <a:p>
            <a:pPr indent="-228600" lvl="0" marL="228600" marR="0" rtl="0" algn="l">
              <a:lnSpc>
                <a:spcPct val="100000"/>
              </a:lnSpc>
              <a:spcBef>
                <a:spcPts val="0"/>
              </a:spcBef>
              <a:spcAft>
                <a:spcPts val="0"/>
              </a:spcAft>
              <a:buClr>
                <a:schemeClr val="dk2"/>
              </a:buClr>
              <a:buSzPts val="1600"/>
              <a:buFont typeface="Calibri"/>
              <a:buAutoNum type="alphaUcPeriod"/>
            </a:pPr>
            <a:r>
              <a:rPr b="0" i="0" lang="en-US" sz="1400" u="none" cap="none" strike="noStrike">
                <a:solidFill>
                  <a:schemeClr val="dk2"/>
                </a:solidFill>
                <a:latin typeface="PT Serif"/>
                <a:ea typeface="PT Serif"/>
                <a:cs typeface="PT Serif"/>
                <a:sym typeface="PT Serif"/>
              </a:rPr>
              <a:t>Draft the user flow and decision paths of how a Veteran would access the form </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chemeClr val="dk2"/>
              </a:buClr>
              <a:buSzPts val="1600"/>
              <a:buFont typeface="Calibri"/>
              <a:buAutoNum type="alphaUcPeriod"/>
            </a:pPr>
            <a:r>
              <a:rPr b="0" i="0" lang="en-US" sz="1400" u="none" cap="none" strike="noStrike">
                <a:solidFill>
                  <a:schemeClr val="dk2"/>
                </a:solidFill>
                <a:latin typeface="PT Serif"/>
                <a:ea typeface="PT Serif"/>
                <a:cs typeface="PT Serif"/>
                <a:sym typeface="PT Serif"/>
              </a:rPr>
              <a:t>Illustrate key moments in the Veteran happy path for future state </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chemeClr val="dk2"/>
              </a:buClr>
              <a:buSzPts val="1600"/>
              <a:buFont typeface="Calibri"/>
              <a:buAutoNum type="alphaUcPeriod"/>
            </a:pPr>
            <a:r>
              <a:rPr b="0" i="0" lang="en-US" sz="1400" u="none" cap="none" strike="noStrike">
                <a:solidFill>
                  <a:schemeClr val="dk2"/>
                </a:solidFill>
                <a:latin typeface="PT Serif"/>
                <a:ea typeface="PT Serif"/>
                <a:cs typeface="PT Serif"/>
                <a:sym typeface="PT Serif"/>
              </a:rPr>
              <a:t>Write content for 1095-B pages</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chemeClr val="dk2"/>
              </a:buClr>
              <a:buSzPts val="1600"/>
              <a:buFont typeface="Calibri"/>
              <a:buAutoNum type="alphaUcPeriod"/>
            </a:pPr>
            <a:r>
              <a:rPr b="0" i="0" lang="en-US" sz="1400" u="none" cap="none" strike="noStrike">
                <a:solidFill>
                  <a:schemeClr val="dk2"/>
                </a:solidFill>
                <a:latin typeface="PT Serif"/>
                <a:ea typeface="PT Serif"/>
                <a:cs typeface="PT Serif"/>
                <a:sym typeface="PT Serif"/>
              </a:rPr>
              <a:t>Prepare for user research by creating the documentation needed to conduct research</a:t>
            </a:r>
            <a:endParaRPr b="0" i="0" sz="1400" u="none" cap="none" strike="noStrike">
              <a:solidFill>
                <a:schemeClr val="dk2"/>
              </a:solidFill>
              <a:latin typeface="PT Serif"/>
              <a:ea typeface="PT Serif"/>
              <a:cs typeface="PT Serif"/>
              <a:sym typeface="PT Serif"/>
            </a:endParaRPr>
          </a:p>
        </p:txBody>
      </p:sp>
      <p:sp>
        <p:nvSpPr>
          <p:cNvPr id="612" name="Google Shape;612;p9"/>
          <p:cNvSpPr txBox="1"/>
          <p:nvPr/>
        </p:nvSpPr>
        <p:spPr>
          <a:xfrm>
            <a:off x="621118" y="4709367"/>
            <a:ext cx="888085"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2736"/>
              <a:buFont typeface="PT Serif"/>
              <a:buNone/>
            </a:pPr>
            <a:r>
              <a:rPr b="0" i="0" lang="en-US" sz="1400" u="none" cap="none" strike="noStrike">
                <a:solidFill>
                  <a:srgbClr val="0467B8"/>
                </a:solidFill>
                <a:latin typeface="Source Sans Pro"/>
                <a:ea typeface="Source Sans Pro"/>
                <a:cs typeface="Source Sans Pro"/>
                <a:sym typeface="Source Sans Pro"/>
              </a:rPr>
              <a:t>TECH</a:t>
            </a:r>
            <a:endParaRPr b="0" i="0" sz="1200" u="none" cap="none" strike="noStrike">
              <a:solidFill>
                <a:srgbClr val="0467B8"/>
              </a:solidFill>
              <a:latin typeface="Source Sans Pro"/>
              <a:ea typeface="Source Sans Pro"/>
              <a:cs typeface="Source Sans Pro"/>
              <a:sym typeface="Source Sans Pro"/>
            </a:endParaRPr>
          </a:p>
        </p:txBody>
      </p:sp>
      <p:sp>
        <p:nvSpPr>
          <p:cNvPr id="613" name="Google Shape;613;p9"/>
          <p:cNvSpPr txBox="1"/>
          <p:nvPr/>
        </p:nvSpPr>
        <p:spPr>
          <a:xfrm>
            <a:off x="1748901" y="4746815"/>
            <a:ext cx="8869887" cy="507831"/>
          </a:xfrm>
          <a:prstGeom prst="rect">
            <a:avLst/>
          </a:prstGeom>
          <a:noFill/>
          <a:ln>
            <a:noFill/>
          </a:ln>
        </p:spPr>
        <p:txBody>
          <a:bodyPr anchorCtr="0" anchor="t" bIns="0" lIns="0" spcFirstLastPara="1" rIns="0" wrap="square" tIns="0">
            <a:spAutoFit/>
          </a:bodyPr>
          <a:lstStyle/>
          <a:p>
            <a:pPr indent="-228600" lvl="0" marL="228600" marR="0" rtl="0" algn="l">
              <a:lnSpc>
                <a:spcPct val="100000"/>
              </a:lnSpc>
              <a:spcBef>
                <a:spcPts val="0"/>
              </a:spcBef>
              <a:spcAft>
                <a:spcPts val="0"/>
              </a:spcAft>
              <a:buClr>
                <a:schemeClr val="dk2"/>
              </a:buClr>
              <a:buSzPts val="1600"/>
              <a:buFont typeface="Calibri"/>
              <a:buAutoNum type="alphaUcPeriod"/>
            </a:pPr>
            <a:r>
              <a:rPr b="0" i="0" lang="en-US" sz="1400" u="none" cap="none" strike="noStrike">
                <a:solidFill>
                  <a:schemeClr val="dk2"/>
                </a:solidFill>
                <a:latin typeface="PT Serif"/>
                <a:ea typeface="PT Serif"/>
                <a:cs typeface="PT Serif"/>
                <a:sym typeface="PT Serif"/>
              </a:rPr>
              <a:t>Conduct data discovery to understand where the data sits and what systems house the data we need </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chemeClr val="dk2"/>
              </a:buClr>
              <a:buSzPts val="1600"/>
              <a:buFont typeface="Calibri"/>
              <a:buAutoNum type="alphaUcPeriod"/>
            </a:pPr>
            <a:r>
              <a:rPr b="0" i="0" lang="en-US" sz="1400" u="none" cap="none" strike="noStrike">
                <a:solidFill>
                  <a:schemeClr val="dk2"/>
                </a:solidFill>
                <a:latin typeface="PT Serif"/>
                <a:ea typeface="PT Serif"/>
                <a:cs typeface="PT Serif"/>
                <a:sym typeface="PT Serif"/>
              </a:rPr>
              <a:t>Map out how the data flows through the systems in current state and how we would pull it in future state</a:t>
            </a:r>
            <a:endParaRPr b="0" i="0" sz="1400" u="none" cap="none" strike="noStrike">
              <a:solidFill>
                <a:schemeClr val="dk2"/>
              </a:solidFill>
              <a:latin typeface="PT Serif"/>
              <a:ea typeface="PT Serif"/>
              <a:cs typeface="PT Serif"/>
              <a:sym typeface="PT Serif"/>
            </a:endParaRPr>
          </a:p>
        </p:txBody>
      </p:sp>
      <p:sp>
        <p:nvSpPr>
          <p:cNvPr id="614" name="Google Shape;614;p9"/>
          <p:cNvSpPr/>
          <p:nvPr/>
        </p:nvSpPr>
        <p:spPr>
          <a:xfrm>
            <a:off x="312738" y="4683315"/>
            <a:ext cx="228600" cy="225372"/>
          </a:xfrm>
          <a:prstGeom prst="ellipse">
            <a:avLst/>
          </a:prstGeom>
          <a:solidFill>
            <a:srgbClr val="014479"/>
          </a:solid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Clr>
                <a:srgbClr val="FDFFFD"/>
              </a:buClr>
              <a:buSzPts val="1600"/>
              <a:buFont typeface="PT Serif"/>
              <a:buNone/>
            </a:pPr>
            <a:r>
              <a:rPr b="0" i="0" lang="en-US" sz="1050" u="none" cap="none" strike="noStrike">
                <a:solidFill>
                  <a:srgbClr val="FDFFFD"/>
                </a:solidFill>
                <a:latin typeface="PT Serif"/>
                <a:ea typeface="PT Serif"/>
                <a:cs typeface="PT Serif"/>
                <a:sym typeface="PT Serif"/>
              </a:rPr>
              <a:t>3</a:t>
            </a:r>
            <a:endParaRPr b="0" i="0" sz="1000" u="none" cap="none" strike="noStrike">
              <a:solidFill>
                <a:srgbClr val="000000"/>
              </a:solidFill>
              <a:latin typeface="Arial"/>
              <a:ea typeface="Arial"/>
              <a:cs typeface="Arial"/>
              <a:sym typeface="Arial"/>
            </a:endParaRPr>
          </a:p>
        </p:txBody>
      </p:sp>
      <p:sp>
        <p:nvSpPr>
          <p:cNvPr id="615" name="Google Shape;615;p9"/>
          <p:cNvSpPr/>
          <p:nvPr/>
        </p:nvSpPr>
        <p:spPr>
          <a:xfrm>
            <a:off x="312738" y="2330309"/>
            <a:ext cx="228600" cy="225372"/>
          </a:xfrm>
          <a:prstGeom prst="ellipse">
            <a:avLst/>
          </a:prstGeom>
          <a:solidFill>
            <a:srgbClr val="014479"/>
          </a:solid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Clr>
                <a:srgbClr val="FDFFFD"/>
              </a:buClr>
              <a:buSzPts val="1600"/>
              <a:buFont typeface="PT Serif"/>
              <a:buNone/>
            </a:pPr>
            <a:r>
              <a:rPr b="0" i="0" lang="en-US" sz="1050" u="none" cap="none" strike="noStrike">
                <a:solidFill>
                  <a:srgbClr val="FDFFFD"/>
                </a:solidFill>
                <a:latin typeface="PT Serif"/>
                <a:ea typeface="PT Serif"/>
                <a:cs typeface="PT Serif"/>
                <a:sym typeface="PT Serif"/>
              </a:rPr>
              <a:t>1</a:t>
            </a:r>
            <a:endParaRPr b="0" i="0" sz="1000" u="none" cap="none" strike="noStrike">
              <a:solidFill>
                <a:srgbClr val="000000"/>
              </a:solidFill>
              <a:latin typeface="Arial"/>
              <a:ea typeface="Arial"/>
              <a:cs typeface="Arial"/>
              <a:sym typeface="Arial"/>
            </a:endParaRPr>
          </a:p>
        </p:txBody>
      </p:sp>
      <p:sp>
        <p:nvSpPr>
          <p:cNvPr id="616" name="Google Shape;616;p9"/>
          <p:cNvSpPr txBox="1"/>
          <p:nvPr/>
        </p:nvSpPr>
        <p:spPr>
          <a:xfrm>
            <a:off x="621118" y="2343335"/>
            <a:ext cx="888085"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2736"/>
              <a:buFont typeface="PT Serif"/>
              <a:buNone/>
            </a:pPr>
            <a:r>
              <a:rPr b="0" i="0" lang="en-US" sz="1400" u="none" cap="none" strike="noStrike">
                <a:solidFill>
                  <a:srgbClr val="0467B8"/>
                </a:solidFill>
                <a:latin typeface="Source Sans Pro"/>
                <a:ea typeface="Source Sans Pro"/>
                <a:cs typeface="Source Sans Pro"/>
                <a:sym typeface="Source Sans Pro"/>
              </a:rPr>
              <a:t>PRODUCT</a:t>
            </a:r>
            <a:endParaRPr b="0" i="0" sz="1200" u="none" cap="none" strike="noStrike">
              <a:solidFill>
                <a:srgbClr val="0467B8"/>
              </a:solidFill>
              <a:latin typeface="Source Sans Pro"/>
              <a:ea typeface="Source Sans Pro"/>
              <a:cs typeface="Source Sans Pro"/>
              <a:sym typeface="Source Sans Pro"/>
            </a:endParaRPr>
          </a:p>
        </p:txBody>
      </p:sp>
      <p:sp>
        <p:nvSpPr>
          <p:cNvPr id="617" name="Google Shape;617;p9"/>
          <p:cNvSpPr txBox="1"/>
          <p:nvPr/>
        </p:nvSpPr>
        <p:spPr>
          <a:xfrm>
            <a:off x="1748901" y="2336712"/>
            <a:ext cx="8436327" cy="793816"/>
          </a:xfrm>
          <a:prstGeom prst="rect">
            <a:avLst/>
          </a:prstGeom>
          <a:noFill/>
          <a:ln>
            <a:noFill/>
          </a:ln>
        </p:spPr>
        <p:txBody>
          <a:bodyPr anchorCtr="0" anchor="t" bIns="0" lIns="0" spcFirstLastPara="1" rIns="0" wrap="square" tIns="0">
            <a:spAutoFit/>
          </a:bodyPr>
          <a:lstStyle/>
          <a:p>
            <a:pPr indent="-228600" lvl="0" marL="228600" marR="0" rtl="0" algn="l">
              <a:lnSpc>
                <a:spcPct val="100000"/>
              </a:lnSpc>
              <a:spcBef>
                <a:spcPts val="0"/>
              </a:spcBef>
              <a:spcAft>
                <a:spcPts val="0"/>
              </a:spcAft>
              <a:buClr>
                <a:schemeClr val="dk2"/>
              </a:buClr>
              <a:buSzPts val="1600"/>
              <a:buFont typeface="Calibri"/>
              <a:buAutoNum type="alphaUcPeriod"/>
            </a:pPr>
            <a:r>
              <a:rPr b="0" i="0" lang="en-US" sz="1400" u="none" cap="none" strike="noStrike">
                <a:solidFill>
                  <a:schemeClr val="dk2"/>
                </a:solidFill>
                <a:latin typeface="PT Serif"/>
                <a:ea typeface="PT Serif"/>
                <a:cs typeface="PT Serif"/>
                <a:sym typeface="PT Serif"/>
              </a:rPr>
              <a:t>Conduct product discovery through stakeholder interviews to pull insights</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chemeClr val="dk2"/>
              </a:buClr>
              <a:buSzPts val="1600"/>
              <a:buFont typeface="Calibri"/>
              <a:buAutoNum type="alphaUcPeriod"/>
            </a:pPr>
            <a:r>
              <a:rPr b="0" i="0" lang="en-US" sz="1400" u="none" cap="none" strike="noStrike">
                <a:solidFill>
                  <a:schemeClr val="dk2"/>
                </a:solidFill>
                <a:latin typeface="PT Serif"/>
                <a:ea typeface="PT Serif"/>
                <a:cs typeface="PT Serif"/>
                <a:sym typeface="PT Serif"/>
              </a:rPr>
              <a:t>Draft product outline </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600"/>
              </a:spcBef>
              <a:spcAft>
                <a:spcPts val="0"/>
              </a:spcAft>
              <a:buClr>
                <a:schemeClr val="dk2"/>
              </a:buClr>
              <a:buSzPts val="1600"/>
              <a:buFont typeface="Calibri"/>
              <a:buAutoNum type="alphaUcPeriod"/>
            </a:pPr>
            <a:r>
              <a:rPr b="0" i="0" lang="en-US" sz="1400" u="none" cap="none" strike="noStrike">
                <a:solidFill>
                  <a:schemeClr val="dk2"/>
                </a:solidFill>
                <a:latin typeface="PT Serif"/>
                <a:ea typeface="PT Serif"/>
                <a:cs typeface="PT Serif"/>
                <a:sym typeface="PT Serif"/>
              </a:rPr>
              <a:t>Draft prioritized backlog for MVP and post-MVP enhancements</a:t>
            </a:r>
            <a:endParaRPr b="0" i="0" sz="1400" u="none" cap="none" strike="noStrike">
              <a:solidFill>
                <a:schemeClr val="dk2"/>
              </a:solidFill>
              <a:latin typeface="PT Serif"/>
              <a:ea typeface="PT Serif"/>
              <a:cs typeface="PT Serif"/>
              <a:sym typeface="PT Serif"/>
            </a:endParaRPr>
          </a:p>
        </p:txBody>
      </p:sp>
      <p:sp>
        <p:nvSpPr>
          <p:cNvPr id="618" name="Google Shape;618;p9"/>
          <p:cNvSpPr txBox="1"/>
          <p:nvPr/>
        </p:nvSpPr>
        <p:spPr>
          <a:xfrm>
            <a:off x="1748901" y="1901798"/>
            <a:ext cx="9917637"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2"/>
              </a:buClr>
              <a:buSzPts val="2736"/>
              <a:buFont typeface="PT Serif"/>
              <a:buNone/>
            </a:pPr>
            <a:r>
              <a:rPr b="0" i="0" lang="en-US" sz="1400" u="none" cap="none" strike="noStrike">
                <a:solidFill>
                  <a:srgbClr val="242B34"/>
                </a:solidFill>
                <a:latin typeface="Source Sans Pro"/>
                <a:ea typeface="Source Sans Pro"/>
                <a:cs typeface="Source Sans Pro"/>
                <a:sym typeface="Source Sans Pro"/>
              </a:rPr>
              <a:t>User Story</a:t>
            </a:r>
            <a:endParaRPr b="0" i="0" sz="1400" u="none" cap="none" strike="noStrike">
              <a:solidFill>
                <a:srgbClr val="242B34"/>
              </a:solidFill>
              <a:latin typeface="Source Sans Pro"/>
              <a:ea typeface="Source Sans Pro"/>
              <a:cs typeface="Source Sans Pro"/>
              <a:sym typeface="Source Sans Pro"/>
            </a:endParaRPr>
          </a:p>
        </p:txBody>
      </p:sp>
      <p:cxnSp>
        <p:nvCxnSpPr>
          <p:cNvPr id="619" name="Google Shape;619;p9"/>
          <p:cNvCxnSpPr/>
          <p:nvPr/>
        </p:nvCxnSpPr>
        <p:spPr>
          <a:xfrm>
            <a:off x="301101" y="2217241"/>
            <a:ext cx="11003487" cy="19050"/>
          </a:xfrm>
          <a:prstGeom prst="straightConnector1">
            <a:avLst/>
          </a:prstGeom>
          <a:noFill/>
          <a:ln cap="flat" cmpd="sng" w="9525">
            <a:solidFill>
              <a:schemeClr val="dk1"/>
            </a:solidFill>
            <a:prstDash val="solid"/>
            <a:round/>
            <a:headEnd len="sm" w="sm" type="none"/>
            <a:tailEnd len="sm" w="sm" type="none"/>
          </a:ln>
        </p:spPr>
      </p:cxnSp>
      <p:sp>
        <p:nvSpPr>
          <p:cNvPr id="620" name="Google Shape;620;p9"/>
          <p:cNvSpPr txBox="1"/>
          <p:nvPr/>
        </p:nvSpPr>
        <p:spPr>
          <a:xfrm>
            <a:off x="11474969" y="6356350"/>
            <a:ext cx="40605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A8A8A"/>
              </a:buClr>
              <a:buSzPts val="1200"/>
              <a:buFont typeface="Arial"/>
              <a:buNone/>
            </a:pPr>
            <a:fld id="{00000000-1234-1234-1234-123412341234}" type="slidenum">
              <a:rPr b="0" i="0" lang="en-US" sz="1200" u="none" cap="none" strike="noStrike">
                <a:solidFill>
                  <a:srgbClr val="8A8A8A"/>
                </a:solidFill>
                <a:latin typeface="Source Sans Pro"/>
                <a:ea typeface="Source Sans Pro"/>
                <a:cs typeface="Source Sans Pro"/>
                <a:sym typeface="Source Sans Pro"/>
              </a:rPr>
              <a:t>‹#›</a:t>
            </a:fld>
            <a:endParaRPr b="0" i="0" sz="1200" u="none" cap="none" strike="noStrike">
              <a:solidFill>
                <a:srgbClr val="8A8A8A"/>
              </a:solidFill>
              <a:latin typeface="Source Sans Pro"/>
              <a:ea typeface="Source Sans Pro"/>
              <a:cs typeface="Source Sans Pro"/>
              <a:sym typeface="Source Sans Pro"/>
            </a:endParaRPr>
          </a:p>
        </p:txBody>
      </p:sp>
      <p:sp>
        <p:nvSpPr>
          <p:cNvPr id="621" name="Google Shape;621;p9"/>
          <p:cNvSpPr txBox="1"/>
          <p:nvPr/>
        </p:nvSpPr>
        <p:spPr>
          <a:xfrm>
            <a:off x="298968" y="6356350"/>
            <a:ext cx="1644302" cy="365125"/>
          </a:xfrm>
          <a:prstGeom prst="rect">
            <a:avLst/>
          </a:prstGeom>
          <a:noFill/>
          <a:ln>
            <a:noFill/>
          </a:ln>
        </p:spPr>
        <p:txBody>
          <a:bodyPr anchorCtr="0" anchor="ctr" bIns="45700" lIns="45700"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8A8A8A"/>
                </a:solidFill>
                <a:latin typeface="Source Sans Pro"/>
                <a:ea typeface="Source Sans Pro"/>
                <a:cs typeface="Source Sans Pro"/>
                <a:sym typeface="Source Sans Pro"/>
              </a:rPr>
              <a:t>02-08 Sprint 1 Demo</a:t>
            </a:r>
            <a:endParaRPr b="0" i="0" sz="1400" u="none" cap="none" strike="noStrike">
              <a:solidFill>
                <a:srgbClr val="000000"/>
              </a:solidFill>
              <a:latin typeface="Source Sans Pro"/>
              <a:ea typeface="Source Sans Pro"/>
              <a:cs typeface="Source Sans Pro"/>
              <a:sym typeface="Source Sans Pro"/>
            </a:endParaRPr>
          </a:p>
        </p:txBody>
      </p:sp>
      <p:graphicFrame>
        <p:nvGraphicFramePr>
          <p:cNvPr id="622" name="Google Shape;622;p9"/>
          <p:cNvGraphicFramePr/>
          <p:nvPr/>
        </p:nvGraphicFramePr>
        <p:xfrm>
          <a:off x="323850" y="5511800"/>
          <a:ext cx="3000000" cy="3000000"/>
        </p:xfrm>
        <a:graphic>
          <a:graphicData uri="http://schemas.openxmlformats.org/drawingml/2006/table">
            <a:tbl>
              <a:tblPr bandRow="1" firstRow="1">
                <a:noFill/>
                <a:tableStyleId>{591EC096-9186-4C4E-B720-F4549B61595F}</a:tableStyleId>
              </a:tblPr>
              <a:tblGrid>
                <a:gridCol w="122075"/>
                <a:gridCol w="10888900"/>
              </a:tblGrid>
              <a:tr h="774675">
                <a:tc>
                  <a:txBody>
                    <a:bodyPr/>
                    <a:lstStyle/>
                    <a:p>
                      <a:pPr indent="0" lvl="0" marL="0" marR="0" rtl="0" algn="l">
                        <a:lnSpc>
                          <a:spcPct val="100000"/>
                        </a:lnSpc>
                        <a:spcBef>
                          <a:spcPts val="0"/>
                        </a:spcBef>
                        <a:spcAft>
                          <a:spcPts val="0"/>
                        </a:spcAft>
                        <a:buNone/>
                      </a:pPr>
                      <a:r>
                        <a:t/>
                      </a:r>
                      <a:endParaRPr b="0" sz="1800" u="none" cap="none" strike="noStrike">
                        <a:latin typeface="Arial"/>
                        <a:ea typeface="Arial"/>
                        <a:cs typeface="Arial"/>
                        <a:sym typeface="Arial"/>
                      </a:endParaRPr>
                    </a:p>
                  </a:txBody>
                  <a:tcPr marT="45725" marB="45725" marR="9525" marL="9525">
                    <a:solidFill>
                      <a:schemeClr val="accent2"/>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PT Serif"/>
                          <a:ea typeface="PT Serif"/>
                          <a:cs typeface="PT Serif"/>
                          <a:sym typeface="PT Serif"/>
                        </a:rPr>
                        <a:t>We welcome all feedback! Feedback will be collectively reviewed and prioritized appropriately based on where it stacks against other stories in the backlog as well as technical feasibility</a:t>
                      </a:r>
                      <a:endParaRPr b="0" sz="1200" u="none" cap="none" strike="noStrike">
                        <a:solidFill>
                          <a:schemeClr val="dk1"/>
                        </a:solidFill>
                        <a:latin typeface="Source Sans Pro"/>
                        <a:ea typeface="Source Sans Pro"/>
                        <a:cs typeface="Source Sans Pro"/>
                        <a:sym typeface="Source Sans Pro"/>
                      </a:endParaRPr>
                    </a:p>
                  </a:txBody>
                  <a:tcPr marT="182875" marB="182875" marR="2651750" marL="182875">
                    <a:solidFill>
                      <a:srgbClr val="E8E8E8"/>
                    </a:solidFill>
                  </a:tcPr>
                </a:tc>
              </a:tr>
            </a:tbl>
          </a:graphicData>
        </a:graphic>
      </p:graphicFrame>
      <p:sp>
        <p:nvSpPr>
          <p:cNvPr id="623" name="Google Shape;623;p9"/>
          <p:cNvSpPr/>
          <p:nvPr/>
        </p:nvSpPr>
        <p:spPr>
          <a:xfrm>
            <a:off x="9583268" y="263176"/>
            <a:ext cx="172891" cy="166488"/>
          </a:xfrm>
          <a:prstGeom prst="rect">
            <a:avLst/>
          </a:prstGeom>
          <a:solidFill>
            <a:srgbClr val="D3E9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4" name="Google Shape;624;p9"/>
          <p:cNvSpPr txBox="1"/>
          <p:nvPr/>
        </p:nvSpPr>
        <p:spPr>
          <a:xfrm>
            <a:off x="9727426" y="218434"/>
            <a:ext cx="2743200"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Focus for today's demo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VA Custom 1">
      <a:dk1>
        <a:srgbClr val="202120"/>
      </a:dk1>
      <a:lt1>
        <a:srgbClr val="FDFFFD"/>
      </a:lt1>
      <a:dk2>
        <a:srgbClr val="303A46"/>
      </a:dk2>
      <a:lt2>
        <a:srgbClr val="F0F1F0"/>
      </a:lt2>
      <a:accent1>
        <a:srgbClr val="022D50"/>
      </a:accent1>
      <a:accent2>
        <a:srgbClr val="0071BF"/>
      </a:accent2>
      <a:accent3>
        <a:srgbClr val="FEB600"/>
      </a:accent3>
      <a:accent4>
        <a:srgbClr val="522597"/>
      </a:accent4>
      <a:accent5>
        <a:srgbClr val="00C0E2"/>
      </a:accent5>
      <a:accent6>
        <a:srgbClr val="DAE4F0"/>
      </a:accent6>
      <a:hlink>
        <a:srgbClr val="0071C0"/>
      </a:hlink>
      <a:folHlink>
        <a:srgbClr val="003D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2022-01-24T19:24:23Z</dcterms:created>
  <dc:creator>Grace Hong</dc:creator>
</cp:coreProperties>
</file>